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80" r:id="rId6"/>
    <p:sldId id="309" r:id="rId7"/>
    <p:sldId id="312" r:id="rId8"/>
    <p:sldId id="310" r:id="rId9"/>
    <p:sldId id="294" r:id="rId10"/>
    <p:sldId id="293" r:id="rId11"/>
    <p:sldId id="291" r:id="rId12"/>
    <p:sldId id="313" r:id="rId13"/>
    <p:sldId id="308" r:id="rId14"/>
    <p:sldId id="882" r:id="rId15"/>
    <p:sldId id="289" r:id="rId16"/>
    <p:sldId id="311" r:id="rId17"/>
  </p:sldIdLst>
  <p:sldSz cx="9144000" cy="6858000" type="screen4x3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SHALL, Gaye" initials="MG" lastIdx="11" clrIdx="1">
    <p:extLst>
      <p:ext uri="{19B8F6BF-5375-455C-9EA6-DF929625EA0E}">
        <p15:presenceInfo xmlns:p15="http://schemas.microsoft.com/office/powerpoint/2012/main" userId="S-1-5-21-1993962763-1659004503-1801674531-106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B7B9D-E86B-4CA4-B216-F3FEB7992CE3}" v="1" dt="2019-04-30T13:22:11.67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32" y="5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NETT, Karen1" userId="deebab0a-e457-4410-b2eb-a63fa1c17563" providerId="ADAL" clId="{F85B7B9D-E86B-4CA4-B216-F3FEB7992CE3}"/>
    <pc:docChg chg="custSel modSld">
      <pc:chgData name="BENNETT, Karen1" userId="deebab0a-e457-4410-b2eb-a63fa1c17563" providerId="ADAL" clId="{F85B7B9D-E86B-4CA4-B216-F3FEB7992CE3}" dt="2019-04-30T13:22:32.551" v="31" actId="1037"/>
      <pc:docMkLst>
        <pc:docMk/>
      </pc:docMkLst>
      <pc:sldChg chg="addSp delSp modSp">
        <pc:chgData name="BENNETT, Karen1" userId="deebab0a-e457-4410-b2eb-a63fa1c17563" providerId="ADAL" clId="{F85B7B9D-E86B-4CA4-B216-F3FEB7992CE3}" dt="2019-04-30T13:22:32.551" v="31" actId="1037"/>
        <pc:sldMkLst>
          <pc:docMk/>
          <pc:sldMk cId="4048400408" sldId="313"/>
        </pc:sldMkLst>
        <pc:picChg chg="add mod">
          <ac:chgData name="BENNETT, Karen1" userId="deebab0a-e457-4410-b2eb-a63fa1c17563" providerId="ADAL" clId="{F85B7B9D-E86B-4CA4-B216-F3FEB7992CE3}" dt="2019-04-30T13:22:32.551" v="31" actId="1037"/>
          <ac:picMkLst>
            <pc:docMk/>
            <pc:sldMk cId="4048400408" sldId="313"/>
            <ac:picMk id="4" creationId="{C7BAB690-3D14-4421-AA53-C4530A57A123}"/>
          </ac:picMkLst>
        </pc:picChg>
        <pc:picChg chg="mod">
          <ac:chgData name="BENNETT, Karen1" userId="deebab0a-e457-4410-b2eb-a63fa1c17563" providerId="ADAL" clId="{F85B7B9D-E86B-4CA4-B216-F3FEB7992CE3}" dt="2019-04-30T13:22:19.578" v="3" actId="1076"/>
          <ac:picMkLst>
            <pc:docMk/>
            <pc:sldMk cId="4048400408" sldId="313"/>
            <ac:picMk id="6" creationId="{9219F176-CC57-43B0-90AB-A1066A42472C}"/>
          </ac:picMkLst>
        </pc:picChg>
        <pc:picChg chg="del">
          <ac:chgData name="BENNETT, Karen1" userId="deebab0a-e457-4410-b2eb-a63fa1c17563" providerId="ADAL" clId="{F85B7B9D-E86B-4CA4-B216-F3FEB7992CE3}" dt="2019-04-30T13:22:06.466" v="0" actId="478"/>
          <ac:picMkLst>
            <pc:docMk/>
            <pc:sldMk cId="4048400408" sldId="313"/>
            <ac:picMk id="7" creationId="{13A8A3BA-806E-454A-9605-5D048FB4D4F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25920565076425"/>
          <c:y val="0.17473245154641034"/>
          <c:w val="0.82794667670217692"/>
          <c:h val="0.50521239042266175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EPAO in place</c:v>
                </c:pt>
              </c:strCache>
            </c:strRef>
          </c:tx>
          <c:spPr>
            <a:solidFill>
              <a:schemeClr val="accent1">
                <a:alpha val="35000"/>
              </a:schemeClr>
            </a:solidFill>
            <a:ln w="9525">
              <a:solidFill>
                <a:schemeClr val="accent1"/>
              </a:solidFill>
            </a:ln>
            <a:effectLst/>
          </c:spPr>
          <c:cat>
            <c:numRef>
              <c:f>Sheet1!$A$2:$A$13</c:f>
              <c:numCache>
                <c:formatCode>m/d/yyyy</c:formatCode>
                <c:ptCount val="12"/>
                <c:pt idx="0">
                  <c:v>42095</c:v>
                </c:pt>
                <c:pt idx="1">
                  <c:v>42278</c:v>
                </c:pt>
                <c:pt idx="2">
                  <c:v>42461</c:v>
                </c:pt>
                <c:pt idx="3">
                  <c:v>42644</c:v>
                </c:pt>
                <c:pt idx="4">
                  <c:v>42826</c:v>
                </c:pt>
                <c:pt idx="5">
                  <c:v>43009</c:v>
                </c:pt>
                <c:pt idx="6">
                  <c:v>43191</c:v>
                </c:pt>
                <c:pt idx="7">
                  <c:v>43374</c:v>
                </c:pt>
                <c:pt idx="8">
                  <c:v>43465</c:v>
                </c:pt>
                <c:pt idx="9">
                  <c:v>43496</c:v>
                </c:pt>
                <c:pt idx="10">
                  <c:v>43524</c:v>
                </c:pt>
                <c:pt idx="11">
                  <c:v>43555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</c:v>
                </c:pt>
                <c:pt idx="1">
                  <c:v>11</c:v>
                </c:pt>
                <c:pt idx="2">
                  <c:v>33</c:v>
                </c:pt>
                <c:pt idx="3">
                  <c:v>75</c:v>
                </c:pt>
                <c:pt idx="4">
                  <c:v>119</c:v>
                </c:pt>
                <c:pt idx="5">
                  <c:v>150</c:v>
                </c:pt>
                <c:pt idx="6">
                  <c:v>205</c:v>
                </c:pt>
                <c:pt idx="7">
                  <c:v>270</c:v>
                </c:pt>
                <c:pt idx="8">
                  <c:v>281</c:v>
                </c:pt>
                <c:pt idx="9">
                  <c:v>283</c:v>
                </c:pt>
                <c:pt idx="10">
                  <c:v>290</c:v>
                </c:pt>
                <c:pt idx="11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9-41E9-8CA3-07BC88AC7C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Standards</c:v>
                </c:pt>
              </c:strCache>
            </c:strRef>
          </c:tx>
          <c:spPr>
            <a:solidFill>
              <a:schemeClr val="accent2">
                <a:alpha val="35000"/>
              </a:schemeClr>
            </a:solidFill>
            <a:ln w="9525">
              <a:solidFill>
                <a:schemeClr val="accent2"/>
              </a:solidFill>
            </a:ln>
            <a:effectLst/>
          </c:spPr>
          <c:cat>
            <c:numRef>
              <c:f>Sheet1!$A$2:$A$13</c:f>
              <c:numCache>
                <c:formatCode>m/d/yyyy</c:formatCode>
                <c:ptCount val="12"/>
                <c:pt idx="0">
                  <c:v>42095</c:v>
                </c:pt>
                <c:pt idx="1">
                  <c:v>42278</c:v>
                </c:pt>
                <c:pt idx="2">
                  <c:v>42461</c:v>
                </c:pt>
                <c:pt idx="3">
                  <c:v>42644</c:v>
                </c:pt>
                <c:pt idx="4">
                  <c:v>42826</c:v>
                </c:pt>
                <c:pt idx="5">
                  <c:v>43009</c:v>
                </c:pt>
                <c:pt idx="6">
                  <c:v>43191</c:v>
                </c:pt>
                <c:pt idx="7">
                  <c:v>43374</c:v>
                </c:pt>
                <c:pt idx="8">
                  <c:v>43465</c:v>
                </c:pt>
                <c:pt idx="9">
                  <c:v>43496</c:v>
                </c:pt>
                <c:pt idx="10">
                  <c:v>43524</c:v>
                </c:pt>
                <c:pt idx="11">
                  <c:v>43555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31</c:v>
                </c:pt>
                <c:pt idx="3">
                  <c:v>60</c:v>
                </c:pt>
                <c:pt idx="4">
                  <c:v>39</c:v>
                </c:pt>
                <c:pt idx="5">
                  <c:v>67</c:v>
                </c:pt>
                <c:pt idx="6">
                  <c:v>59</c:v>
                </c:pt>
                <c:pt idx="7">
                  <c:v>88</c:v>
                </c:pt>
                <c:pt idx="8">
                  <c:v>90</c:v>
                </c:pt>
                <c:pt idx="9">
                  <c:v>100</c:v>
                </c:pt>
                <c:pt idx="10">
                  <c:v>111</c:v>
                </c:pt>
                <c:pt idx="11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99-41E9-8CA3-07BC88AC7C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3598680"/>
        <c:axId val="653595400"/>
      </c:areaChart>
      <c:dateAx>
        <c:axId val="65359868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95400"/>
        <c:crosses val="autoZero"/>
        <c:auto val="1"/>
        <c:lblOffset val="100"/>
        <c:baseTimeUnit val="months"/>
        <c:majorUnit val="6"/>
        <c:majorTimeUnit val="months"/>
      </c:dateAx>
      <c:valAx>
        <c:axId val="653595400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>
            <a:solidFill>
              <a:schemeClr val="tx1">
                <a:lumMod val="5000"/>
                <a:lumOff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5986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796836473711083"/>
          <c:y val="0.88180754596916389"/>
          <c:w val="0.52406302855497455"/>
          <c:h val="0.107669592077527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35000"/>
        </a:schemeClr>
      </a:solidFill>
      <a:ln w="9525"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5000"/>
            <a:lumOff val="9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DBE08B-9737-42CF-92C8-85775275D530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F52C0761-0E45-46CE-B88B-5D6D14BF9145}">
      <dgm:prSet phldrT="[Text]"/>
      <dgm:spPr/>
      <dgm:t>
        <a:bodyPr/>
        <a:lstStyle/>
        <a:p>
          <a:r>
            <a:rPr lang="en-GB" dirty="0"/>
            <a:t>Assessors  and materials </a:t>
          </a:r>
        </a:p>
      </dgm:t>
    </dgm:pt>
    <dgm:pt modelId="{98A74291-0278-4484-A52C-A275F7782B6F}" type="parTrans" cxnId="{C38D7D89-518B-4801-9CD5-B1FDA8C64BA6}">
      <dgm:prSet/>
      <dgm:spPr/>
      <dgm:t>
        <a:bodyPr/>
        <a:lstStyle/>
        <a:p>
          <a:endParaRPr lang="en-GB"/>
        </a:p>
      </dgm:t>
    </dgm:pt>
    <dgm:pt modelId="{D69A4015-1A0F-48DB-B44E-55F0A977DB42}" type="sibTrans" cxnId="{C38D7D89-518B-4801-9CD5-B1FDA8C64BA6}">
      <dgm:prSet/>
      <dgm:spPr/>
      <dgm:t>
        <a:bodyPr/>
        <a:lstStyle/>
        <a:p>
          <a:endParaRPr lang="en-GB"/>
        </a:p>
      </dgm:t>
    </dgm:pt>
    <dgm:pt modelId="{A3BC995F-DF0F-4191-8B70-0DFEEF10BC34}">
      <dgm:prSet phldrT="[Text]"/>
      <dgm:spPr/>
      <dgm:t>
        <a:bodyPr/>
        <a:lstStyle/>
        <a:p>
          <a:r>
            <a:rPr lang="en-GB" dirty="0"/>
            <a:t>Conditions &amp; systems </a:t>
          </a:r>
        </a:p>
      </dgm:t>
    </dgm:pt>
    <dgm:pt modelId="{9CAE71B6-88A9-43F9-831E-79760082F494}" type="parTrans" cxnId="{1BA4B728-E11C-4C77-B169-0E48B6F4C061}">
      <dgm:prSet/>
      <dgm:spPr/>
      <dgm:t>
        <a:bodyPr/>
        <a:lstStyle/>
        <a:p>
          <a:endParaRPr lang="en-GB"/>
        </a:p>
      </dgm:t>
    </dgm:pt>
    <dgm:pt modelId="{9D0A8F7A-9C9B-4CEF-9E6F-B22FD6E5A583}" type="sibTrans" cxnId="{1BA4B728-E11C-4C77-B169-0E48B6F4C061}">
      <dgm:prSet/>
      <dgm:spPr/>
      <dgm:t>
        <a:bodyPr/>
        <a:lstStyle/>
        <a:p>
          <a:endParaRPr lang="en-GB"/>
        </a:p>
      </dgm:t>
    </dgm:pt>
    <dgm:pt modelId="{9110D2FF-E5EC-42EF-8FBF-6DE45EC7344C}">
      <dgm:prSet phldrT="[Text]"/>
      <dgm:spPr/>
      <dgm:t>
        <a:bodyPr/>
        <a:lstStyle/>
        <a:p>
          <a:r>
            <a:rPr lang="en-GB" dirty="0"/>
            <a:t>Governance and quality </a:t>
          </a:r>
        </a:p>
      </dgm:t>
    </dgm:pt>
    <dgm:pt modelId="{8CCF3FA4-2789-496F-9D61-B930446F6BA4}" type="parTrans" cxnId="{3DC19FB2-2296-45F7-B60A-5D278C4165B0}">
      <dgm:prSet/>
      <dgm:spPr/>
      <dgm:t>
        <a:bodyPr/>
        <a:lstStyle/>
        <a:p>
          <a:endParaRPr lang="en-GB"/>
        </a:p>
      </dgm:t>
    </dgm:pt>
    <dgm:pt modelId="{F3099430-AF32-4AA5-9D00-9F37706240A5}" type="sibTrans" cxnId="{3DC19FB2-2296-45F7-B60A-5D278C4165B0}">
      <dgm:prSet/>
      <dgm:spPr/>
      <dgm:t>
        <a:bodyPr/>
        <a:lstStyle/>
        <a:p>
          <a:endParaRPr lang="en-GB"/>
        </a:p>
      </dgm:t>
    </dgm:pt>
    <dgm:pt modelId="{CC7FE22F-AF78-4356-BCAA-3D8F06D394C6}" type="pres">
      <dgm:prSet presAssocID="{38DBE08B-9737-42CF-92C8-85775275D530}" presName="arrowDiagram" presStyleCnt="0">
        <dgm:presLayoutVars>
          <dgm:chMax val="5"/>
          <dgm:dir/>
          <dgm:resizeHandles val="exact"/>
        </dgm:presLayoutVars>
      </dgm:prSet>
      <dgm:spPr/>
    </dgm:pt>
    <dgm:pt modelId="{583B9961-8333-4C05-8637-4B33214FD28E}" type="pres">
      <dgm:prSet presAssocID="{38DBE08B-9737-42CF-92C8-85775275D530}" presName="arrow" presStyleLbl="bgShp" presStyleIdx="0" presStyleCnt="1"/>
      <dgm:spPr/>
    </dgm:pt>
    <dgm:pt modelId="{2BBD437D-78FE-4F51-B495-771C9593B9BF}" type="pres">
      <dgm:prSet presAssocID="{38DBE08B-9737-42CF-92C8-85775275D530}" presName="arrowDiagram3" presStyleCnt="0"/>
      <dgm:spPr/>
    </dgm:pt>
    <dgm:pt modelId="{10017470-48E7-4B88-8968-CCCAFEE9E2A6}" type="pres">
      <dgm:prSet presAssocID="{F52C0761-0E45-46CE-B88B-5D6D14BF9145}" presName="bullet3a" presStyleLbl="node1" presStyleIdx="0" presStyleCnt="3"/>
      <dgm:spPr/>
    </dgm:pt>
    <dgm:pt modelId="{EBB84D1A-16AD-4238-A287-5104B13B6C47}" type="pres">
      <dgm:prSet presAssocID="{F52C0761-0E45-46CE-B88B-5D6D14BF914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14D82-3663-41B9-A8C9-2601220477D0}" type="pres">
      <dgm:prSet presAssocID="{A3BC995F-DF0F-4191-8B70-0DFEEF10BC34}" presName="bullet3b" presStyleLbl="node1" presStyleIdx="1" presStyleCnt="3"/>
      <dgm:spPr/>
    </dgm:pt>
    <dgm:pt modelId="{F15AF686-B24B-455C-8DCC-11B277E7E411}" type="pres">
      <dgm:prSet presAssocID="{A3BC995F-DF0F-4191-8B70-0DFEEF10BC34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BA905-F50B-411C-8025-A79B64107F64}" type="pres">
      <dgm:prSet presAssocID="{9110D2FF-E5EC-42EF-8FBF-6DE45EC7344C}" presName="bullet3c" presStyleLbl="node1" presStyleIdx="2" presStyleCnt="3"/>
      <dgm:spPr/>
    </dgm:pt>
    <dgm:pt modelId="{62E9730B-A28E-4FD3-8F5B-15198CA627CD}" type="pres">
      <dgm:prSet presAssocID="{9110D2FF-E5EC-42EF-8FBF-6DE45EC7344C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8D7D89-518B-4801-9CD5-B1FDA8C64BA6}" srcId="{38DBE08B-9737-42CF-92C8-85775275D530}" destId="{F52C0761-0E45-46CE-B88B-5D6D14BF9145}" srcOrd="0" destOrd="0" parTransId="{98A74291-0278-4484-A52C-A275F7782B6F}" sibTransId="{D69A4015-1A0F-48DB-B44E-55F0A977DB42}"/>
    <dgm:cxn modelId="{3DC19FB2-2296-45F7-B60A-5D278C4165B0}" srcId="{38DBE08B-9737-42CF-92C8-85775275D530}" destId="{9110D2FF-E5EC-42EF-8FBF-6DE45EC7344C}" srcOrd="2" destOrd="0" parTransId="{8CCF3FA4-2789-496F-9D61-B930446F6BA4}" sibTransId="{F3099430-AF32-4AA5-9D00-9F37706240A5}"/>
    <dgm:cxn modelId="{83AC84D4-536F-4431-9AE0-0EEACB437E7E}" type="presOf" srcId="{38DBE08B-9737-42CF-92C8-85775275D530}" destId="{CC7FE22F-AF78-4356-BCAA-3D8F06D394C6}" srcOrd="0" destOrd="0" presId="urn:microsoft.com/office/officeart/2005/8/layout/arrow2"/>
    <dgm:cxn modelId="{BAD73B29-F503-4E98-9804-4B38C90F066A}" type="presOf" srcId="{F52C0761-0E45-46CE-B88B-5D6D14BF9145}" destId="{EBB84D1A-16AD-4238-A287-5104B13B6C47}" srcOrd="0" destOrd="0" presId="urn:microsoft.com/office/officeart/2005/8/layout/arrow2"/>
    <dgm:cxn modelId="{1BA4B728-E11C-4C77-B169-0E48B6F4C061}" srcId="{38DBE08B-9737-42CF-92C8-85775275D530}" destId="{A3BC995F-DF0F-4191-8B70-0DFEEF10BC34}" srcOrd="1" destOrd="0" parTransId="{9CAE71B6-88A9-43F9-831E-79760082F494}" sibTransId="{9D0A8F7A-9C9B-4CEF-9E6F-B22FD6E5A583}"/>
    <dgm:cxn modelId="{D838335D-3B26-4C9F-BAEB-63744EF53F5A}" type="presOf" srcId="{9110D2FF-E5EC-42EF-8FBF-6DE45EC7344C}" destId="{62E9730B-A28E-4FD3-8F5B-15198CA627CD}" srcOrd="0" destOrd="0" presId="urn:microsoft.com/office/officeart/2005/8/layout/arrow2"/>
    <dgm:cxn modelId="{7DD5FC02-1F7C-48D3-BBE1-1AFFFCDAE9F4}" type="presOf" srcId="{A3BC995F-DF0F-4191-8B70-0DFEEF10BC34}" destId="{F15AF686-B24B-455C-8DCC-11B277E7E411}" srcOrd="0" destOrd="0" presId="urn:microsoft.com/office/officeart/2005/8/layout/arrow2"/>
    <dgm:cxn modelId="{7FB3B239-9DF3-468D-A0CD-B47DD186ACE9}" type="presParOf" srcId="{CC7FE22F-AF78-4356-BCAA-3D8F06D394C6}" destId="{583B9961-8333-4C05-8637-4B33214FD28E}" srcOrd="0" destOrd="0" presId="urn:microsoft.com/office/officeart/2005/8/layout/arrow2"/>
    <dgm:cxn modelId="{75C92A23-E5CF-4191-97B0-A077987AA594}" type="presParOf" srcId="{CC7FE22F-AF78-4356-BCAA-3D8F06D394C6}" destId="{2BBD437D-78FE-4F51-B495-771C9593B9BF}" srcOrd="1" destOrd="0" presId="urn:microsoft.com/office/officeart/2005/8/layout/arrow2"/>
    <dgm:cxn modelId="{A0DAA3CB-E54C-4097-BD59-526370A281E0}" type="presParOf" srcId="{2BBD437D-78FE-4F51-B495-771C9593B9BF}" destId="{10017470-48E7-4B88-8968-CCCAFEE9E2A6}" srcOrd="0" destOrd="0" presId="urn:microsoft.com/office/officeart/2005/8/layout/arrow2"/>
    <dgm:cxn modelId="{A2E5D5BE-53E5-4FA1-BD86-6F9FB5A94334}" type="presParOf" srcId="{2BBD437D-78FE-4F51-B495-771C9593B9BF}" destId="{EBB84D1A-16AD-4238-A287-5104B13B6C47}" srcOrd="1" destOrd="0" presId="urn:microsoft.com/office/officeart/2005/8/layout/arrow2"/>
    <dgm:cxn modelId="{AC1749FF-1B92-4E47-9C4E-82F044830BCF}" type="presParOf" srcId="{2BBD437D-78FE-4F51-B495-771C9593B9BF}" destId="{6FE14D82-3663-41B9-A8C9-2601220477D0}" srcOrd="2" destOrd="0" presId="urn:microsoft.com/office/officeart/2005/8/layout/arrow2"/>
    <dgm:cxn modelId="{AB99C6DF-A539-46D4-8C76-2A036F79CE18}" type="presParOf" srcId="{2BBD437D-78FE-4F51-B495-771C9593B9BF}" destId="{F15AF686-B24B-455C-8DCC-11B277E7E411}" srcOrd="3" destOrd="0" presId="urn:microsoft.com/office/officeart/2005/8/layout/arrow2"/>
    <dgm:cxn modelId="{1E32B0C6-C154-4262-8F21-9675C43FD3F3}" type="presParOf" srcId="{2BBD437D-78FE-4F51-B495-771C9593B9BF}" destId="{420BA905-F50B-411C-8025-A79B64107F64}" srcOrd="4" destOrd="0" presId="urn:microsoft.com/office/officeart/2005/8/layout/arrow2"/>
    <dgm:cxn modelId="{ED472690-256B-4274-BC9E-C7E8C0B02E0D}" type="presParOf" srcId="{2BBD437D-78FE-4F51-B495-771C9593B9BF}" destId="{62E9730B-A28E-4FD3-8F5B-15198CA627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B9961-8333-4C05-8637-4B33214FD28E}">
      <dsp:nvSpPr>
        <dsp:cNvPr id="0" name=""/>
        <dsp:cNvSpPr/>
      </dsp:nvSpPr>
      <dsp:spPr>
        <a:xfrm>
          <a:off x="0" y="72279"/>
          <a:ext cx="4189615" cy="26185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17470-48E7-4B88-8968-CCCAFEE9E2A6}">
      <dsp:nvSpPr>
        <dsp:cNvPr id="0" name=""/>
        <dsp:cNvSpPr/>
      </dsp:nvSpPr>
      <dsp:spPr>
        <a:xfrm>
          <a:off x="532081" y="1879574"/>
          <a:ext cx="108929" cy="1089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B84D1A-16AD-4238-A287-5104B13B6C47}">
      <dsp:nvSpPr>
        <dsp:cNvPr id="0" name=""/>
        <dsp:cNvSpPr/>
      </dsp:nvSpPr>
      <dsp:spPr>
        <a:xfrm>
          <a:off x="586546" y="1934039"/>
          <a:ext cx="976180" cy="756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72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Assessors  and materials </a:t>
          </a:r>
        </a:p>
      </dsp:txBody>
      <dsp:txXfrm>
        <a:off x="586546" y="1934039"/>
        <a:ext cx="976180" cy="756749"/>
      </dsp:txXfrm>
    </dsp:sp>
    <dsp:sp modelId="{6FE14D82-3663-41B9-A8C9-2601220477D0}">
      <dsp:nvSpPr>
        <dsp:cNvPr id="0" name=""/>
        <dsp:cNvSpPr/>
      </dsp:nvSpPr>
      <dsp:spPr>
        <a:xfrm>
          <a:off x="1493597" y="1167863"/>
          <a:ext cx="196911" cy="1969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AF686-B24B-455C-8DCC-11B277E7E411}">
      <dsp:nvSpPr>
        <dsp:cNvPr id="0" name=""/>
        <dsp:cNvSpPr/>
      </dsp:nvSpPr>
      <dsp:spPr>
        <a:xfrm>
          <a:off x="1592053" y="1266319"/>
          <a:ext cx="1005507" cy="14244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340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Conditions &amp; systems </a:t>
          </a:r>
        </a:p>
      </dsp:txBody>
      <dsp:txXfrm>
        <a:off x="1592053" y="1266319"/>
        <a:ext cx="1005507" cy="1424469"/>
      </dsp:txXfrm>
    </dsp:sp>
    <dsp:sp modelId="{420BA905-F50B-411C-8025-A79B64107F64}">
      <dsp:nvSpPr>
        <dsp:cNvPr id="0" name=""/>
        <dsp:cNvSpPr/>
      </dsp:nvSpPr>
      <dsp:spPr>
        <a:xfrm>
          <a:off x="2649931" y="734762"/>
          <a:ext cx="272324" cy="2723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9730B-A28E-4FD3-8F5B-15198CA627CD}">
      <dsp:nvSpPr>
        <dsp:cNvPr id="0" name=""/>
        <dsp:cNvSpPr/>
      </dsp:nvSpPr>
      <dsp:spPr>
        <a:xfrm>
          <a:off x="2786093" y="870924"/>
          <a:ext cx="1005507" cy="1819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299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/>
            <a:t>Governance and quality </a:t>
          </a:r>
        </a:p>
      </dsp:txBody>
      <dsp:txXfrm>
        <a:off x="2786093" y="870924"/>
        <a:ext cx="1005507" cy="181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221" cy="495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724" y="0"/>
            <a:ext cx="2922305" cy="495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1195-CF0B-4B7F-B5C7-CB10B8F07254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9026"/>
            <a:ext cx="2921221" cy="495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724" y="9379026"/>
            <a:ext cx="2922305" cy="495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C9EF4-A2C2-44FC-B664-88F016DE6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09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221" cy="495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724" y="0"/>
            <a:ext cx="2922305" cy="495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9DD4D-E4D5-4933-8E96-860A80E6E861}" type="datetimeFigureOut">
              <a:rPr lang="en-GB" smtClean="0"/>
              <a:t>09/05/2019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1235075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2288"/>
            <a:ext cx="5393690" cy="38873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9026"/>
            <a:ext cx="2921221" cy="495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724" y="9379026"/>
            <a:ext cx="2922305" cy="495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0B98B-6370-4757-B106-809BCA1FC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3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GB" sz="1200">
              <a:cs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ABB7FA-2627-47C9-9258-FDF90D155C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44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6127" y="1981200"/>
            <a:ext cx="7611744" cy="165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104F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7" y="546742"/>
            <a:ext cx="2510473" cy="12129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04F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04F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04F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66714" y="6489700"/>
            <a:ext cx="280987" cy="368300"/>
          </a:xfrm>
          <a:prstGeom prst="rect">
            <a:avLst/>
          </a:prstGeom>
        </p:spPr>
        <p:txBody>
          <a:bodyPr lIns="0" tIns="27000" rIns="0" bIns="0"/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5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4" y="165100"/>
            <a:ext cx="28702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12"/>
          <p:cNvCxnSpPr/>
          <p:nvPr/>
        </p:nvCxnSpPr>
        <p:spPr>
          <a:xfrm>
            <a:off x="358776" y="1150938"/>
            <a:ext cx="842645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360002"/>
            <a:ext cx="6281299" cy="4924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2"/>
          <p:cNvSpPr>
            <a:spLocks noGrp="1"/>
          </p:cNvSpPr>
          <p:nvPr>
            <p:ph idx="1"/>
          </p:nvPr>
        </p:nvSpPr>
        <p:spPr>
          <a:xfrm>
            <a:off x="358775" y="1557340"/>
            <a:ext cx="6367368" cy="4525963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lnSpc>
                <a:spcPts val="1950"/>
              </a:lnSpc>
              <a:defRPr sz="1800"/>
            </a:lvl1pPr>
            <a:lvl2pPr>
              <a:lnSpc>
                <a:spcPts val="1950"/>
              </a:lnSpc>
              <a:defRPr sz="1800"/>
            </a:lvl2pPr>
            <a:lvl3pPr>
              <a:lnSpc>
                <a:spcPts val="1950"/>
              </a:lnSpc>
              <a:defRPr sz="1800"/>
            </a:lvl3pPr>
            <a:lvl4pPr>
              <a:lnSpc>
                <a:spcPts val="1950"/>
              </a:lnSpc>
              <a:defRPr sz="1800"/>
            </a:lvl4pPr>
            <a:lvl5pPr>
              <a:lnSpc>
                <a:spcPts val="1950"/>
              </a:lnSpc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761057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8291" y="471717"/>
            <a:ext cx="7907416" cy="4965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04F7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6324" y="1550823"/>
            <a:ext cx="7331351" cy="3409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renticeships.gov.uk/" TargetMode="External"/><Relationship Id="rId2" Type="http://schemas.openxmlformats.org/officeDocument/2006/relationships/hyperlink" Target="mailto:apprentice.assessment@education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nage-assessors.apprenticeships.education.gov.uk/" TargetMode="External"/><Relationship Id="rId4" Type="http://schemas.openxmlformats.org/officeDocument/2006/relationships/hyperlink" Target="https://www.instituteforapprenticeships.org/apprenticeship-standard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state" TargetMode="External"/><Relationship Id="rId2" Type="http://schemas.openxmlformats.org/officeDocument/2006/relationships/hyperlink" Target="https://dictionary.cambridge.org/dictionary/english/wil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openxmlformats.org/officeDocument/2006/relationships/image" Target="../media/image4.png"/><Relationship Id="rId4" Type="http://schemas.openxmlformats.org/officeDocument/2006/relationships/hyperlink" Target="https://dictionary.cambridge.org/dictionary/english/prepare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21" Type="http://schemas.openxmlformats.org/officeDocument/2006/relationships/image" Target="../media/image15.png"/><Relationship Id="rId7" Type="http://schemas.openxmlformats.org/officeDocument/2006/relationships/image" Target="../media/image11.svg"/><Relationship Id="rId12" Type="http://schemas.openxmlformats.org/officeDocument/2006/relationships/image" Target="../media/image13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6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png"/><Relationship Id="rId15" Type="http://schemas.openxmlformats.org/officeDocument/2006/relationships/image" Target="../media/image19.svg"/><Relationship Id="rId10" Type="http://schemas.openxmlformats.org/officeDocument/2006/relationships/image" Target="../media/image12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4.pn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521081" y="1934095"/>
            <a:ext cx="816848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en-GB" sz="4800" spc="-75" dirty="0" smtClean="0">
                <a:solidFill>
                  <a:schemeClr val="tx2"/>
                </a:solidFill>
              </a:rPr>
              <a:t/>
            </a:r>
            <a:br>
              <a:rPr lang="en-GB" sz="4800" spc="-75" dirty="0" smtClean="0">
                <a:solidFill>
                  <a:schemeClr val="tx2"/>
                </a:solidFill>
              </a:rPr>
            </a:br>
            <a:r>
              <a:rPr lang="en-GB" sz="4800" spc="-75" dirty="0" smtClean="0">
                <a:solidFill>
                  <a:schemeClr val="tx2"/>
                </a:solidFill>
              </a:rPr>
              <a:t>End-point </a:t>
            </a:r>
            <a:r>
              <a:rPr lang="en-GB" sz="4800" spc="-75" dirty="0">
                <a:solidFill>
                  <a:schemeClr val="tx2"/>
                </a:solidFill>
              </a:rPr>
              <a:t>Assessment</a:t>
            </a:r>
            <a:endParaRPr sz="4800" dirty="0">
              <a:solidFill>
                <a:schemeClr val="tx2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2570" y="4343400"/>
            <a:ext cx="796043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GB" sz="2000" b="1" dirty="0">
                <a:latin typeface="Arial"/>
                <a:cs typeface="Arial"/>
              </a:rPr>
              <a:t>Richard </a:t>
            </a:r>
            <a:r>
              <a:rPr lang="en-GB" sz="2000" b="1" dirty="0" smtClean="0">
                <a:latin typeface="Arial"/>
                <a:cs typeface="Arial"/>
              </a:rPr>
              <a:t>Mole</a:t>
            </a:r>
            <a:endParaRPr lang="en-GB" sz="2000" b="1" dirty="0">
              <a:latin typeface="Arial"/>
              <a:cs typeface="Arial"/>
            </a:endParaRPr>
          </a:p>
          <a:p>
            <a:pPr marL="12700"/>
            <a:r>
              <a:rPr lang="en-GB" sz="2000" dirty="0">
                <a:latin typeface="Arial"/>
                <a:cs typeface="Arial"/>
              </a:rPr>
              <a:t>Education and Skills Funding Agency</a:t>
            </a:r>
          </a:p>
          <a:p>
            <a:pPr marL="12700"/>
            <a:endParaRPr lang="en-GB" sz="2000" dirty="0">
              <a:latin typeface="Arial"/>
              <a:cs typeface="Arial"/>
            </a:endParaRPr>
          </a:p>
          <a:p>
            <a:pPr marL="12700"/>
            <a:r>
              <a:rPr lang="en-GB" sz="2000" dirty="0" smtClean="0">
                <a:latin typeface="Arial"/>
                <a:cs typeface="Arial"/>
              </a:rPr>
              <a:t>14</a:t>
            </a:r>
            <a:r>
              <a:rPr lang="en-GB" sz="2000" dirty="0" smtClean="0">
                <a:latin typeface="Arial"/>
                <a:cs typeface="Arial"/>
              </a:rPr>
              <a:t> </a:t>
            </a:r>
            <a:r>
              <a:rPr lang="en-GB" sz="2000" dirty="0" smtClean="0">
                <a:latin typeface="Arial"/>
                <a:cs typeface="Arial"/>
              </a:rPr>
              <a:t>May </a:t>
            </a:r>
            <a:r>
              <a:rPr lang="en-GB" sz="2000" dirty="0">
                <a:latin typeface="Arial"/>
                <a:cs typeface="Arial"/>
              </a:rPr>
              <a:t>2019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0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7658" y="629266"/>
            <a:ext cx="4817137" cy="1676603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3700" kern="1200">
                <a:solidFill>
                  <a:schemeClr val="tx1"/>
                </a:solidFill>
                <a:latin typeface="+mj-lt"/>
                <a:cs typeface="+mj-cs"/>
              </a:rPr>
              <a:t>Top tips to support readiness – ideas from deep dive </a:t>
            </a:r>
          </a:p>
        </p:txBody>
      </p:sp>
      <p:sp>
        <p:nvSpPr>
          <p:cNvPr id="57" name="Rectangle 4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47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arketing">
            <a:extLst>
              <a:ext uri="{FF2B5EF4-FFF2-40B4-BE49-F238E27FC236}">
                <a16:creationId xmlns:a16="http://schemas.microsoft.com/office/drawing/2014/main" id="{09763162-B3F1-483F-9BBB-BCD74C836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03504" y="903421"/>
            <a:ext cx="2269998" cy="2269998"/>
          </a:xfrm>
          <a:prstGeom prst="rect">
            <a:avLst/>
          </a:prstGeom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3894558"/>
            <a:ext cx="2269997" cy="1571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7B76F-1D51-4F4B-BA0F-BA07102A0007}"/>
              </a:ext>
            </a:extLst>
          </p:cNvPr>
          <p:cNvSpPr txBox="1"/>
          <p:nvPr/>
        </p:nvSpPr>
        <p:spPr>
          <a:xfrm>
            <a:off x="3837660" y="2438400"/>
            <a:ext cx="481713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57175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/>
              <a:t>Mentoring </a:t>
            </a:r>
            <a:r>
              <a:rPr lang="en-US" sz="1700" dirty="0" err="1" smtClean="0"/>
              <a:t>programmes</a:t>
            </a:r>
            <a:r>
              <a:rPr lang="en-US" sz="1700" dirty="0" smtClean="0"/>
              <a:t> 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57175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/>
              <a:t>Collaboration</a:t>
            </a:r>
          </a:p>
          <a:p>
            <a:pPr marL="28575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/>
              <a:t>Monitoring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 smtClean="0"/>
              <a:t>Communication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r>
              <a:rPr lang="en-US" sz="1700" dirty="0" smtClean="0"/>
              <a:t>Case-studies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 smtClean="0"/>
          </a:p>
          <a:p>
            <a:pPr>
              <a:lnSpc>
                <a:spcPct val="90000"/>
              </a:lnSpc>
              <a:spcAft>
                <a:spcPts val="600"/>
              </a:spcAft>
              <a:buSzPct val="150000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marL="257175" indent="-228600">
              <a:lnSpc>
                <a:spcPct val="90000"/>
              </a:lnSpc>
              <a:spcAft>
                <a:spcPts val="600"/>
              </a:spcAft>
              <a:buSzPct val="150000"/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86672" y="5585510"/>
            <a:ext cx="423356" cy="296178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4737" y="2155166"/>
            <a:ext cx="3638072" cy="149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35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35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35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 marL="214313" indent="-214313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1350">
              <a:solidFill>
                <a:prstClr val="black"/>
              </a:solidFill>
              <a:latin typeface="Calibri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en-GB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51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ro il cancro con un sorriso: settembre 20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90600"/>
            <a:ext cx="4791988" cy="53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21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82" y="544409"/>
            <a:ext cx="7907416" cy="496569"/>
          </a:xfrm>
        </p:spPr>
        <p:txBody>
          <a:bodyPr/>
          <a:lstStyle/>
          <a:p>
            <a:r>
              <a:rPr lang="en-GB" dirty="0"/>
              <a:t>Keep in touch and up to 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651" y="1218317"/>
            <a:ext cx="7331351" cy="5281446"/>
          </a:xfrm>
        </p:spPr>
        <p:txBody>
          <a:bodyPr/>
          <a:lstStyle/>
          <a:p>
            <a:pPr lvl="1" algn="l">
              <a:lnSpc>
                <a:spcPct val="120000"/>
              </a:lnSpc>
              <a:defRPr/>
            </a:pPr>
            <a:r>
              <a:rPr lang="en-GB" sz="1600" b="1" dirty="0">
                <a:solidFill>
                  <a:prstClr val="black"/>
                </a:solidFill>
              </a:rPr>
              <a:t>Contact us: </a:t>
            </a:r>
            <a:r>
              <a:rPr lang="en-GB" sz="1600" dirty="0">
                <a:cs typeface="Arial"/>
                <a:hlinkClick r:id="rId2"/>
              </a:rPr>
              <a:t>apprentice.assessment@education.gov.uk</a:t>
            </a:r>
            <a:r>
              <a:rPr lang="en-GB" sz="1600" dirty="0">
                <a:cs typeface="Arial"/>
              </a:rPr>
              <a:t> </a:t>
            </a:r>
          </a:p>
          <a:p>
            <a:pPr lvl="1" algn="l">
              <a:defRPr/>
            </a:pPr>
            <a:endParaRPr lang="en-GB" sz="1600" dirty="0">
              <a:solidFill>
                <a:srgbClr val="44546A"/>
              </a:solidFill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b="1" dirty="0">
                <a:solidFill>
                  <a:prstClr val="black"/>
                </a:solidFill>
              </a:rPr>
              <a:t>Keep up to date:</a:t>
            </a:r>
          </a:p>
          <a:p>
            <a:pPr lvl="1" algn="l">
              <a:lnSpc>
                <a:spcPct val="120000"/>
              </a:lnSpc>
              <a:defRPr/>
            </a:pPr>
            <a:r>
              <a:rPr lang="en-GB" sz="1600" u="heavy" spc="-5" dirty="0">
                <a:solidFill>
                  <a:srgbClr val="104F75"/>
                </a:solidFill>
                <a:cs typeface="Arial"/>
              </a:rPr>
              <a:t>https://www.gov.uk/guidance/register-of-end-point-assessment-organisations</a:t>
            </a:r>
            <a:endParaRPr lang="en-GB" sz="1600" dirty="0">
              <a:cs typeface="Arial"/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https://www.apprenticeships.gov.uk/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dirty="0">
                <a:hlinkClick r:id="rId4"/>
              </a:rPr>
              <a:t>https://www.instituteforapprenticeships.org/apprenticeship-standards/</a:t>
            </a:r>
            <a:endParaRPr lang="en-GB" sz="1600" dirty="0"/>
          </a:p>
          <a:p>
            <a:pPr lvl="1" algn="l">
              <a:lnSpc>
                <a:spcPct val="120000"/>
              </a:lnSpc>
              <a:defRPr/>
            </a:pPr>
            <a:endParaRPr lang="en-GB" sz="1600" dirty="0"/>
          </a:p>
          <a:p>
            <a:pPr lvl="1" algn="l">
              <a:lnSpc>
                <a:spcPct val="120000"/>
              </a:lnSpc>
              <a:defRPr/>
            </a:pPr>
            <a:r>
              <a:rPr lang="en-GB" sz="1600" b="1" dirty="0">
                <a:solidFill>
                  <a:prstClr val="black"/>
                </a:solidFill>
              </a:rPr>
              <a:t>Manage your digital account:</a:t>
            </a:r>
          </a:p>
          <a:p>
            <a:pPr lvl="1" algn="l">
              <a:lnSpc>
                <a:spcPct val="120000"/>
              </a:lnSpc>
              <a:defRPr/>
            </a:pPr>
            <a:r>
              <a:rPr lang="en-GB" sz="1600" dirty="0">
                <a:solidFill>
                  <a:srgbClr val="44546A"/>
                </a:solidFill>
                <a:hlinkClick r:id="rId5"/>
              </a:rPr>
              <a:t>https://assessors.apprenticeships.education.gov.uk/</a:t>
            </a:r>
          </a:p>
          <a:p>
            <a:pPr lvl="1" algn="l">
              <a:lnSpc>
                <a:spcPct val="120000"/>
              </a:lnSpc>
              <a:defRPr/>
            </a:pPr>
            <a:endParaRPr lang="en-GB" sz="1600" b="1" dirty="0">
              <a:solidFill>
                <a:schemeClr val="tx1"/>
              </a:solidFill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b="1" dirty="0">
                <a:solidFill>
                  <a:schemeClr val="tx1"/>
                </a:solidFill>
              </a:rPr>
              <a:t>Set up web alerts on GOV.UK for our ESFA Digital Blog:</a:t>
            </a:r>
            <a:r>
              <a:rPr lang="en-GB" sz="1600" dirty="0">
                <a:solidFill>
                  <a:srgbClr val="44546A"/>
                </a:solidFill>
              </a:rPr>
              <a:t> </a:t>
            </a:r>
            <a:r>
              <a:rPr lang="en-GB" sz="1600" u="sng" dirty="0">
                <a:solidFill>
                  <a:srgbClr val="0565C5"/>
                </a:solidFill>
              </a:rPr>
              <a:t>https://sfadigital.blog.gov.uk</a:t>
            </a:r>
          </a:p>
          <a:p>
            <a:pPr lvl="1" algn="l">
              <a:lnSpc>
                <a:spcPct val="120000"/>
              </a:lnSpc>
              <a:defRPr/>
            </a:pPr>
            <a:endParaRPr lang="en-GB" sz="1600" b="1" dirty="0">
              <a:solidFill>
                <a:srgbClr val="44546A"/>
              </a:solidFill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b="1" dirty="0">
                <a:solidFill>
                  <a:prstClr val="black"/>
                </a:solidFill>
              </a:rPr>
              <a:t>Connect and promote apprenticeships</a:t>
            </a:r>
            <a:endParaRPr lang="en-GB" sz="1600" b="1" dirty="0">
              <a:solidFill>
                <a:srgbClr val="44546A"/>
              </a:solidFill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dirty="0">
                <a:solidFill>
                  <a:srgbClr val="44546A"/>
                </a:solidFill>
              </a:rPr>
              <a:t>        Twitter Follow:@Apprenticeships, @</a:t>
            </a:r>
            <a:r>
              <a:rPr lang="en-GB" sz="1600" dirty="0" err="1">
                <a:solidFill>
                  <a:srgbClr val="44546A"/>
                </a:solidFill>
              </a:rPr>
              <a:t>FireItUp_Apps</a:t>
            </a:r>
            <a:r>
              <a:rPr lang="en-GB" sz="1600" dirty="0">
                <a:solidFill>
                  <a:srgbClr val="44546A"/>
                </a:solidFill>
              </a:rPr>
              <a:t>, 	@</a:t>
            </a:r>
            <a:r>
              <a:rPr lang="en-GB" sz="1600" dirty="0" err="1">
                <a:solidFill>
                  <a:srgbClr val="44546A"/>
                </a:solidFill>
              </a:rPr>
              <a:t>AmazingApprenticeships</a:t>
            </a:r>
            <a:r>
              <a:rPr lang="en-GB" sz="1600" dirty="0">
                <a:solidFill>
                  <a:srgbClr val="44546A"/>
                </a:solidFill>
              </a:rPr>
              <a:t>, @</a:t>
            </a:r>
            <a:r>
              <a:rPr lang="en-GB" sz="1600" dirty="0" err="1">
                <a:solidFill>
                  <a:srgbClr val="44546A"/>
                </a:solidFill>
              </a:rPr>
              <a:t>ESFAdigital</a:t>
            </a:r>
            <a:endParaRPr lang="en-GB" sz="1600" dirty="0">
              <a:solidFill>
                <a:srgbClr val="44546A"/>
              </a:solidFill>
            </a:endParaRPr>
          </a:p>
          <a:p>
            <a:pPr lvl="1" algn="l">
              <a:lnSpc>
                <a:spcPct val="120000"/>
              </a:lnSpc>
              <a:defRPr/>
            </a:pPr>
            <a:r>
              <a:rPr lang="en-GB" sz="1600" dirty="0">
                <a:solidFill>
                  <a:srgbClr val="44546A"/>
                </a:solidFill>
              </a:rPr>
              <a:t>        LinkedIn Follow:	National Apprenticeship Service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94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session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24" y="1550823"/>
            <a:ext cx="7331351" cy="24622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Update on Register of EPAO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Update on Apprenticeship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EPAO Readiness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561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04097"/>
            <a:ext cx="9144000" cy="110265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116542" y="373395"/>
            <a:ext cx="348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End-point Assessment Dashboard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131" y="1841946"/>
            <a:ext cx="1474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227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6511" y="1529603"/>
            <a:ext cx="19543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EPAO engaged to deliver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8755" y="1841086"/>
            <a:ext cx="1474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147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8147" y="1542724"/>
            <a:ext cx="1465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Certificates issued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00902" y="1778819"/>
            <a:ext cx="1474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 smtClean="0">
                <a:solidFill>
                  <a:schemeClr val="bg1"/>
                </a:solidFill>
              </a:rPr>
              <a:t>+12,000</a:t>
            </a:r>
            <a:endParaRPr lang="en-GB" sz="27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5436" y="1529603"/>
            <a:ext cx="1943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Apprentices with an EPAO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92222" y="1845997"/>
            <a:ext cx="14746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231,125</a:t>
            </a:r>
          </a:p>
        </p:txBody>
      </p:sp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782233034"/>
              </p:ext>
            </p:extLst>
          </p:nvPr>
        </p:nvGraphicFramePr>
        <p:xfrm>
          <a:off x="4756944" y="3121798"/>
          <a:ext cx="4132730" cy="241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40391" y="1542724"/>
            <a:ext cx="1465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/>
              <a:t>EPAO on Register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6285813"/>
            <a:ext cx="14657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/>
              <a:t>Official</a:t>
            </a:r>
            <a:endParaRPr lang="en-GB" sz="135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25236" y="1466851"/>
            <a:ext cx="8965" cy="97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29977" y="1466350"/>
            <a:ext cx="8965" cy="97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22955" y="1466350"/>
            <a:ext cx="8965" cy="97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936441" y="6435854"/>
            <a:ext cx="186914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" dirty="0"/>
              <a:t>All data correct as of: </a:t>
            </a:r>
            <a:r>
              <a:rPr lang="en-GB" sz="750" dirty="0" smtClean="0"/>
              <a:t>5pm 2 May 2019</a:t>
            </a:r>
            <a:endParaRPr lang="en-GB" sz="750" dirty="0"/>
          </a:p>
        </p:txBody>
      </p:sp>
      <p:sp>
        <p:nvSpPr>
          <p:cNvPr id="30" name="Text Placeholder 2"/>
          <p:cNvSpPr txBox="1">
            <a:spLocks/>
          </p:cNvSpPr>
          <p:nvPr/>
        </p:nvSpPr>
        <p:spPr>
          <a:xfrm>
            <a:off x="-130448" y="3186914"/>
            <a:ext cx="4573660" cy="2071959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kern="0" dirty="0" smtClean="0">
                <a:solidFill>
                  <a:schemeClr val="tx1"/>
                </a:solidFill>
              </a:rPr>
              <a:t>We invite applications against </a:t>
            </a:r>
            <a:r>
              <a:rPr lang="en-GB" sz="1600" b="1" kern="0" dirty="0" smtClean="0">
                <a:solidFill>
                  <a:schemeClr val="tx1"/>
                </a:solidFill>
              </a:rPr>
              <a:t>420</a:t>
            </a:r>
            <a:r>
              <a:rPr lang="en-GB" sz="1600" kern="0" dirty="0" smtClean="0">
                <a:solidFill>
                  <a:schemeClr val="tx1"/>
                </a:solidFill>
              </a:rPr>
              <a:t> standards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kern="0" dirty="0" smtClean="0">
                <a:solidFill>
                  <a:schemeClr val="tx1"/>
                </a:solidFill>
              </a:rPr>
              <a:t>296</a:t>
            </a:r>
            <a:r>
              <a:rPr lang="en-GB" sz="1600" kern="0" dirty="0" smtClean="0">
                <a:solidFill>
                  <a:schemeClr val="tx1"/>
                </a:solidFill>
              </a:rPr>
              <a:t> standards with an approved EPAO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kern="0" dirty="0" smtClean="0">
                <a:solidFill>
                  <a:schemeClr val="tx1"/>
                </a:solidFill>
              </a:rPr>
              <a:t>247</a:t>
            </a:r>
            <a:r>
              <a:rPr lang="en-GB" sz="1600" kern="0" dirty="0" smtClean="0">
                <a:solidFill>
                  <a:schemeClr val="tx1"/>
                </a:solidFill>
              </a:rPr>
              <a:t> </a:t>
            </a:r>
            <a:r>
              <a:rPr lang="en-GB" sz="1600" kern="0" dirty="0" smtClean="0">
                <a:solidFill>
                  <a:sysClr val="windowText" lastClr="000000"/>
                </a:solidFill>
              </a:rPr>
              <a:t>different organisations approved for the register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kern="0" dirty="0" smtClean="0">
                <a:solidFill>
                  <a:schemeClr val="tx1"/>
                </a:solidFill>
              </a:rPr>
              <a:t>+940 </a:t>
            </a:r>
            <a:r>
              <a:rPr lang="en-GB" sz="1600" kern="0" dirty="0" smtClean="0">
                <a:solidFill>
                  <a:schemeClr val="tx1"/>
                </a:solidFill>
              </a:rPr>
              <a:t>separate listings</a:t>
            </a:r>
          </a:p>
          <a:p>
            <a:endParaRPr lang="en-GB" sz="1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Apprenticeship Journey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7200" y="2133600"/>
            <a:ext cx="8153400" cy="2209800"/>
            <a:chOff x="467435" y="1524000"/>
            <a:chExt cx="8153400" cy="2209800"/>
          </a:xfrm>
        </p:grpSpPr>
        <p:pic>
          <p:nvPicPr>
            <p:cNvPr id="5" name="Google Shape;196;p24"/>
            <p:cNvPicPr preferRelativeResize="0"/>
            <p:nvPr/>
          </p:nvPicPr>
          <p:blipFill rotWithShape="1">
            <a:blip r:embed="rId2">
              <a:alphaModFix/>
            </a:blip>
            <a:srcRect t="45958" b="13260"/>
            <a:stretch/>
          </p:blipFill>
          <p:spPr>
            <a:xfrm>
              <a:off x="467435" y="1524000"/>
              <a:ext cx="8153400" cy="2052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705600" y="3200400"/>
              <a:ext cx="19050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72440" y="1049672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Register processes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799" y="1049672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Certification Service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3694" y="1049672"/>
            <a:ext cx="2475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EPAO engagement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Apprenticeship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480338" y="5320009"/>
            <a:ext cx="3306872" cy="553998"/>
          </a:xfrm>
        </p:spPr>
        <p:txBody>
          <a:bodyPr/>
          <a:lstStyle/>
          <a:p>
            <a:pPr lvl="1"/>
            <a:r>
              <a:rPr lang="en-GB" dirty="0" smtClean="0"/>
              <a:t>Improved content on Gov.uk</a:t>
            </a:r>
          </a:p>
          <a:p>
            <a:pPr lvl="1"/>
            <a:r>
              <a:rPr lang="en-GB" dirty="0" smtClean="0"/>
              <a:t>Capacity analysis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2133600"/>
            <a:ext cx="8153400" cy="2209800"/>
            <a:chOff x="467435" y="1524000"/>
            <a:chExt cx="8153400" cy="2209800"/>
          </a:xfrm>
        </p:grpSpPr>
        <p:pic>
          <p:nvPicPr>
            <p:cNvPr id="5" name="Google Shape;196;p24"/>
            <p:cNvPicPr preferRelativeResize="0"/>
            <p:nvPr/>
          </p:nvPicPr>
          <p:blipFill rotWithShape="1">
            <a:blip r:embed="rId2">
              <a:alphaModFix/>
            </a:blip>
            <a:srcRect t="45958" b="13260"/>
            <a:stretch/>
          </p:blipFill>
          <p:spPr>
            <a:xfrm>
              <a:off x="467435" y="1524000"/>
              <a:ext cx="8153400" cy="2052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6705600" y="3200400"/>
              <a:ext cx="19050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  <p:sp>
        <p:nvSpPr>
          <p:cNvPr id="9" name="Google Shape;199;p24"/>
          <p:cNvSpPr/>
          <p:nvPr/>
        </p:nvSpPr>
        <p:spPr>
          <a:xfrm>
            <a:off x="1102556" y="3048000"/>
            <a:ext cx="1920582" cy="863046"/>
          </a:xfrm>
          <a:prstGeom prst="roundRect">
            <a:avLst>
              <a:gd name="adj" fmla="val 16667"/>
            </a:avLst>
          </a:prstGeom>
          <a:solidFill>
            <a:srgbClr val="70AD47">
              <a:alpha val="27058"/>
            </a:srgbClr>
          </a:solidFill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" y="1049672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Register processes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799" y="1049672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Service</a:t>
            </a:r>
          </a:p>
          <a:p>
            <a:endParaRPr lang="en-GB" sz="2000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3694" y="1049672"/>
            <a:ext cx="2475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EPAO engagement</a:t>
            </a:r>
          </a:p>
          <a:p>
            <a:endParaRPr lang="en-GB" sz="2000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oogle Shape;201;p24"/>
          <p:cNvCxnSpPr/>
          <p:nvPr/>
        </p:nvCxnSpPr>
        <p:spPr>
          <a:xfrm flipH="1" flipV="1">
            <a:off x="3023138" y="3876219"/>
            <a:ext cx="457200" cy="685799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" name="Google Shape;201;p24"/>
          <p:cNvCxnSpPr/>
          <p:nvPr/>
        </p:nvCxnSpPr>
        <p:spPr>
          <a:xfrm flipH="1" flipV="1">
            <a:off x="2257024" y="3929009"/>
            <a:ext cx="32227" cy="1213112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" name="Google Shape;200;p24"/>
          <p:cNvCxnSpPr/>
          <p:nvPr/>
        </p:nvCxnSpPr>
        <p:spPr>
          <a:xfrm flipV="1">
            <a:off x="1082653" y="3927845"/>
            <a:ext cx="340423" cy="1855254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" name="Google Shape;200;p24"/>
          <p:cNvCxnSpPr/>
          <p:nvPr/>
        </p:nvCxnSpPr>
        <p:spPr>
          <a:xfrm flipH="1" flipV="1">
            <a:off x="2443396" y="3927844"/>
            <a:ext cx="1407387" cy="1459818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3064516" y="4446431"/>
            <a:ext cx="3263328" cy="276999"/>
          </a:xfrm>
        </p:spPr>
        <p:txBody>
          <a:bodyPr/>
          <a:lstStyle/>
          <a:p>
            <a:pPr lvl="1" algn="l"/>
            <a:r>
              <a:rPr lang="en-GB" dirty="0" smtClean="0"/>
              <a:t>New </a:t>
            </a:r>
            <a:r>
              <a:rPr lang="en-GB" dirty="0"/>
              <a:t>application process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"/>
          </p:nvPr>
        </p:nvSpPr>
        <p:spPr>
          <a:xfrm>
            <a:off x="1271029" y="5142121"/>
            <a:ext cx="2004216" cy="276999"/>
          </a:xfrm>
        </p:spPr>
        <p:txBody>
          <a:bodyPr/>
          <a:lstStyle/>
          <a:p>
            <a:pPr lvl="1"/>
            <a:r>
              <a:rPr lang="en-GB" dirty="0"/>
              <a:t>IFATE </a:t>
            </a:r>
            <a:r>
              <a:rPr lang="en-GB" dirty="0" smtClean="0"/>
              <a:t>web link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178098" y="5775100"/>
            <a:ext cx="2565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dirty="0"/>
              <a:t>In principle work with Trailblazers</a:t>
            </a:r>
          </a:p>
        </p:txBody>
      </p:sp>
    </p:spTree>
    <p:extLst>
      <p:ext uri="{BB962C8B-B14F-4D97-AF65-F5344CB8AC3E}">
        <p14:creationId xmlns:p14="http://schemas.microsoft.com/office/powerpoint/2010/main" val="350119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  <p:bldP spid="20" grpId="0"/>
      <p:bldP spid="10" grpId="0"/>
      <p:bldP spid="11" grpId="0"/>
      <p:bldP spid="16" grpId="0" build="p" bldLvl="2"/>
      <p:bldP spid="17" grpId="0" build="p" bldLvl="2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57200" y="2133600"/>
            <a:ext cx="8153400" cy="2209800"/>
            <a:chOff x="467435" y="1524000"/>
            <a:chExt cx="8153400" cy="2209800"/>
          </a:xfrm>
        </p:grpSpPr>
        <p:pic>
          <p:nvPicPr>
            <p:cNvPr id="27" name="Google Shape;196;p24"/>
            <p:cNvPicPr preferRelativeResize="0"/>
            <p:nvPr/>
          </p:nvPicPr>
          <p:blipFill rotWithShape="1">
            <a:blip r:embed="rId2">
              <a:alphaModFix/>
            </a:blip>
            <a:srcRect t="45958" b="13260"/>
            <a:stretch/>
          </p:blipFill>
          <p:spPr>
            <a:xfrm>
              <a:off x="467435" y="1524000"/>
              <a:ext cx="8153400" cy="2052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705600" y="3200400"/>
              <a:ext cx="19050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Apprenticeship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26675" y="4473535"/>
            <a:ext cx="2382842" cy="276999"/>
          </a:xfrm>
        </p:spPr>
        <p:txBody>
          <a:bodyPr/>
          <a:lstStyle/>
          <a:p>
            <a:pPr lvl="1" algn="l"/>
            <a:r>
              <a:rPr lang="en-GB" dirty="0"/>
              <a:t>EPAO ‘Home’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24317" y="3916038"/>
            <a:ext cx="1905000" cy="533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Google Shape;198;p24"/>
          <p:cNvSpPr/>
          <p:nvPr/>
        </p:nvSpPr>
        <p:spPr>
          <a:xfrm>
            <a:off x="3273235" y="2542526"/>
            <a:ext cx="2474618" cy="1151648"/>
          </a:xfrm>
          <a:prstGeom prst="roundRect">
            <a:avLst>
              <a:gd name="adj" fmla="val 16667"/>
            </a:avLst>
          </a:prstGeom>
          <a:solidFill>
            <a:srgbClr val="70AD47">
              <a:alpha val="27058"/>
            </a:srgbClr>
          </a:solidFill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99;p24"/>
          <p:cNvSpPr/>
          <p:nvPr/>
        </p:nvSpPr>
        <p:spPr>
          <a:xfrm>
            <a:off x="6507845" y="2710187"/>
            <a:ext cx="592200" cy="457201"/>
          </a:xfrm>
          <a:prstGeom prst="roundRect">
            <a:avLst>
              <a:gd name="adj" fmla="val 16667"/>
            </a:avLst>
          </a:prstGeom>
          <a:solidFill>
            <a:srgbClr val="70AD47">
              <a:alpha val="27058"/>
            </a:srgbClr>
          </a:solidFill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Google Shape;200;p24"/>
          <p:cNvCxnSpPr/>
          <p:nvPr/>
        </p:nvCxnSpPr>
        <p:spPr>
          <a:xfrm flipV="1">
            <a:off x="2362200" y="3694174"/>
            <a:ext cx="980390" cy="877826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1" name="Google Shape;201;p24"/>
          <p:cNvCxnSpPr/>
          <p:nvPr/>
        </p:nvCxnSpPr>
        <p:spPr>
          <a:xfrm flipH="1" flipV="1">
            <a:off x="6980971" y="3151602"/>
            <a:ext cx="384341" cy="64824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" name="Google Shape;202;p24"/>
          <p:cNvSpPr/>
          <p:nvPr/>
        </p:nvSpPr>
        <p:spPr>
          <a:xfrm>
            <a:off x="5771398" y="2265558"/>
            <a:ext cx="747753" cy="981416"/>
          </a:xfrm>
          <a:prstGeom prst="roundRect">
            <a:avLst>
              <a:gd name="adj" fmla="val 16667"/>
            </a:avLst>
          </a:prstGeom>
          <a:solidFill>
            <a:srgbClr val="70AD47">
              <a:alpha val="27058"/>
            </a:srgbClr>
          </a:solidFill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203;p24"/>
          <p:cNvCxnSpPr/>
          <p:nvPr/>
        </p:nvCxnSpPr>
        <p:spPr>
          <a:xfrm flipV="1">
            <a:off x="5725552" y="3254224"/>
            <a:ext cx="246972" cy="2149851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" name="Content Placeholder 2"/>
          <p:cNvSpPr>
            <a:spLocks noGrp="1"/>
          </p:cNvSpPr>
          <p:nvPr>
            <p:ph sz="half" idx="2"/>
          </p:nvPr>
        </p:nvSpPr>
        <p:spPr>
          <a:xfrm>
            <a:off x="4700217" y="1790638"/>
            <a:ext cx="4495800" cy="276999"/>
          </a:xfrm>
        </p:spPr>
        <p:txBody>
          <a:bodyPr/>
          <a:lstStyle/>
          <a:p>
            <a:pPr lvl="1"/>
            <a:r>
              <a:rPr lang="en-GB" dirty="0" smtClean="0"/>
              <a:t>EPAO </a:t>
            </a:r>
            <a:r>
              <a:rPr lang="en-GB" dirty="0"/>
              <a:t>agreement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"/>
          </p:nvPr>
        </p:nvSpPr>
        <p:spPr>
          <a:xfrm>
            <a:off x="1987639" y="1793705"/>
            <a:ext cx="3008678" cy="276999"/>
          </a:xfrm>
        </p:spPr>
        <p:txBody>
          <a:bodyPr/>
          <a:lstStyle/>
          <a:p>
            <a:pPr lvl="1"/>
            <a:r>
              <a:rPr lang="en-GB" dirty="0"/>
              <a:t>S</a:t>
            </a:r>
            <a:r>
              <a:rPr lang="en-GB" dirty="0" smtClean="0"/>
              <a:t>earch </a:t>
            </a:r>
            <a:r>
              <a:rPr lang="en-GB" dirty="0"/>
              <a:t>/ selection of EPAO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"/>
          </p:nvPr>
        </p:nvSpPr>
        <p:spPr>
          <a:xfrm>
            <a:off x="6248400" y="4603251"/>
            <a:ext cx="2680917" cy="276999"/>
          </a:xfrm>
        </p:spPr>
        <p:txBody>
          <a:bodyPr/>
          <a:lstStyle/>
          <a:p>
            <a:pPr lvl="1"/>
            <a:r>
              <a:rPr lang="en-GB" dirty="0"/>
              <a:t>Monitoring of apprentice progress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2"/>
          </p:nvPr>
        </p:nvSpPr>
        <p:spPr>
          <a:xfrm>
            <a:off x="4700217" y="5404075"/>
            <a:ext cx="2779594" cy="276999"/>
          </a:xfrm>
        </p:spPr>
        <p:txBody>
          <a:bodyPr/>
          <a:lstStyle/>
          <a:p>
            <a:pPr lvl="1"/>
            <a:r>
              <a:rPr lang="en-GB"/>
              <a:t>Tracking and reporting of EPA activity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2"/>
          </p:nvPr>
        </p:nvSpPr>
        <p:spPr>
          <a:xfrm>
            <a:off x="6855460" y="3815158"/>
            <a:ext cx="2104200" cy="276999"/>
          </a:xfrm>
        </p:spPr>
        <p:txBody>
          <a:bodyPr/>
          <a:lstStyle/>
          <a:p>
            <a:pPr lvl="1"/>
            <a:r>
              <a:rPr lang="en-GB" dirty="0"/>
              <a:t>Payment </a:t>
            </a:r>
            <a:r>
              <a:rPr lang="en-GB" dirty="0" smtClean="0"/>
              <a:t>for </a:t>
            </a:r>
            <a:r>
              <a:rPr lang="en-GB" dirty="0"/>
              <a:t>EPA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2"/>
          </p:nvPr>
        </p:nvSpPr>
        <p:spPr>
          <a:xfrm>
            <a:off x="2170076" y="5127076"/>
            <a:ext cx="2329317" cy="276999"/>
          </a:xfrm>
        </p:spPr>
        <p:txBody>
          <a:bodyPr/>
          <a:lstStyle/>
          <a:p>
            <a:pPr lvl="1"/>
            <a:r>
              <a:rPr lang="en-GB" err="1"/>
              <a:t>ServiceNow</a:t>
            </a:r>
            <a:r>
              <a:rPr lang="en-GB"/>
              <a:t> access for EPAO</a:t>
            </a:r>
          </a:p>
        </p:txBody>
      </p:sp>
      <p:cxnSp>
        <p:nvCxnSpPr>
          <p:cNvPr id="23" name="Google Shape;200;p24"/>
          <p:cNvCxnSpPr/>
          <p:nvPr/>
        </p:nvCxnSpPr>
        <p:spPr>
          <a:xfrm flipV="1">
            <a:off x="3971386" y="3721137"/>
            <a:ext cx="333034" cy="1374925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6" name="Google Shape;200;p24"/>
          <p:cNvCxnSpPr/>
          <p:nvPr/>
        </p:nvCxnSpPr>
        <p:spPr>
          <a:xfrm>
            <a:off x="3852151" y="2067637"/>
            <a:ext cx="58201" cy="44792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0" name="Google Shape;200;p24"/>
          <p:cNvCxnSpPr/>
          <p:nvPr/>
        </p:nvCxnSpPr>
        <p:spPr>
          <a:xfrm flipH="1">
            <a:off x="5276736" y="2133600"/>
            <a:ext cx="133464" cy="408926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6" name="Google Shape;200;p24"/>
          <p:cNvCxnSpPr/>
          <p:nvPr/>
        </p:nvCxnSpPr>
        <p:spPr>
          <a:xfrm flipH="1" flipV="1">
            <a:off x="6376649" y="3254225"/>
            <a:ext cx="647668" cy="1266260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72440" y="1049672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processes</a:t>
            </a:r>
          </a:p>
          <a:p>
            <a:endParaRPr lang="en-GB" sz="2000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19799" y="1049672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 Service</a:t>
            </a:r>
          </a:p>
          <a:p>
            <a:endParaRPr lang="en-GB" sz="2000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83694" y="1049672"/>
            <a:ext cx="2475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EPAO engagement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45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8" grpId="0" animBg="1"/>
      <p:bldP spid="9" grpId="0" animBg="1"/>
      <p:bldP spid="12" grpId="0" animBg="1"/>
      <p:bldP spid="14" grpId="0" build="p" bldLvl="2"/>
      <p:bldP spid="15" grpId="0" build="p" bldLvl="2"/>
      <p:bldP spid="16" grpId="0" build="p" bldLvl="2"/>
      <p:bldP spid="17" grpId="0" build="p" bldLvl="2"/>
      <p:bldP spid="18" grpId="0" build="p" bldLvl="2"/>
      <p:bldP spid="19" grpId="0" build="p" bldLvl="2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2133600"/>
            <a:ext cx="8153400" cy="2209800"/>
            <a:chOff x="467435" y="1524000"/>
            <a:chExt cx="8153400" cy="2209800"/>
          </a:xfrm>
        </p:grpSpPr>
        <p:pic>
          <p:nvPicPr>
            <p:cNvPr id="12" name="Google Shape;196;p24"/>
            <p:cNvPicPr preferRelativeResize="0"/>
            <p:nvPr/>
          </p:nvPicPr>
          <p:blipFill rotWithShape="1">
            <a:blip r:embed="rId2">
              <a:alphaModFix/>
            </a:blip>
            <a:srcRect t="45958" b="13260"/>
            <a:stretch/>
          </p:blipFill>
          <p:spPr>
            <a:xfrm>
              <a:off x="467435" y="1524000"/>
              <a:ext cx="8153400" cy="20523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6705600" y="3200400"/>
              <a:ext cx="19050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Apprenticeship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843730" y="4197525"/>
            <a:ext cx="2638022" cy="276999"/>
          </a:xfrm>
        </p:spPr>
        <p:txBody>
          <a:bodyPr/>
          <a:lstStyle/>
          <a:p>
            <a:pPr lvl="1"/>
            <a:r>
              <a:rPr lang="en-GB" dirty="0" smtClean="0"/>
              <a:t>Digital </a:t>
            </a:r>
            <a:r>
              <a:rPr lang="en-GB" dirty="0"/>
              <a:t>request </a:t>
            </a:r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9" name="Google Shape;199;p24"/>
          <p:cNvSpPr/>
          <p:nvPr/>
        </p:nvSpPr>
        <p:spPr>
          <a:xfrm>
            <a:off x="6629400" y="3195375"/>
            <a:ext cx="1143000" cy="457201"/>
          </a:xfrm>
          <a:prstGeom prst="roundRect">
            <a:avLst>
              <a:gd name="adj" fmla="val 16667"/>
            </a:avLst>
          </a:prstGeom>
          <a:solidFill>
            <a:srgbClr val="70AD47">
              <a:alpha val="27058"/>
            </a:srgbClr>
          </a:solidFill>
          <a:ln w="2857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</a:pP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" y="1049672"/>
            <a:ext cx="2550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processes</a:t>
            </a:r>
          </a:p>
          <a:p>
            <a:endParaRPr lang="en-GB" sz="2000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799" y="1049672"/>
            <a:ext cx="26613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Certification Service</a:t>
            </a:r>
          </a:p>
          <a:p>
            <a:endParaRPr lang="en-GB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3694" y="1049672"/>
            <a:ext cx="2475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EPAO engagement</a:t>
            </a:r>
          </a:p>
          <a:p>
            <a:endParaRPr lang="en-GB" sz="2000" b="1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Google Shape;201;p24"/>
          <p:cNvCxnSpPr/>
          <p:nvPr/>
        </p:nvCxnSpPr>
        <p:spPr>
          <a:xfrm flipV="1">
            <a:off x="5507865" y="3652577"/>
            <a:ext cx="1135273" cy="644674"/>
          </a:xfrm>
          <a:prstGeom prst="straightConnector1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" name="Google Shape;200;p24"/>
          <p:cNvCxnSpPr/>
          <p:nvPr/>
        </p:nvCxnSpPr>
        <p:spPr>
          <a:xfrm flipH="1" flipV="1">
            <a:off x="7647865" y="3711433"/>
            <a:ext cx="384220" cy="826222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" name="Google Shape;200;p24"/>
          <p:cNvCxnSpPr/>
          <p:nvPr/>
        </p:nvCxnSpPr>
        <p:spPr>
          <a:xfrm flipV="1">
            <a:off x="6804338" y="3711433"/>
            <a:ext cx="459307" cy="972184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75000"/>
              </a:schemeClr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" name="Content Placeholder 2"/>
          <p:cNvSpPr>
            <a:spLocks noGrp="1"/>
          </p:cNvSpPr>
          <p:nvPr>
            <p:ph sz="half" idx="2"/>
          </p:nvPr>
        </p:nvSpPr>
        <p:spPr>
          <a:xfrm>
            <a:off x="4850934" y="4702541"/>
            <a:ext cx="2449133" cy="276999"/>
          </a:xfrm>
        </p:spPr>
        <p:txBody>
          <a:bodyPr/>
          <a:lstStyle/>
          <a:p>
            <a:pPr lvl="1"/>
            <a:r>
              <a:rPr lang="en-GB" dirty="0" smtClean="0"/>
              <a:t>EPA feedback in apprenticeship service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2"/>
          </p:nvPr>
        </p:nvSpPr>
        <p:spPr>
          <a:xfrm>
            <a:off x="7200900" y="4619797"/>
            <a:ext cx="1541172" cy="276999"/>
          </a:xfrm>
        </p:spPr>
        <p:txBody>
          <a:bodyPr/>
          <a:lstStyle/>
          <a:p>
            <a:pPr lvl="1"/>
            <a:r>
              <a:rPr lang="en-GB" dirty="0" smtClean="0"/>
              <a:t>Info / data exchange with IFATE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7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9" grpId="0" animBg="1"/>
      <p:bldP spid="14" grpId="0"/>
      <p:bldP spid="15" grpId="0"/>
      <p:bldP spid="16" grpId="0"/>
      <p:bldP spid="19" grpId="0" build="p" bldLvl="2"/>
      <p:bldP spid="20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4610-5499-44B6-827A-9BBC8247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Readiness and aligning with EQA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1BA090-4DED-4030-AFDA-71BB9DE847AA}"/>
              </a:ext>
            </a:extLst>
          </p:cNvPr>
          <p:cNvSpPr/>
          <p:nvPr/>
        </p:nvSpPr>
        <p:spPr>
          <a:xfrm>
            <a:off x="627714" y="2280814"/>
            <a:ext cx="4941384" cy="212365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willingnes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willingness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a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stat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state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being 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tooltip="prepare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prepared</a:t>
            </a:r>
            <a:r>
              <a:rPr lang="en-GB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something: </a:t>
            </a:r>
          </a:p>
          <a:p>
            <a:endParaRPr lang="en-GB" b="1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19F176-CC57-43B0-90AB-A1066A424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0395" y="968286"/>
            <a:ext cx="2851025" cy="42684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AB690-3D14-4421-AA53-C4530A57A1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9" y="5303368"/>
            <a:ext cx="9144000" cy="141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84B203-8E33-4D11-9E2D-837E0ABDE9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14" y="1884843"/>
            <a:ext cx="8230193" cy="6251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A958-DBE2-4436-8906-2BFD44F40DD4}"/>
              </a:ext>
            </a:extLst>
          </p:cNvPr>
          <p:cNvSpPr txBox="1"/>
          <p:nvPr/>
        </p:nvSpPr>
        <p:spPr>
          <a:xfrm>
            <a:off x="365760" y="123851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Application to the register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29994-F080-4C54-B350-1FE39FC98599}"/>
              </a:ext>
            </a:extLst>
          </p:cNvPr>
          <p:cNvSpPr txBox="1"/>
          <p:nvPr/>
        </p:nvSpPr>
        <p:spPr>
          <a:xfrm>
            <a:off x="3809999" y="1255762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Readiness Checklist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91D6B9-F922-46EF-9B1E-88D2151E7F62}"/>
              </a:ext>
            </a:extLst>
          </p:cNvPr>
          <p:cNvSpPr txBox="1"/>
          <p:nvPr/>
        </p:nvSpPr>
        <p:spPr>
          <a:xfrm>
            <a:off x="7199826" y="123851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Readiness discussion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E00B0B-D500-4590-9355-25FB745970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291" y="2715182"/>
            <a:ext cx="882356" cy="882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17B4D2-D329-4D22-B84F-57CE6D6448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347" y="2660402"/>
            <a:ext cx="1000987" cy="9919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3A446-A430-4DDD-9DB9-14C9A207AC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432" y="2697932"/>
            <a:ext cx="882356" cy="882356"/>
          </a:xfrm>
          <a:prstGeom prst="rect">
            <a:avLst/>
          </a:prstGeom>
        </p:spPr>
      </p:pic>
      <p:pic>
        <p:nvPicPr>
          <p:cNvPr id="17" name="Graphic 16" descr="Smiling face with no fill">
            <a:extLst>
              <a:ext uri="{FF2B5EF4-FFF2-40B4-BE49-F238E27FC236}">
                <a16:creationId xmlns:a16="http://schemas.microsoft.com/office/drawing/2014/main" id="{3E3E4C7C-96B0-4E6F-8F91-401E8794C3A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43175" y="5082966"/>
            <a:ext cx="914400" cy="914400"/>
          </a:xfrm>
          <a:prstGeom prst="rect">
            <a:avLst/>
          </a:prstGeom>
        </p:spPr>
      </p:pic>
      <p:pic>
        <p:nvPicPr>
          <p:cNvPr id="19" name="Graphic 18" descr="Neutral face with no fill">
            <a:extLst>
              <a:ext uri="{FF2B5EF4-FFF2-40B4-BE49-F238E27FC236}">
                <a16:creationId xmlns:a16="http://schemas.microsoft.com/office/drawing/2014/main" id="{BECEF1F0-8C60-4937-A9F2-F755FABEC4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149742" y="5072423"/>
            <a:ext cx="914400" cy="914400"/>
          </a:xfrm>
          <a:prstGeom prst="rect">
            <a:avLst/>
          </a:prstGeom>
        </p:spPr>
      </p:pic>
      <p:pic>
        <p:nvPicPr>
          <p:cNvPr id="21" name="Graphic 20" descr="Sad face with no fill">
            <a:extLst>
              <a:ext uri="{FF2B5EF4-FFF2-40B4-BE49-F238E27FC236}">
                <a16:creationId xmlns:a16="http://schemas.microsoft.com/office/drawing/2014/main" id="{BD90A73B-B3EF-42C8-B432-B303A77269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868134" y="5072423"/>
            <a:ext cx="914400" cy="914400"/>
          </a:xfrm>
          <a:prstGeom prst="rect">
            <a:avLst/>
          </a:prstGeom>
        </p:spPr>
      </p:pic>
      <p:pic>
        <p:nvPicPr>
          <p:cNvPr id="23" name="Graphic 22" descr="Confused face with no fill">
            <a:extLst>
              <a:ext uri="{FF2B5EF4-FFF2-40B4-BE49-F238E27FC236}">
                <a16:creationId xmlns:a16="http://schemas.microsoft.com/office/drawing/2014/main" id="{716DC435-54E1-4F98-801B-A3A5B0AF1F1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508938" y="5072423"/>
            <a:ext cx="914400" cy="914400"/>
          </a:xfrm>
          <a:prstGeom prst="rect">
            <a:avLst/>
          </a:prstGeom>
        </p:spPr>
      </p:pic>
      <p:pic>
        <p:nvPicPr>
          <p:cNvPr id="26" name="Graphic 25" descr="Traffic light">
            <a:extLst>
              <a:ext uri="{FF2B5EF4-FFF2-40B4-BE49-F238E27FC236}">
                <a16:creationId xmlns:a16="http://schemas.microsoft.com/office/drawing/2014/main" id="{964F41F1-F7E8-47E7-B81E-4E71529471A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793971" y="4085706"/>
            <a:ext cx="914400" cy="914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FCDB54-C76E-463C-AC97-824400B34C4C}"/>
              </a:ext>
            </a:extLst>
          </p:cNvPr>
          <p:cNvSpPr txBox="1"/>
          <p:nvPr/>
        </p:nvSpPr>
        <p:spPr>
          <a:xfrm>
            <a:off x="3768436" y="6129251"/>
            <a:ext cx="108335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Compliant</a:t>
            </a:r>
          </a:p>
          <a:p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967D412-24E2-401F-83BE-65F9E0445B3C}"/>
              </a:ext>
            </a:extLst>
          </p:cNvPr>
          <p:cNvSpPr txBox="1"/>
          <p:nvPr/>
        </p:nvSpPr>
        <p:spPr>
          <a:xfrm>
            <a:off x="5167819" y="6116957"/>
            <a:ext cx="10833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Minor non compliance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7E2D8F0-C931-4904-85E5-F267A09EF85E}"/>
              </a:ext>
            </a:extLst>
          </p:cNvPr>
          <p:cNvSpPr txBox="1"/>
          <p:nvPr/>
        </p:nvSpPr>
        <p:spPr>
          <a:xfrm>
            <a:off x="6551470" y="6106512"/>
            <a:ext cx="108335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Major non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Compliance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B94C6D-038C-42C9-A72D-A363418DB5C0}"/>
              </a:ext>
            </a:extLst>
          </p:cNvPr>
          <p:cNvSpPr txBox="1"/>
          <p:nvPr/>
        </p:nvSpPr>
        <p:spPr>
          <a:xfrm>
            <a:off x="7984031" y="6106513"/>
            <a:ext cx="108335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Critical non compliance </a:t>
            </a: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0BD95356-6464-46BE-9336-5E34003F2B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8403559"/>
              </p:ext>
            </p:extLst>
          </p:nvPr>
        </p:nvGraphicFramePr>
        <p:xfrm>
          <a:off x="222882" y="3473236"/>
          <a:ext cx="4189615" cy="27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7" name="Graphic 36" descr="Upward trend">
            <a:extLst>
              <a:ext uri="{FF2B5EF4-FFF2-40B4-BE49-F238E27FC236}">
                <a16:creationId xmlns:a16="http://schemas.microsoft.com/office/drawing/2014/main" id="{0D784500-E156-4694-BC52-AC6EB1BAB8E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483239" y="56965"/>
            <a:ext cx="914400" cy="9144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91B931E-C072-4815-A4C9-4131035A6DCB}"/>
              </a:ext>
            </a:extLst>
          </p:cNvPr>
          <p:cNvSpPr txBox="1"/>
          <p:nvPr/>
        </p:nvSpPr>
        <p:spPr>
          <a:xfrm>
            <a:off x="6508938" y="146446"/>
            <a:ext cx="2459216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Working to improve demand forecasting</a:t>
            </a:r>
          </a:p>
        </p:txBody>
      </p:sp>
    </p:spTree>
    <p:extLst>
      <p:ext uri="{BB962C8B-B14F-4D97-AF65-F5344CB8AC3E}">
        <p14:creationId xmlns:p14="http://schemas.microsoft.com/office/powerpoint/2010/main" val="41561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fE colours">
      <a:dk1>
        <a:sysClr val="windowText" lastClr="000000"/>
      </a:dk1>
      <a:lt1>
        <a:sysClr val="window" lastClr="FFFFFF"/>
      </a:lt1>
      <a:dk2>
        <a:srgbClr val="104F75"/>
      </a:dk2>
      <a:lt2>
        <a:srgbClr val="CFDCE3"/>
      </a:lt2>
      <a:accent1>
        <a:srgbClr val="7095AC"/>
      </a:accent1>
      <a:accent2>
        <a:srgbClr val="260859"/>
      </a:accent2>
      <a:accent3>
        <a:srgbClr val="004712"/>
      </a:accent3>
      <a:accent4>
        <a:srgbClr val="8A2529"/>
      </a:accent4>
      <a:accent5>
        <a:srgbClr val="E87D1E"/>
      </a:accent5>
      <a:accent6>
        <a:srgbClr val="C2A204"/>
      </a:accent6>
      <a:hlink>
        <a:srgbClr val="104F75"/>
      </a:hlink>
      <a:folHlink>
        <a:srgbClr val="26085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ec07c698-60f5-424f-b9af-f4c59398b511" ContentTypeId="0x010100545E941595ED5448BA61900FDDAFF313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66321-f672-4e06-a901-b5e72b4c4357">
      <Value>3</Value>
      <Value>2</Value>
      <Value>1</Value>
    </TaxCatchAll>
    <p6919dbb65844893b164c5f63a6f0eeb xmlns="8c566321-f672-4e06-a901-b5e72b4c4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ESFA</TermName>
          <TermId xmlns="http://schemas.microsoft.com/office/infopath/2007/PartnerControls">4a323c2c-9aef-47e8-b09b-131faf9bac1c</TermId>
        </TermInfo>
      </Terms>
    </p6919dbb65844893b164c5f63a6f0eeb>
    <c02f73938b5741d4934b358b31a1b80f xmlns="8c566321-f672-4e06-a901-b5e72b4c4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0884c477-2e62-47ea-b19c-5af6e91124c5</TermId>
        </TermInfo>
      </Terms>
    </c02f73938b5741d4934b358b31a1b80f>
    <f6ec388a6d534bab86a259abd1bfa088 xmlns="8c566321-f672-4e06-a901-b5e72b4c435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ESFA</TermName>
          <TermId xmlns="http://schemas.microsoft.com/office/infopath/2007/PartnerControls">f55057f6-e680-4dd8-a168-9494a8b9b0ae</TermId>
        </TermInfo>
      </Terms>
    </f6ec388a6d534bab86a259abd1bfa088>
    <i98b064926ea4fbe8f5b88c394ff652b xmlns="8c566321-f672-4e06-a901-b5e72b4c4357">
      <Terms xmlns="http://schemas.microsoft.com/office/infopath/2007/PartnerControls"/>
    </i98b064926ea4fbe8f5b88c394ff652b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fficial Document" ma:contentTypeID="0x010100545E941595ED5448BA61900FDDAFF31300C70B8E8ECE55CD4193E52118470E4E8B" ma:contentTypeVersion="6" ma:contentTypeDescription="" ma:contentTypeScope="" ma:versionID="a21b5bdbae267bf703d15819d89520e6">
  <xsd:schema xmlns:xsd="http://www.w3.org/2001/XMLSchema" xmlns:xs="http://www.w3.org/2001/XMLSchema" xmlns:p="http://schemas.microsoft.com/office/2006/metadata/properties" xmlns:ns2="8c566321-f672-4e06-a901-b5e72b4c4357" targetNamespace="http://schemas.microsoft.com/office/2006/metadata/properties" ma:root="true" ma:fieldsID="4a8961e22af0d3e7bfe0ca2c464d4939" ns2:_="">
    <xsd:import namespace="8c566321-f672-4e06-a901-b5e72b4c4357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f6ec388a6d534bab86a259abd1bfa088" minOccurs="0"/>
                <xsd:element ref="ns2:p6919dbb65844893b164c5f63a6f0eeb" minOccurs="0"/>
                <xsd:element ref="ns2:c02f73938b5741d4934b358b31a1b80f" minOccurs="0"/>
                <xsd:element ref="ns2:i98b064926ea4fbe8f5b88c394ff652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66321-f672-4e06-a901-b5e72b4c4357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712fd7f5-d040-47ce-a6fc-136a5b6127a4}" ma:internalName="TaxCatchAll" ma:showField="CatchAllData" ma:web="816228b7-8551-4bd4-bf19-29190f809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712fd7f5-d040-47ce-a6fc-136a5b6127a4}" ma:internalName="TaxCatchAllLabel" ma:readOnly="true" ma:showField="CatchAllDataLabel" ma:web="816228b7-8551-4bd4-bf19-29190f809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6ec388a6d534bab86a259abd1bfa088" ma:index="10" ma:taxonomy="true" ma:internalName="f6ec388a6d534bab86a259abd1bfa088" ma:taxonomyFieldName="DfeOrganisationalUnit" ma:displayName="Organisational Unit" ma:default="2;#ESFA|f55057f6-e680-4dd8-a168-9494a8b9b0ae" ma:fieldId="{f6ec388a-6d53-4bab-86a2-59abd1bfa088}" ma:sspId="ec07c698-60f5-424f-b9af-f4c59398b511" ma:termSetId="b3e263f6-0ab6-425a-b3de-0e67f2faf7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6919dbb65844893b164c5f63a6f0eeb" ma:index="12" ma:taxonomy="true" ma:internalName="p6919dbb65844893b164c5f63a6f0eeb" ma:taxonomyFieldName="DfeOwner" ma:displayName="Owner" ma:default="3;#ESFA|4a323c2c-9aef-47e8-b09b-131faf9bac1c" ma:fieldId="{96919dbb-6584-4893-b164-c5f63a6f0eeb}" ma:sspId="ec07c698-60f5-424f-b9af-f4c59398b511" ma:termSetId="12161dbb-b36f-4439-aef1-21e7cc922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02f73938b5741d4934b358b31a1b80f" ma:index="14" ma:taxonomy="true" ma:internalName="c02f73938b5741d4934b358b31a1b80f" ma:taxonomyFieldName="DfeRights_x003a_ProtectiveMarking" ma:displayName="Rights: Protective Marking" ma:readOnly="false" ma:default="1;#Official|0884c477-2e62-47ea-b19c-5af6e91124c5" ma:fieldId="{c02f7393-8b57-41d4-934b-358b31a1b80f}" ma:sspId="ec07c698-60f5-424f-b9af-f4c59398b511" ma:termSetId="7870c18b-dc34-46a1-adf5-a571f0cac8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98b064926ea4fbe8f5b88c394ff652b" ma:index="16" nillable="true" ma:taxonomy="true" ma:internalName="i98b064926ea4fbe8f5b88c394ff652b" ma:taxonomyFieldName="DfeSubject" ma:displayName="Subject" ma:indexed="true" ma:default="" ma:fieldId="{298b0649-26ea-4fbe-8f5b-88c394ff652b}" ma:sspId="ec07c698-60f5-424f-b9af-f4c59398b511" ma:termSetId="2f3a6c16-0983-4d36-8f82-2cb41f34c000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9DF74-E744-4A88-A464-602FC711302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7FB3A630-410E-44F9-94C4-5A512274A13A}">
  <ds:schemaRefs>
    <ds:schemaRef ds:uri="http://schemas.microsoft.com/office/2006/metadata/properties"/>
    <ds:schemaRef ds:uri="http://purl.org/dc/terms/"/>
    <ds:schemaRef ds:uri="8c566321-f672-4e06-a901-b5e72b4c435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3FE11D-38D4-4900-8EB0-F457175CA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66321-f672-4e06-a901-b5e72b4c4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D5D69E0-EB2E-440E-BCFE-9B47C8C6F5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299</Words>
  <Application>Microsoft Office PowerPoint</Application>
  <PresentationFormat>On-screen Show (4:3)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 End-point Assessment</vt:lpstr>
      <vt:lpstr>Today’s session</vt:lpstr>
      <vt:lpstr>PowerPoint Presentation</vt:lpstr>
      <vt:lpstr>Apprenticeship Journey</vt:lpstr>
      <vt:lpstr>Apprenticeship Journey</vt:lpstr>
      <vt:lpstr>Apprenticeship Journey</vt:lpstr>
      <vt:lpstr>Apprenticeship Journey</vt:lpstr>
      <vt:lpstr>Readiness and aligning with EQA </vt:lpstr>
      <vt:lpstr>Readiness</vt:lpstr>
      <vt:lpstr>Top tips to support readiness – ideas from deep dive </vt:lpstr>
      <vt:lpstr>PowerPoint Presentation</vt:lpstr>
      <vt:lpstr>Keep in touch and up to 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ESFA &amp; AOC Joint Webinar: End-point Assessment</dc:title>
  <dc:creator>Dawn OWENS</dc:creator>
  <cp:lastModifiedBy>MOLE, Richard</cp:lastModifiedBy>
  <cp:revision>16</cp:revision>
  <dcterms:created xsi:type="dcterms:W3CDTF">2019-04-30T10:37:36Z</dcterms:created>
  <dcterms:modified xsi:type="dcterms:W3CDTF">2019-05-09T05:56:58Z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feOwner">
    <vt:lpwstr>3;#ESFA|4a323c2c-9aef-47e8-b09b-131faf9bac1c</vt:lpwstr>
  </property>
  <property fmtid="{D5CDD505-2E9C-101B-9397-08002B2CF9AE}" pid="3" name="DfeSubject">
    <vt:lpwstr/>
  </property>
  <property fmtid="{D5CDD505-2E9C-101B-9397-08002B2CF9AE}" pid="4" name="DfeOrganisationalUnit">
    <vt:lpwstr>2;#ESFA|f55057f6-e680-4dd8-a168-9494a8b9b0ae</vt:lpwstr>
  </property>
  <property fmtid="{D5CDD505-2E9C-101B-9397-08002B2CF9AE}" pid="5" name="DfeRights:ProtectiveMarking">
    <vt:lpwstr>1;#Official|0884c477-2e62-47ea-b19c-5af6e91124c5</vt:lpwstr>
  </property>
  <property fmtid="{D5CDD505-2E9C-101B-9397-08002B2CF9AE}" pid="6" name="ContentTypeId">
    <vt:lpwstr>0x010100545E941595ED5448BA61900FDDAFF31300C70B8E8ECE55CD4193E52118470E4E8B</vt:lpwstr>
  </property>
</Properties>
</file>