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57" r:id="rId3"/>
    <p:sldId id="264" r:id="rId4"/>
    <p:sldId id="265" r:id="rId5"/>
    <p:sldId id="266" r:id="rId6"/>
    <p:sldId id="263" r:id="rId7"/>
    <p:sldId id="268" r:id="rId8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26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F69B9-8514-4922-AC1B-FE8A5107A97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78CC2-EA55-49FD-AC60-7D7353AEB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5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86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6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8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34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34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48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22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99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45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84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7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61F2A-A6A4-4052-B414-6259526B2995}" type="datetimeFigureOut">
              <a:rPr lang="en-GB" smtClean="0"/>
              <a:t>09/05/2019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3C8F-7917-43A0-A760-E28111826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5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ground, plane&#10;&#10;Description automatically generated">
            <a:extLst>
              <a:ext uri="{FF2B5EF4-FFF2-40B4-BE49-F238E27FC236}">
                <a16:creationId xmlns:a16="http://schemas.microsoft.com/office/drawing/2014/main" id="{DE0EFAEF-08EC-4AA8-A6AB-C74697BD2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8C08D8-D9FE-41AA-AE0E-97619AF042C6}"/>
              </a:ext>
            </a:extLst>
          </p:cNvPr>
          <p:cNvSpPr txBox="1"/>
          <p:nvPr/>
        </p:nvSpPr>
        <p:spPr>
          <a:xfrm>
            <a:off x="5345737" y="3557401"/>
            <a:ext cx="4094123" cy="1375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 May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kern="1200" dirty="0">
                <a:solidFill>
                  <a:schemeClr val="tx1"/>
                </a:solidFill>
                <a:ea typeface="+mj-ea"/>
                <a:cs typeface="+mj-cs"/>
              </a:rPr>
              <a:t>CEO, Association of Business Executives (ABE)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kern="1200" dirty="0">
                <a:solidFill>
                  <a:schemeClr val="tx1"/>
                </a:solidFill>
                <a:ea typeface="+mj-ea"/>
                <a:cs typeface="+mj-cs"/>
              </a:rPr>
              <a:t>Chair of International Forum,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kern="1200" dirty="0">
                <a:solidFill>
                  <a:schemeClr val="tx1"/>
                </a:solidFill>
                <a:ea typeface="+mj-ea"/>
                <a:cs typeface="+mj-cs"/>
              </a:rPr>
              <a:t>Federation of Awarding Bodies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F4DAB0-9716-45C8-8A90-C03A5F5DDA62}"/>
              </a:ext>
            </a:extLst>
          </p:cNvPr>
          <p:cNvSpPr txBox="1"/>
          <p:nvPr/>
        </p:nvSpPr>
        <p:spPr>
          <a:xfrm>
            <a:off x="650283" y="1156283"/>
            <a:ext cx="846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95000"/>
                  </a:schemeClr>
                </a:solidFill>
              </a:rPr>
              <a:t>Building International Markets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BD83D8-45AD-4909-A435-51849070BF6D}"/>
              </a:ext>
            </a:extLst>
          </p:cNvPr>
          <p:cNvSpPr txBox="1"/>
          <p:nvPr/>
        </p:nvSpPr>
        <p:spPr>
          <a:xfrm>
            <a:off x="6264731" y="5318341"/>
            <a:ext cx="2686279" cy="6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ea typeface="+mj-ea"/>
                <a:cs typeface="+mj-cs"/>
              </a:rPr>
              <a:t>robm@abeuk.com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ea typeface="+mj-ea"/>
                <a:cs typeface="+mj-cs"/>
              </a:rPr>
              <a:t>@</a:t>
            </a:r>
            <a:r>
              <a:rPr lang="en-US" sz="1400" dirty="0" err="1">
                <a:ea typeface="+mj-ea"/>
                <a:cs typeface="+mj-cs"/>
              </a:rPr>
              <a:t>rob_may</a:t>
            </a:r>
            <a:r>
              <a:rPr lang="en-US" sz="1400" dirty="0">
                <a:ea typeface="+mj-ea"/>
                <a:cs typeface="+mj-cs"/>
              </a:rPr>
              <a:t>_</a:t>
            </a:r>
            <a:endParaRPr lang="en-US" sz="14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1026" name="Picture 2" descr="Image result for email icon png">
            <a:extLst>
              <a:ext uri="{FF2B5EF4-FFF2-40B4-BE49-F238E27FC236}">
                <a16:creationId xmlns:a16="http://schemas.microsoft.com/office/drawing/2014/main" id="{1BB3C03D-9B0F-4AEB-851B-6BC933EF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78" y="5312042"/>
            <a:ext cx="467394" cy="4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witter icon png">
            <a:extLst>
              <a:ext uri="{FF2B5EF4-FFF2-40B4-BE49-F238E27FC236}">
                <a16:creationId xmlns:a16="http://schemas.microsoft.com/office/drawing/2014/main" id="{E753BDD2-F564-48B5-A3F2-E1F58624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71" y="5757949"/>
            <a:ext cx="275035" cy="2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26851A-3137-435E-9A52-D88BAA67D60B}"/>
              </a:ext>
            </a:extLst>
          </p:cNvPr>
          <p:cNvSpPr/>
          <p:nvPr/>
        </p:nvSpPr>
        <p:spPr>
          <a:xfrm>
            <a:off x="549656" y="1079526"/>
            <a:ext cx="8044668" cy="98450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79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21DB2F01-7739-49D5-913F-8E198B858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7295" b="-1"/>
          <a:stretch/>
        </p:blipFill>
        <p:spPr>
          <a:xfrm>
            <a:off x="0" y="-559678"/>
            <a:ext cx="9144000" cy="4666938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C9A5E-CD78-4908-B64A-981F4187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214" y="4583285"/>
            <a:ext cx="8020633" cy="2684266"/>
          </a:xfrm>
        </p:spPr>
        <p:txBody>
          <a:bodyPr anchor="ctr">
            <a:normAutofit/>
          </a:bodyPr>
          <a:lstStyle/>
          <a:p>
            <a:pPr marL="257175" indent="-257175"/>
            <a:r>
              <a:rPr lang="en-GB" sz="2200" b="1" dirty="0">
                <a:solidFill>
                  <a:srgbClr val="000000"/>
                </a:solidFill>
              </a:rPr>
              <a:t>Global Britain – Global Skills</a:t>
            </a:r>
          </a:p>
          <a:p>
            <a:pPr marL="257175" indent="-257175"/>
            <a:r>
              <a:rPr lang="en-GB" sz="2200" b="1" dirty="0">
                <a:solidFill>
                  <a:srgbClr val="000000"/>
                </a:solidFill>
              </a:rPr>
              <a:t>Which markets should you target?</a:t>
            </a:r>
          </a:p>
          <a:p>
            <a:pPr marL="257175" indent="-257175"/>
            <a:r>
              <a:rPr lang="en-GB" sz="2200" b="1" dirty="0">
                <a:solidFill>
                  <a:srgbClr val="000000"/>
                </a:solidFill>
              </a:rPr>
              <a:t>Some considerations for entering and building a new market</a:t>
            </a:r>
          </a:p>
          <a:p>
            <a:pPr marL="257175" indent="-257175"/>
            <a:r>
              <a:rPr lang="en-GB" sz="2200" b="1" dirty="0">
                <a:solidFill>
                  <a:srgbClr val="000000"/>
                </a:solidFill>
              </a:rPr>
              <a:t>How your trade body can help</a:t>
            </a:r>
          </a:p>
          <a:p>
            <a:pPr marL="257175" indent="-257175"/>
            <a:endParaRPr lang="en-GB" sz="1100" dirty="0">
              <a:solidFill>
                <a:srgbClr val="000000"/>
              </a:solidFill>
            </a:endParaRPr>
          </a:p>
          <a:p>
            <a:pPr marL="257175" indent="-257175"/>
            <a:endParaRPr lang="en-GB" sz="1100" dirty="0">
              <a:solidFill>
                <a:srgbClr val="000000"/>
              </a:solidFill>
            </a:endParaRPr>
          </a:p>
          <a:p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2E384-EC2B-438A-AFFD-A47184698A73}"/>
              </a:ext>
            </a:extLst>
          </p:cNvPr>
          <p:cNvSpPr/>
          <p:nvPr/>
        </p:nvSpPr>
        <p:spPr>
          <a:xfrm>
            <a:off x="703385" y="4518212"/>
            <a:ext cx="7737230" cy="19951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9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09D8D966-389A-4D74-8A7B-4362FB3D0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9" r="11678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810106-04D8-4041-893D-6BC270A7FA0D}"/>
              </a:ext>
            </a:extLst>
          </p:cNvPr>
          <p:cNvSpPr/>
          <p:nvPr/>
        </p:nvSpPr>
        <p:spPr>
          <a:xfrm>
            <a:off x="4623582" y="-70338"/>
            <a:ext cx="4455351" cy="6970541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FF7FAF-6D58-4C65-9833-3021457CD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63" y="-295275"/>
            <a:ext cx="3631512" cy="77881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Shift in the economic order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90% GDP growth outside EU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60% of world GDP from emerging economies by 2030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Massive global skills shortage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Government-led strategies and funding to boost economic reforms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UK will leverage global reputation to boost education exports to £35 BN by 2030.</a:t>
            </a:r>
          </a:p>
          <a:p>
            <a:pPr marL="257175" indent="-257175"/>
            <a:endParaRPr lang="en-GB" sz="2200" b="1" dirty="0">
              <a:solidFill>
                <a:schemeClr val="bg1"/>
              </a:solidFill>
            </a:endParaRPr>
          </a:p>
          <a:p>
            <a:pPr marL="257175" indent="-257175"/>
            <a:endParaRPr lang="en-GB" sz="1100" dirty="0">
              <a:solidFill>
                <a:srgbClr val="000000"/>
              </a:solidFill>
            </a:endParaRPr>
          </a:p>
          <a:p>
            <a:pPr marL="257175" indent="-257175"/>
            <a:endParaRPr lang="en-GB" sz="1100" dirty="0">
              <a:solidFill>
                <a:srgbClr val="000000"/>
              </a:solidFill>
            </a:endParaRPr>
          </a:p>
          <a:p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6D974-48EE-4DE3-AC65-2176AD3F2B50}"/>
              </a:ext>
            </a:extLst>
          </p:cNvPr>
          <p:cNvSpPr/>
          <p:nvPr/>
        </p:nvSpPr>
        <p:spPr>
          <a:xfrm>
            <a:off x="4825416" y="423863"/>
            <a:ext cx="4037597" cy="626774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1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102F87-9BB9-4FDB-9591-942DD90EA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2" t="41299" r="39994" b="21250"/>
          <a:stretch/>
        </p:blipFill>
        <p:spPr>
          <a:xfrm>
            <a:off x="1942826" y="826157"/>
            <a:ext cx="2695849" cy="2209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5741C-EC61-4837-AE98-0ABC85894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3" t="39339" r="70458" b="21249"/>
          <a:stretch/>
        </p:blipFill>
        <p:spPr>
          <a:xfrm>
            <a:off x="180961" y="758904"/>
            <a:ext cx="1721696" cy="227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A4890E-E006-4D4D-9167-BA1586089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7" t="23554" r="27386" b="11740"/>
          <a:stretch/>
        </p:blipFill>
        <p:spPr>
          <a:xfrm>
            <a:off x="4682727" y="366952"/>
            <a:ext cx="4280312" cy="4029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253585-A045-4F51-BBE1-6EB033DD4DC8}"/>
              </a:ext>
            </a:extLst>
          </p:cNvPr>
          <p:cNvSpPr/>
          <p:nvPr/>
        </p:nvSpPr>
        <p:spPr>
          <a:xfrm>
            <a:off x="-135732" y="4711823"/>
            <a:ext cx="9770269" cy="2276718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EF276F-EA8A-425D-BAEA-D46695E9AE3C}"/>
              </a:ext>
            </a:extLst>
          </p:cNvPr>
          <p:cNvSpPr/>
          <p:nvPr/>
        </p:nvSpPr>
        <p:spPr>
          <a:xfrm>
            <a:off x="1636244" y="5202031"/>
            <a:ext cx="845072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reforms go hand in hand with education reform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6DD1B-9B8D-4153-B065-3615D305B68F}"/>
              </a:ext>
            </a:extLst>
          </p:cNvPr>
          <p:cNvSpPr txBox="1"/>
          <p:nvPr/>
        </p:nvSpPr>
        <p:spPr>
          <a:xfrm>
            <a:off x="7971959" y="6373583"/>
            <a:ext cx="3245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Source: McKinsey</a:t>
            </a:r>
          </a:p>
          <a:p>
            <a:r>
              <a:rPr lang="en-GB" sz="800" dirty="0">
                <a:solidFill>
                  <a:schemeClr val="bg1"/>
                </a:solidFill>
              </a:rPr>
              <a:t>Source: OECD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A090C2-F911-4E5D-8835-42EB68BAF1F0}"/>
              </a:ext>
            </a:extLst>
          </p:cNvPr>
          <p:cNvSpPr/>
          <p:nvPr/>
        </p:nvSpPr>
        <p:spPr>
          <a:xfrm>
            <a:off x="1128246" y="5034622"/>
            <a:ext cx="6843713" cy="133896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0E4168-BDB8-4434-935C-D86B8E468EB1}"/>
              </a:ext>
            </a:extLst>
          </p:cNvPr>
          <p:cNvSpPr/>
          <p:nvPr/>
        </p:nvSpPr>
        <p:spPr>
          <a:xfrm>
            <a:off x="1653238" y="5721627"/>
            <a:ext cx="845072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When the uncertainty goes, so does the opportunity.</a:t>
            </a:r>
          </a:p>
        </p:txBody>
      </p:sp>
    </p:spTree>
    <p:extLst>
      <p:ext uri="{BB962C8B-B14F-4D97-AF65-F5344CB8AC3E}">
        <p14:creationId xmlns:p14="http://schemas.microsoft.com/office/powerpoint/2010/main" val="14091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D93B084-3D61-4EAC-B2FA-CD3CFE151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t="6980" b="26030"/>
          <a:stretch/>
        </p:blipFill>
        <p:spPr>
          <a:xfrm>
            <a:off x="4166431" y="-316184"/>
            <a:ext cx="5174517" cy="43330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5" name="Picture 2" descr="https://document-export.canva.com/DACgvXK0Wls/4/preview/0001-42.png">
            <a:extLst>
              <a:ext uri="{FF2B5EF4-FFF2-40B4-BE49-F238E27FC236}">
                <a16:creationId xmlns:a16="http://schemas.microsoft.com/office/drawing/2014/main" id="{4E5313A7-72F3-45CC-A80A-218B9ED82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0" r="11141" b="4"/>
          <a:stretch/>
        </p:blipFill>
        <p:spPr bwMode="auto">
          <a:xfrm>
            <a:off x="4600135" y="2716606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1F2F27-AA1E-49A7-A7DB-02349EBEFE0A}"/>
              </a:ext>
            </a:extLst>
          </p:cNvPr>
          <p:cNvSpPr txBox="1">
            <a:spLocks/>
          </p:cNvSpPr>
          <p:nvPr/>
        </p:nvSpPr>
        <p:spPr>
          <a:xfrm>
            <a:off x="315719" y="1534585"/>
            <a:ext cx="4371971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</a:rPr>
              <a:t>Research your market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Ensure a global-local approach</a:t>
            </a:r>
          </a:p>
          <a:p>
            <a:r>
              <a:rPr lang="en-US" sz="1600" dirty="0">
                <a:solidFill>
                  <a:srgbClr val="000000"/>
                </a:solidFill>
              </a:rPr>
              <a:t>Lead with your social purpose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 prepared to climb on a plane at short notice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 patient and prepare contingencies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Use government support to unlock obstacles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Digital offerings </a:t>
            </a:r>
            <a:r>
              <a:rPr lang="en-US" sz="1600" i="1" u="sng" dirty="0">
                <a:solidFill>
                  <a:srgbClr val="000000"/>
                </a:solidFill>
              </a:rPr>
              <a:t>are</a:t>
            </a:r>
            <a:r>
              <a:rPr lang="en-US" sz="1600" dirty="0">
                <a:solidFill>
                  <a:srgbClr val="000000"/>
                </a:solidFill>
              </a:rPr>
              <a:t> a factor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0"/>
            <a:r>
              <a:rPr lang="en-US" sz="1600" dirty="0">
                <a:solidFill>
                  <a:srgbClr val="000000"/>
                </a:solidFill>
              </a:rPr>
              <a:t>Reduce your learning curve! </a:t>
            </a:r>
          </a:p>
          <a:p>
            <a:pPr marL="0"/>
            <a:r>
              <a:rPr lang="en-US" sz="1600" dirty="0">
                <a:solidFill>
                  <a:srgbClr val="000000"/>
                </a:solidFill>
              </a:rPr>
              <a:t>Find strong partners and work together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2F856-E0E4-4C3B-9474-7BC412B36F89}"/>
              </a:ext>
            </a:extLst>
          </p:cNvPr>
          <p:cNvSpPr/>
          <p:nvPr/>
        </p:nvSpPr>
        <p:spPr>
          <a:xfrm>
            <a:off x="196948" y="1270782"/>
            <a:ext cx="4490742" cy="45157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062BD-545F-431D-8A6C-B9EDD6CFE625}"/>
              </a:ext>
            </a:extLst>
          </p:cNvPr>
          <p:cNvSpPr/>
          <p:nvPr/>
        </p:nvSpPr>
        <p:spPr>
          <a:xfrm>
            <a:off x="1341120" y="2198301"/>
            <a:ext cx="6461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Poppins"/>
              </a:rPr>
              <a:t>The International Forum aims to support all our members in a time of rapid change and promote the export growth and potential of the industry internationally.</a:t>
            </a:r>
            <a:endParaRPr lang="en-GB" dirty="0"/>
          </a:p>
        </p:txBody>
      </p:sp>
      <p:pic>
        <p:nvPicPr>
          <p:cNvPr id="2050" name="Picture 2" descr="Federation of Awarding Bodies">
            <a:extLst>
              <a:ext uri="{FF2B5EF4-FFF2-40B4-BE49-F238E27FC236}">
                <a16:creationId xmlns:a16="http://schemas.microsoft.com/office/drawing/2014/main" id="{5E1EEF17-C924-4E72-80B7-F876A4F8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70" y="665505"/>
            <a:ext cx="2582025" cy="6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EAE60842-3D6C-4D6B-982D-9EF5CFF4F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1"/>
          <a:stretch/>
        </p:blipFill>
        <p:spPr>
          <a:xfrm>
            <a:off x="0" y="3877994"/>
            <a:ext cx="9144000" cy="32690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3E0565-709D-4ACD-8ACA-07536312EC38}"/>
              </a:ext>
            </a:extLst>
          </p:cNvPr>
          <p:cNvSpPr/>
          <p:nvPr/>
        </p:nvSpPr>
        <p:spPr>
          <a:xfrm>
            <a:off x="1036320" y="2089190"/>
            <a:ext cx="7216726" cy="112762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93F769-FD48-4CA0-B544-E900BE5D9E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21" t="13366" r="46051" b="56019"/>
          <a:stretch/>
        </p:blipFill>
        <p:spPr>
          <a:xfrm>
            <a:off x="731520" y="600930"/>
            <a:ext cx="1880381" cy="850445"/>
          </a:xfrm>
          <a:prstGeom prst="rect">
            <a:avLst/>
          </a:prstGeom>
        </p:spPr>
      </p:pic>
      <p:pic>
        <p:nvPicPr>
          <p:cNvPr id="1026" name="Picture 2" descr="Image result for Education is GREAT logo">
            <a:extLst>
              <a:ext uri="{FF2B5EF4-FFF2-40B4-BE49-F238E27FC236}">
                <a16:creationId xmlns:a16="http://schemas.microsoft.com/office/drawing/2014/main" id="{A3A37AE4-AFB2-48D9-A213-3EFF2690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22" y="627904"/>
            <a:ext cx="1669358" cy="79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1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87DA9-C6AF-4131-BBD6-B6496EE16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5" t="5202" b="11211"/>
          <a:stretch/>
        </p:blipFill>
        <p:spPr>
          <a:xfrm>
            <a:off x="0" y="0"/>
            <a:ext cx="6491288" cy="6889007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C7F2BB-972A-43CB-8C58-F7D35AC1C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195952"/>
            <a:ext cx="3457575" cy="4351338"/>
          </a:xfrm>
        </p:spPr>
        <p:txBody>
          <a:bodyPr>
            <a:normAutofit/>
          </a:bodyPr>
          <a:lstStyle/>
          <a:p>
            <a:r>
              <a:rPr lang="en-GB" sz="1800" dirty="0"/>
              <a:t>Emerging economy market indicators all positive</a:t>
            </a:r>
          </a:p>
          <a:p>
            <a:r>
              <a:rPr lang="en-GB" sz="1800" dirty="0"/>
              <a:t>British education brand is strong </a:t>
            </a:r>
          </a:p>
          <a:p>
            <a:r>
              <a:rPr lang="en-GB" sz="1800" dirty="0"/>
              <a:t>Human capital challenges and skills gaps are a priority</a:t>
            </a:r>
          </a:p>
          <a:p>
            <a:r>
              <a:rPr lang="en-GB" sz="1800" dirty="0"/>
              <a:t>Learning technology growing fast </a:t>
            </a:r>
          </a:p>
          <a:p>
            <a:r>
              <a:rPr lang="en-GB" sz="1800" dirty="0"/>
              <a:t>Development funding is available</a:t>
            </a:r>
          </a:p>
          <a:p>
            <a:r>
              <a:rPr lang="en-GB" sz="1800" dirty="0"/>
              <a:t>…Transform lives!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076D1-1221-4DDC-B4D5-DBDB9447C64D}"/>
              </a:ext>
            </a:extLst>
          </p:cNvPr>
          <p:cNvSpPr txBox="1"/>
          <p:nvPr/>
        </p:nvSpPr>
        <p:spPr>
          <a:xfrm>
            <a:off x="7235401" y="5769536"/>
            <a:ext cx="2686279" cy="6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ea typeface="+mj-ea"/>
                <a:cs typeface="+mj-cs"/>
              </a:rPr>
              <a:t>robm@abeuk.com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ea typeface="+mj-ea"/>
                <a:cs typeface="+mj-cs"/>
              </a:rPr>
              <a:t>@</a:t>
            </a:r>
            <a:r>
              <a:rPr lang="en-US" sz="1400" dirty="0" err="1">
                <a:ea typeface="+mj-ea"/>
                <a:cs typeface="+mj-cs"/>
              </a:rPr>
              <a:t>rob_may</a:t>
            </a:r>
            <a:r>
              <a:rPr lang="en-US" sz="1400" dirty="0">
                <a:ea typeface="+mj-ea"/>
                <a:cs typeface="+mj-cs"/>
              </a:rPr>
              <a:t>_</a:t>
            </a:r>
            <a:endParaRPr lang="en-US" sz="14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16" name="Picture 2" descr="Image result for email icon png">
            <a:extLst>
              <a:ext uri="{FF2B5EF4-FFF2-40B4-BE49-F238E27FC236}">
                <a16:creationId xmlns:a16="http://schemas.microsoft.com/office/drawing/2014/main" id="{8DE94AF0-D52C-4C6B-8F01-5FE5B7AF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48" y="5763237"/>
            <a:ext cx="467394" cy="4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twitter icon png">
            <a:extLst>
              <a:ext uri="{FF2B5EF4-FFF2-40B4-BE49-F238E27FC236}">
                <a16:creationId xmlns:a16="http://schemas.microsoft.com/office/drawing/2014/main" id="{034FDDA6-A852-439C-8D72-F9152E98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41" y="6209144"/>
            <a:ext cx="275035" cy="2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E95851-ABFD-4F65-80F3-30BF36999A92}"/>
              </a:ext>
            </a:extLst>
          </p:cNvPr>
          <p:cNvSpPr/>
          <p:nvPr/>
        </p:nvSpPr>
        <p:spPr>
          <a:xfrm>
            <a:off x="5514975" y="134039"/>
            <a:ext cx="3505200" cy="334258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3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252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May</dc:creator>
  <cp:lastModifiedBy>Rob May</cp:lastModifiedBy>
  <cp:revision>21</cp:revision>
  <cp:lastPrinted>2019-05-09T15:40:01Z</cp:lastPrinted>
  <dcterms:created xsi:type="dcterms:W3CDTF">2019-05-08T17:35:59Z</dcterms:created>
  <dcterms:modified xsi:type="dcterms:W3CDTF">2019-05-09T16:00:46Z</dcterms:modified>
</cp:coreProperties>
</file>