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Lst>
  <p:notesMasterIdLst>
    <p:notesMasterId r:id="rId26"/>
  </p:notesMasterIdLst>
  <p:sldIdLst>
    <p:sldId id="1163" r:id="rId7"/>
    <p:sldId id="1160" r:id="rId8"/>
    <p:sldId id="1162" r:id="rId9"/>
    <p:sldId id="1175" r:id="rId10"/>
    <p:sldId id="1728" r:id="rId11"/>
    <p:sldId id="1726" r:id="rId12"/>
    <p:sldId id="1176" r:id="rId13"/>
    <p:sldId id="1179" r:id="rId14"/>
    <p:sldId id="1724" r:id="rId15"/>
    <p:sldId id="1180" r:id="rId16"/>
    <p:sldId id="1178" r:id="rId17"/>
    <p:sldId id="1733" r:id="rId18"/>
    <p:sldId id="1731" r:id="rId19"/>
    <p:sldId id="1730" r:id="rId20"/>
    <p:sldId id="1169" r:id="rId21"/>
    <p:sldId id="1732" r:id="rId22"/>
    <p:sldId id="1174" r:id="rId23"/>
    <p:sldId id="1171" r:id="rId24"/>
    <p:sldId id="11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2FF42B-0C89-01B3-A8FF-5869E623DB09}" name="MULHERON, Noor" initials="MN" userId="S::Noor.MULHERON@EDUCATION.GOV.UK::e5ba1847-a32e-4478-a005-b59cc05f8878" providerId="AD"/>
  <p188:author id="{9DF11F3A-C96C-E4C4-A455-FF6C2215ADB2}" name="TEKLAI, Henok" initials="TH" userId="TEKLAI, Henok" providerId="None"/>
  <p188:author id="{9153EACE-017A-736F-2163-2FCACCB2A53F}" name="MOON, Karen" initials="MK" userId="S::Karen.MOON@EDUCATION.GOV.UK::fe0e849d-5e28-49c4-a7a9-239723822e59" providerId="AD"/>
  <p188:author id="{E25CC0D3-5A04-AEC5-E3D9-21140551C3E7}" name="GOODWAY, Sophia" initials="GS" userId="S::sophia.goodway@education.gov.uk::fe5026b0-3f2a-4cb6-bb4b-2eca3a347c9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33D6B"/>
    <a:srgbClr val="49702E"/>
    <a:srgbClr val="416529"/>
    <a:srgbClr val="968F00"/>
    <a:srgbClr val="FFCE33"/>
    <a:srgbClr val="FFFFE7"/>
    <a:srgbClr val="FFEBE5"/>
    <a:srgbClr val="F5EBFF"/>
    <a:srgbClr val="EFFFEF"/>
    <a:srgbClr val="FFFF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057F72-0A4B-4733-BD11-EEF7ADC8F226}" v="105" dt="2023-04-24T08:42:50.686"/>
    <p1510:client id="{F05FF09D-A715-997D-2754-CFBD0C0CA4BC}" v="99" dt="2023-04-25T07:50:13.6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555AB3-031C-416A-B296-BFABEDF20326}" type="doc">
      <dgm:prSet loTypeId="urn:microsoft.com/office/officeart/2005/8/layout/chevron1" loCatId="process" qsTypeId="urn:microsoft.com/office/officeart/2005/8/quickstyle/simple1" qsCatId="simple" csTypeId="urn:microsoft.com/office/officeart/2005/8/colors/accent1_2" csCatId="accent1" phldr="1"/>
      <dgm:spPr/>
    </dgm:pt>
    <dgm:pt modelId="{C30875C6-B04C-4F17-9810-1D36C4850148}">
      <dgm:prSet phldrT="[Text]"/>
      <dgm:spPr>
        <a:solidFill>
          <a:schemeClr val="tx2"/>
        </a:solidFill>
      </dgm:spPr>
      <dgm:t>
        <a:bodyPr/>
        <a:lstStyle/>
        <a:p>
          <a:r>
            <a:rPr lang="en-GB"/>
            <a:t>Pre-window</a:t>
          </a:r>
        </a:p>
      </dgm:t>
    </dgm:pt>
    <dgm:pt modelId="{C78E9132-D337-4644-9863-DFCEA5012ADD}" type="parTrans" cxnId="{7D8C9723-F237-424A-AB28-1317DCDDC2A1}">
      <dgm:prSet/>
      <dgm:spPr/>
      <dgm:t>
        <a:bodyPr/>
        <a:lstStyle/>
        <a:p>
          <a:endParaRPr lang="en-GB"/>
        </a:p>
      </dgm:t>
    </dgm:pt>
    <dgm:pt modelId="{45305FC6-96BC-4C57-B894-F1BAEC578BE3}" type="sibTrans" cxnId="{7D8C9723-F237-424A-AB28-1317DCDDC2A1}">
      <dgm:prSet/>
      <dgm:spPr/>
      <dgm:t>
        <a:bodyPr/>
        <a:lstStyle/>
        <a:p>
          <a:endParaRPr lang="en-GB"/>
        </a:p>
      </dgm:t>
    </dgm:pt>
    <dgm:pt modelId="{03A87A29-3794-4636-AEFD-3668240A21DE}">
      <dgm:prSet phldrT="[Text]"/>
      <dgm:spPr/>
      <dgm:t>
        <a:bodyPr/>
        <a:lstStyle/>
        <a:p>
          <a:r>
            <a:rPr lang="en-GB"/>
            <a:t>Application Window</a:t>
          </a:r>
        </a:p>
      </dgm:t>
    </dgm:pt>
    <dgm:pt modelId="{93E62906-2F90-4057-8F13-7554EBEAB8FB}" type="parTrans" cxnId="{A3B17E53-B0DD-4E82-899B-8F176D918CF5}">
      <dgm:prSet/>
      <dgm:spPr/>
      <dgm:t>
        <a:bodyPr/>
        <a:lstStyle/>
        <a:p>
          <a:endParaRPr lang="en-GB"/>
        </a:p>
      </dgm:t>
    </dgm:pt>
    <dgm:pt modelId="{E834BEF3-7F9B-42BA-ABFE-9939F45185D4}" type="sibTrans" cxnId="{A3B17E53-B0DD-4E82-899B-8F176D918CF5}">
      <dgm:prSet/>
      <dgm:spPr/>
      <dgm:t>
        <a:bodyPr/>
        <a:lstStyle/>
        <a:p>
          <a:endParaRPr lang="en-GB"/>
        </a:p>
      </dgm:t>
    </dgm:pt>
    <dgm:pt modelId="{A04949FD-17C6-4F92-973D-88CD5A1E837E}">
      <dgm:prSet phldrT="[Text]"/>
      <dgm:spPr>
        <a:solidFill>
          <a:schemeClr val="accent2"/>
        </a:solidFill>
      </dgm:spPr>
      <dgm:t>
        <a:bodyPr/>
        <a:lstStyle/>
        <a:p>
          <a:r>
            <a:rPr lang="en-GB"/>
            <a:t>Review &amp; Consultation</a:t>
          </a:r>
        </a:p>
      </dgm:t>
    </dgm:pt>
    <dgm:pt modelId="{C36DC668-F618-41CA-A642-15D0B2CF4D91}" type="parTrans" cxnId="{8D05DDEF-11ED-4BF3-BDD4-8E2ABC8993C2}">
      <dgm:prSet/>
      <dgm:spPr/>
      <dgm:t>
        <a:bodyPr/>
        <a:lstStyle/>
        <a:p>
          <a:endParaRPr lang="en-GB"/>
        </a:p>
      </dgm:t>
    </dgm:pt>
    <dgm:pt modelId="{AF67D6C8-DA97-4F86-851F-28A98907CF41}" type="sibTrans" cxnId="{8D05DDEF-11ED-4BF3-BDD4-8E2ABC8993C2}">
      <dgm:prSet/>
      <dgm:spPr/>
      <dgm:t>
        <a:bodyPr/>
        <a:lstStyle/>
        <a:p>
          <a:endParaRPr lang="en-GB"/>
        </a:p>
      </dgm:t>
    </dgm:pt>
    <dgm:pt modelId="{3E12AB6F-AAFF-4E82-81D1-6A560124EF3D}">
      <dgm:prSet phldrT="[Text]"/>
      <dgm:spPr>
        <a:solidFill>
          <a:srgbClr val="FFCE33"/>
        </a:solidFill>
      </dgm:spPr>
      <dgm:t>
        <a:bodyPr/>
        <a:lstStyle/>
        <a:p>
          <a:r>
            <a:rPr lang="en-GB"/>
            <a:t>Formal Feedback</a:t>
          </a:r>
        </a:p>
      </dgm:t>
    </dgm:pt>
    <dgm:pt modelId="{0105EB5B-CB43-45B0-8418-99EDB39C14A7}" type="parTrans" cxnId="{3AB57C58-C922-44CB-9F70-60562107AC6F}">
      <dgm:prSet/>
      <dgm:spPr/>
      <dgm:t>
        <a:bodyPr/>
        <a:lstStyle/>
        <a:p>
          <a:endParaRPr lang="en-GB"/>
        </a:p>
      </dgm:t>
    </dgm:pt>
    <dgm:pt modelId="{F77A38A8-24C1-4ED4-AAC3-242746811B26}" type="sibTrans" cxnId="{3AB57C58-C922-44CB-9F70-60562107AC6F}">
      <dgm:prSet/>
      <dgm:spPr/>
      <dgm:t>
        <a:bodyPr/>
        <a:lstStyle/>
        <a:p>
          <a:endParaRPr lang="en-GB"/>
        </a:p>
      </dgm:t>
    </dgm:pt>
    <dgm:pt modelId="{AC5C9469-E608-4969-B52D-61F1ECA25C6B}">
      <dgm:prSet phldrT="[Text]"/>
      <dgm:spPr>
        <a:solidFill>
          <a:schemeClr val="accent3"/>
        </a:solidFill>
      </dgm:spPr>
      <dgm:t>
        <a:bodyPr/>
        <a:lstStyle/>
        <a:p>
          <a:r>
            <a:rPr lang="en-GB"/>
            <a:t>Resubmission</a:t>
          </a:r>
        </a:p>
      </dgm:t>
    </dgm:pt>
    <dgm:pt modelId="{070D8C5C-9BA9-4A39-8A63-BFC3BC5BA320}" type="parTrans" cxnId="{C4C24BF0-17D5-42B2-B026-BBBB6B53FC5F}">
      <dgm:prSet/>
      <dgm:spPr/>
      <dgm:t>
        <a:bodyPr/>
        <a:lstStyle/>
        <a:p>
          <a:endParaRPr lang="en-GB"/>
        </a:p>
      </dgm:t>
    </dgm:pt>
    <dgm:pt modelId="{89E01426-9364-4E75-958E-ECEBF394DE11}" type="sibTrans" cxnId="{C4C24BF0-17D5-42B2-B026-BBBB6B53FC5F}">
      <dgm:prSet/>
      <dgm:spPr/>
      <dgm:t>
        <a:bodyPr/>
        <a:lstStyle/>
        <a:p>
          <a:endParaRPr lang="en-GB"/>
        </a:p>
      </dgm:t>
    </dgm:pt>
    <dgm:pt modelId="{8E4BCD67-E097-4B67-A4E4-B19CABF41E86}">
      <dgm:prSet phldrT="[Text]"/>
      <dgm:spPr>
        <a:solidFill>
          <a:schemeClr val="accent6"/>
        </a:solidFill>
      </dgm:spPr>
      <dgm:t>
        <a:bodyPr/>
        <a:lstStyle/>
        <a:p>
          <a:r>
            <a:rPr lang="en-GB"/>
            <a:t>Final Outcomes</a:t>
          </a:r>
        </a:p>
      </dgm:t>
    </dgm:pt>
    <dgm:pt modelId="{9AC4173D-0C71-4A2D-88BA-46D427BA33B6}" type="parTrans" cxnId="{5DD7C514-6A78-4452-9AED-62370F8614E3}">
      <dgm:prSet/>
      <dgm:spPr/>
      <dgm:t>
        <a:bodyPr/>
        <a:lstStyle/>
        <a:p>
          <a:endParaRPr lang="en-GB"/>
        </a:p>
      </dgm:t>
    </dgm:pt>
    <dgm:pt modelId="{67E95DD2-C730-4B27-98AF-68C581318FAE}" type="sibTrans" cxnId="{5DD7C514-6A78-4452-9AED-62370F8614E3}">
      <dgm:prSet/>
      <dgm:spPr/>
      <dgm:t>
        <a:bodyPr/>
        <a:lstStyle/>
        <a:p>
          <a:endParaRPr lang="en-GB"/>
        </a:p>
      </dgm:t>
    </dgm:pt>
    <dgm:pt modelId="{8F16E5F3-21AD-4ECD-8BDB-DFE776412ED8}" type="pres">
      <dgm:prSet presAssocID="{DE555AB3-031C-416A-B296-BFABEDF20326}" presName="Name0" presStyleCnt="0">
        <dgm:presLayoutVars>
          <dgm:dir/>
          <dgm:animLvl val="lvl"/>
          <dgm:resizeHandles val="exact"/>
        </dgm:presLayoutVars>
      </dgm:prSet>
      <dgm:spPr/>
    </dgm:pt>
    <dgm:pt modelId="{2C1D81D0-730A-49E8-B86E-256AB8B2AB45}" type="pres">
      <dgm:prSet presAssocID="{C30875C6-B04C-4F17-9810-1D36C4850148}" presName="parTxOnly" presStyleLbl="node1" presStyleIdx="0" presStyleCnt="6">
        <dgm:presLayoutVars>
          <dgm:chMax val="0"/>
          <dgm:chPref val="0"/>
          <dgm:bulletEnabled val="1"/>
        </dgm:presLayoutVars>
      </dgm:prSet>
      <dgm:spPr/>
    </dgm:pt>
    <dgm:pt modelId="{CDA9012B-7C04-421C-ACF3-7E6CC9732691}" type="pres">
      <dgm:prSet presAssocID="{45305FC6-96BC-4C57-B894-F1BAEC578BE3}" presName="parTxOnlySpace" presStyleCnt="0"/>
      <dgm:spPr/>
    </dgm:pt>
    <dgm:pt modelId="{D70BD7C3-F6C0-4BB9-A722-D1443DB13F0F}" type="pres">
      <dgm:prSet presAssocID="{03A87A29-3794-4636-AEFD-3668240A21DE}" presName="parTxOnly" presStyleLbl="node1" presStyleIdx="1" presStyleCnt="6">
        <dgm:presLayoutVars>
          <dgm:chMax val="0"/>
          <dgm:chPref val="0"/>
          <dgm:bulletEnabled val="1"/>
        </dgm:presLayoutVars>
      </dgm:prSet>
      <dgm:spPr/>
    </dgm:pt>
    <dgm:pt modelId="{7A225BF2-ED04-495D-9676-FDD7DCDC8F8C}" type="pres">
      <dgm:prSet presAssocID="{E834BEF3-7F9B-42BA-ABFE-9939F45185D4}" presName="parTxOnlySpace" presStyleCnt="0"/>
      <dgm:spPr/>
    </dgm:pt>
    <dgm:pt modelId="{2031E4AA-5011-4BD8-BFD2-C9A6E81A538C}" type="pres">
      <dgm:prSet presAssocID="{A04949FD-17C6-4F92-973D-88CD5A1E837E}" presName="parTxOnly" presStyleLbl="node1" presStyleIdx="2" presStyleCnt="6">
        <dgm:presLayoutVars>
          <dgm:chMax val="0"/>
          <dgm:chPref val="0"/>
          <dgm:bulletEnabled val="1"/>
        </dgm:presLayoutVars>
      </dgm:prSet>
      <dgm:spPr/>
    </dgm:pt>
    <dgm:pt modelId="{633DA6AB-8824-4060-8EFE-F1099544652E}" type="pres">
      <dgm:prSet presAssocID="{AF67D6C8-DA97-4F86-851F-28A98907CF41}" presName="parTxOnlySpace" presStyleCnt="0"/>
      <dgm:spPr/>
    </dgm:pt>
    <dgm:pt modelId="{EE027890-A0A9-40BB-AC83-9F792E1894F5}" type="pres">
      <dgm:prSet presAssocID="{3E12AB6F-AAFF-4E82-81D1-6A560124EF3D}" presName="parTxOnly" presStyleLbl="node1" presStyleIdx="3" presStyleCnt="6">
        <dgm:presLayoutVars>
          <dgm:chMax val="0"/>
          <dgm:chPref val="0"/>
          <dgm:bulletEnabled val="1"/>
        </dgm:presLayoutVars>
      </dgm:prSet>
      <dgm:spPr/>
    </dgm:pt>
    <dgm:pt modelId="{3426D1BB-0BF3-445B-9FED-7F4374F28E4E}" type="pres">
      <dgm:prSet presAssocID="{F77A38A8-24C1-4ED4-AAC3-242746811B26}" presName="parTxOnlySpace" presStyleCnt="0"/>
      <dgm:spPr/>
    </dgm:pt>
    <dgm:pt modelId="{E61FE965-1344-4AB5-866C-B0885CD12ABB}" type="pres">
      <dgm:prSet presAssocID="{AC5C9469-E608-4969-B52D-61F1ECA25C6B}" presName="parTxOnly" presStyleLbl="node1" presStyleIdx="4" presStyleCnt="6">
        <dgm:presLayoutVars>
          <dgm:chMax val="0"/>
          <dgm:chPref val="0"/>
          <dgm:bulletEnabled val="1"/>
        </dgm:presLayoutVars>
      </dgm:prSet>
      <dgm:spPr/>
    </dgm:pt>
    <dgm:pt modelId="{8A9D8947-3B0F-43E2-A23B-F29530F1825E}" type="pres">
      <dgm:prSet presAssocID="{89E01426-9364-4E75-958E-ECEBF394DE11}" presName="parTxOnlySpace" presStyleCnt="0"/>
      <dgm:spPr/>
    </dgm:pt>
    <dgm:pt modelId="{9B26E5BF-525C-4C64-A72B-FA1B19483992}" type="pres">
      <dgm:prSet presAssocID="{8E4BCD67-E097-4B67-A4E4-B19CABF41E86}" presName="parTxOnly" presStyleLbl="node1" presStyleIdx="5" presStyleCnt="6">
        <dgm:presLayoutVars>
          <dgm:chMax val="0"/>
          <dgm:chPref val="0"/>
          <dgm:bulletEnabled val="1"/>
        </dgm:presLayoutVars>
      </dgm:prSet>
      <dgm:spPr/>
    </dgm:pt>
  </dgm:ptLst>
  <dgm:cxnLst>
    <dgm:cxn modelId="{5DD7C514-6A78-4452-9AED-62370F8614E3}" srcId="{DE555AB3-031C-416A-B296-BFABEDF20326}" destId="{8E4BCD67-E097-4B67-A4E4-B19CABF41E86}" srcOrd="5" destOrd="0" parTransId="{9AC4173D-0C71-4A2D-88BA-46D427BA33B6}" sibTransId="{67E95DD2-C730-4B27-98AF-68C581318FAE}"/>
    <dgm:cxn modelId="{C30EC61B-CD54-4B61-ABF7-8FE96E5A2F7D}" type="presOf" srcId="{DE555AB3-031C-416A-B296-BFABEDF20326}" destId="{8F16E5F3-21AD-4ECD-8BDB-DFE776412ED8}" srcOrd="0" destOrd="0" presId="urn:microsoft.com/office/officeart/2005/8/layout/chevron1"/>
    <dgm:cxn modelId="{7D8C9723-F237-424A-AB28-1317DCDDC2A1}" srcId="{DE555AB3-031C-416A-B296-BFABEDF20326}" destId="{C30875C6-B04C-4F17-9810-1D36C4850148}" srcOrd="0" destOrd="0" parTransId="{C78E9132-D337-4644-9863-DFCEA5012ADD}" sibTransId="{45305FC6-96BC-4C57-B894-F1BAEC578BE3}"/>
    <dgm:cxn modelId="{A3B17E53-B0DD-4E82-899B-8F176D918CF5}" srcId="{DE555AB3-031C-416A-B296-BFABEDF20326}" destId="{03A87A29-3794-4636-AEFD-3668240A21DE}" srcOrd="1" destOrd="0" parTransId="{93E62906-2F90-4057-8F13-7554EBEAB8FB}" sibTransId="{E834BEF3-7F9B-42BA-ABFE-9939F45185D4}"/>
    <dgm:cxn modelId="{3AB57C58-C922-44CB-9F70-60562107AC6F}" srcId="{DE555AB3-031C-416A-B296-BFABEDF20326}" destId="{3E12AB6F-AAFF-4E82-81D1-6A560124EF3D}" srcOrd="3" destOrd="0" parTransId="{0105EB5B-CB43-45B0-8418-99EDB39C14A7}" sibTransId="{F77A38A8-24C1-4ED4-AAC3-242746811B26}"/>
    <dgm:cxn modelId="{51E6227A-EDF4-4B7F-92B8-B420F3D15808}" type="presOf" srcId="{A04949FD-17C6-4F92-973D-88CD5A1E837E}" destId="{2031E4AA-5011-4BD8-BFD2-C9A6E81A538C}" srcOrd="0" destOrd="0" presId="urn:microsoft.com/office/officeart/2005/8/layout/chevron1"/>
    <dgm:cxn modelId="{26F8657E-63F8-4025-ACCA-08C4BBA57ECE}" type="presOf" srcId="{8E4BCD67-E097-4B67-A4E4-B19CABF41E86}" destId="{9B26E5BF-525C-4C64-A72B-FA1B19483992}" srcOrd="0" destOrd="0" presId="urn:microsoft.com/office/officeart/2005/8/layout/chevron1"/>
    <dgm:cxn modelId="{12C82590-9484-4592-9DD8-750B0A2FB1B7}" type="presOf" srcId="{3E12AB6F-AAFF-4E82-81D1-6A560124EF3D}" destId="{EE027890-A0A9-40BB-AC83-9F792E1894F5}" srcOrd="0" destOrd="0" presId="urn:microsoft.com/office/officeart/2005/8/layout/chevron1"/>
    <dgm:cxn modelId="{D2FA6AA2-653B-493C-A0C5-7C484754AECE}" type="presOf" srcId="{AC5C9469-E608-4969-B52D-61F1ECA25C6B}" destId="{E61FE965-1344-4AB5-866C-B0885CD12ABB}" srcOrd="0" destOrd="0" presId="urn:microsoft.com/office/officeart/2005/8/layout/chevron1"/>
    <dgm:cxn modelId="{184536E8-9447-46DC-81AF-F966E40A3EFF}" type="presOf" srcId="{C30875C6-B04C-4F17-9810-1D36C4850148}" destId="{2C1D81D0-730A-49E8-B86E-256AB8B2AB45}" srcOrd="0" destOrd="0" presId="urn:microsoft.com/office/officeart/2005/8/layout/chevron1"/>
    <dgm:cxn modelId="{8D05DDEF-11ED-4BF3-BDD4-8E2ABC8993C2}" srcId="{DE555AB3-031C-416A-B296-BFABEDF20326}" destId="{A04949FD-17C6-4F92-973D-88CD5A1E837E}" srcOrd="2" destOrd="0" parTransId="{C36DC668-F618-41CA-A642-15D0B2CF4D91}" sibTransId="{AF67D6C8-DA97-4F86-851F-28A98907CF41}"/>
    <dgm:cxn modelId="{C4C24BF0-17D5-42B2-B026-BBBB6B53FC5F}" srcId="{DE555AB3-031C-416A-B296-BFABEDF20326}" destId="{AC5C9469-E608-4969-B52D-61F1ECA25C6B}" srcOrd="4" destOrd="0" parTransId="{070D8C5C-9BA9-4A39-8A63-BFC3BC5BA320}" sibTransId="{89E01426-9364-4E75-958E-ECEBF394DE11}"/>
    <dgm:cxn modelId="{4E2EE4F5-65CC-44E9-A534-3A417168EDC5}" type="presOf" srcId="{03A87A29-3794-4636-AEFD-3668240A21DE}" destId="{D70BD7C3-F6C0-4BB9-A722-D1443DB13F0F}" srcOrd="0" destOrd="0" presId="urn:microsoft.com/office/officeart/2005/8/layout/chevron1"/>
    <dgm:cxn modelId="{C4DE3CDE-0D24-4A6E-A121-588D5432E76C}" type="presParOf" srcId="{8F16E5F3-21AD-4ECD-8BDB-DFE776412ED8}" destId="{2C1D81D0-730A-49E8-B86E-256AB8B2AB45}" srcOrd="0" destOrd="0" presId="urn:microsoft.com/office/officeart/2005/8/layout/chevron1"/>
    <dgm:cxn modelId="{58B184C0-C2C2-4168-B3E0-0E4F5423A94C}" type="presParOf" srcId="{8F16E5F3-21AD-4ECD-8BDB-DFE776412ED8}" destId="{CDA9012B-7C04-421C-ACF3-7E6CC9732691}" srcOrd="1" destOrd="0" presId="urn:microsoft.com/office/officeart/2005/8/layout/chevron1"/>
    <dgm:cxn modelId="{25C79621-9C2F-4421-BCCA-52B542FD3CA9}" type="presParOf" srcId="{8F16E5F3-21AD-4ECD-8BDB-DFE776412ED8}" destId="{D70BD7C3-F6C0-4BB9-A722-D1443DB13F0F}" srcOrd="2" destOrd="0" presId="urn:microsoft.com/office/officeart/2005/8/layout/chevron1"/>
    <dgm:cxn modelId="{38168EC3-043B-40E4-92F3-31FC5796C1C1}" type="presParOf" srcId="{8F16E5F3-21AD-4ECD-8BDB-DFE776412ED8}" destId="{7A225BF2-ED04-495D-9676-FDD7DCDC8F8C}" srcOrd="3" destOrd="0" presId="urn:microsoft.com/office/officeart/2005/8/layout/chevron1"/>
    <dgm:cxn modelId="{890C12ED-718E-44CE-BB47-6B76CE3993CF}" type="presParOf" srcId="{8F16E5F3-21AD-4ECD-8BDB-DFE776412ED8}" destId="{2031E4AA-5011-4BD8-BFD2-C9A6E81A538C}" srcOrd="4" destOrd="0" presId="urn:microsoft.com/office/officeart/2005/8/layout/chevron1"/>
    <dgm:cxn modelId="{C3EC4413-0F16-4B69-B75F-ED3E9F31BEC6}" type="presParOf" srcId="{8F16E5F3-21AD-4ECD-8BDB-DFE776412ED8}" destId="{633DA6AB-8824-4060-8EFE-F1099544652E}" srcOrd="5" destOrd="0" presId="urn:microsoft.com/office/officeart/2005/8/layout/chevron1"/>
    <dgm:cxn modelId="{1A2FB514-AD08-49CE-A014-8E4897150D2D}" type="presParOf" srcId="{8F16E5F3-21AD-4ECD-8BDB-DFE776412ED8}" destId="{EE027890-A0A9-40BB-AC83-9F792E1894F5}" srcOrd="6" destOrd="0" presId="urn:microsoft.com/office/officeart/2005/8/layout/chevron1"/>
    <dgm:cxn modelId="{1E03623C-1831-4A8C-B865-58151288CF55}" type="presParOf" srcId="{8F16E5F3-21AD-4ECD-8BDB-DFE776412ED8}" destId="{3426D1BB-0BF3-445B-9FED-7F4374F28E4E}" srcOrd="7" destOrd="0" presId="urn:microsoft.com/office/officeart/2005/8/layout/chevron1"/>
    <dgm:cxn modelId="{C5DA07CD-6B99-4B9D-AE1B-39286CDCA0DE}" type="presParOf" srcId="{8F16E5F3-21AD-4ECD-8BDB-DFE776412ED8}" destId="{E61FE965-1344-4AB5-866C-B0885CD12ABB}" srcOrd="8" destOrd="0" presId="urn:microsoft.com/office/officeart/2005/8/layout/chevron1"/>
    <dgm:cxn modelId="{4BB4602E-7A8F-47F9-8942-72EC52731762}" type="presParOf" srcId="{8F16E5F3-21AD-4ECD-8BDB-DFE776412ED8}" destId="{8A9D8947-3B0F-43E2-A23B-F29530F1825E}" srcOrd="9" destOrd="0" presId="urn:microsoft.com/office/officeart/2005/8/layout/chevron1"/>
    <dgm:cxn modelId="{0A1B56AA-C25B-4AE9-BC7A-C5076AAF718E}" type="presParOf" srcId="{8F16E5F3-21AD-4ECD-8BDB-DFE776412ED8}" destId="{9B26E5BF-525C-4C64-A72B-FA1B19483992}" srcOrd="10"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632050-C517-4CC2-9E96-A5C4BEBE533A}"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A088A6FB-77BE-4DA4-B30D-3A5D47F640D2}">
      <dgm:prSet phldrT="[Text]"/>
      <dgm:spPr>
        <a:xfrm>
          <a:off x="2565061" y="1773555"/>
          <a:ext cx="2198624" cy="1182370"/>
        </a:xfrm>
        <a:prstGeom prst="roundRect">
          <a:avLst/>
        </a:prstGeom>
      </dgm:spPr>
      <dgm:t>
        <a:bodyPr/>
        <a:lstStyle/>
        <a:p>
          <a:pPr>
            <a:buNone/>
          </a:pPr>
          <a:r>
            <a:rPr lang="en-GB" b="1">
              <a:latin typeface="Arial"/>
              <a:ea typeface="+mn-ea"/>
              <a:cs typeface="+mn-cs"/>
            </a:rPr>
            <a:t>Employer Demand</a:t>
          </a:r>
        </a:p>
      </dgm:t>
    </dgm:pt>
    <dgm:pt modelId="{5C523CCC-48AF-47C3-9360-47E06A7F0EF3}" type="parTrans" cxnId="{21329F18-3313-49A1-993B-D1C209162662}">
      <dgm:prSet/>
      <dgm:spPr/>
      <dgm:t>
        <a:bodyPr/>
        <a:lstStyle/>
        <a:p>
          <a:endParaRPr lang="en-GB"/>
        </a:p>
      </dgm:t>
    </dgm:pt>
    <dgm:pt modelId="{A1FE07AD-9F25-4074-BDBF-92E39C03463F}" type="sibTrans" cxnId="{21329F18-3313-49A1-993B-D1C209162662}">
      <dgm:prSet/>
      <dgm:spPr/>
      <dgm:t>
        <a:bodyPr/>
        <a:lstStyle/>
        <a:p>
          <a:endParaRPr lang="en-GB"/>
        </a:p>
      </dgm:t>
    </dgm:pt>
    <dgm:pt modelId="{CBAEBF51-2CEA-4835-BBF6-B8D5E3F36F35}">
      <dgm:prSet phldrT="[Text]"/>
      <dgm:spPr>
        <a:xfrm rot="16200000">
          <a:off x="649816" y="-649816"/>
          <a:ext cx="2364740" cy="3664373"/>
        </a:xfrm>
        <a:prstGeom prst="round1Rect">
          <a:avLst/>
        </a:prstGeom>
      </dgm:spPr>
      <dgm:t>
        <a:bodyPr/>
        <a:lstStyle/>
        <a:p>
          <a:pPr>
            <a:buNone/>
          </a:pPr>
          <a:r>
            <a:rPr lang="en-GB">
              <a:latin typeface="Arial"/>
              <a:ea typeface="+mn-ea"/>
              <a:cs typeface="+mn-cs"/>
            </a:rPr>
            <a:t>A clear rationale for employer engagement</a:t>
          </a:r>
        </a:p>
      </dgm:t>
    </dgm:pt>
    <dgm:pt modelId="{AB327A3E-E151-49BA-8070-DEF6996864F3}" type="parTrans" cxnId="{FC2075FF-048B-4A6D-AB13-741CC520761C}">
      <dgm:prSet/>
      <dgm:spPr/>
      <dgm:t>
        <a:bodyPr/>
        <a:lstStyle/>
        <a:p>
          <a:endParaRPr lang="en-GB"/>
        </a:p>
      </dgm:t>
    </dgm:pt>
    <dgm:pt modelId="{13D5A635-420E-431E-94AA-535E7112BE50}" type="sibTrans" cxnId="{FC2075FF-048B-4A6D-AB13-741CC520761C}">
      <dgm:prSet/>
      <dgm:spPr/>
      <dgm:t>
        <a:bodyPr/>
        <a:lstStyle/>
        <a:p>
          <a:endParaRPr lang="en-GB"/>
        </a:p>
      </dgm:t>
    </dgm:pt>
    <dgm:pt modelId="{2091A856-B2BF-40D5-9177-7D1A74DB4B25}">
      <dgm:prSet phldrT="[Text]"/>
      <dgm:spPr>
        <a:xfrm>
          <a:off x="3664373" y="0"/>
          <a:ext cx="3664373" cy="2364740"/>
        </a:xfrm>
        <a:prstGeom prst="round1Rect">
          <a:avLst/>
        </a:prstGeom>
      </dgm:spPr>
      <dgm:t>
        <a:bodyPr/>
        <a:lstStyle/>
        <a:p>
          <a:pPr>
            <a:buNone/>
          </a:pPr>
          <a:r>
            <a:rPr lang="en-GB">
              <a:latin typeface="Arial"/>
              <a:ea typeface="+mn-ea"/>
              <a:cs typeface="+mn-cs"/>
            </a:rPr>
            <a:t>Links to occupational standards</a:t>
          </a:r>
        </a:p>
      </dgm:t>
    </dgm:pt>
    <dgm:pt modelId="{BB05A844-E831-4494-97E8-CD220C68EAF3}" type="parTrans" cxnId="{76B043CB-822D-4CE4-BB68-C34FE0690135}">
      <dgm:prSet/>
      <dgm:spPr/>
      <dgm:t>
        <a:bodyPr/>
        <a:lstStyle/>
        <a:p>
          <a:endParaRPr lang="en-GB"/>
        </a:p>
      </dgm:t>
    </dgm:pt>
    <dgm:pt modelId="{C034BAD3-BC62-4934-94C0-10A21F7CD405}" type="sibTrans" cxnId="{76B043CB-822D-4CE4-BB68-C34FE0690135}">
      <dgm:prSet/>
      <dgm:spPr/>
      <dgm:t>
        <a:bodyPr/>
        <a:lstStyle/>
        <a:p>
          <a:endParaRPr lang="en-GB"/>
        </a:p>
      </dgm:t>
    </dgm:pt>
    <dgm:pt modelId="{B6DCDBE0-9C47-400E-8E98-031944888884}">
      <dgm:prSet phldrT="[Text]"/>
      <dgm:spPr>
        <a:xfrm rot="10800000">
          <a:off x="0" y="2364740"/>
          <a:ext cx="3664373" cy="2364740"/>
        </a:xfrm>
        <a:prstGeom prst="round1Rect">
          <a:avLst/>
        </a:prstGeom>
      </dgm:spPr>
      <dgm:t>
        <a:bodyPr/>
        <a:lstStyle/>
        <a:p>
          <a:pPr>
            <a:buNone/>
          </a:pPr>
          <a:r>
            <a:rPr lang="en-GB">
              <a:latin typeface="Arial"/>
              <a:ea typeface="+mn-ea"/>
              <a:cs typeface="+mn-cs"/>
            </a:rPr>
            <a:t>Evidence of direct engagement</a:t>
          </a:r>
        </a:p>
      </dgm:t>
    </dgm:pt>
    <dgm:pt modelId="{A55C947D-6E79-47DF-B024-AA936C6E7938}" type="parTrans" cxnId="{3F177967-D778-4877-A1C4-11DFE8B3F8E2}">
      <dgm:prSet/>
      <dgm:spPr/>
      <dgm:t>
        <a:bodyPr/>
        <a:lstStyle/>
        <a:p>
          <a:endParaRPr lang="en-GB"/>
        </a:p>
      </dgm:t>
    </dgm:pt>
    <dgm:pt modelId="{1CDBA422-67C9-4BE0-B136-A3DD4F1EE667}" type="sibTrans" cxnId="{3F177967-D778-4877-A1C4-11DFE8B3F8E2}">
      <dgm:prSet/>
      <dgm:spPr/>
      <dgm:t>
        <a:bodyPr/>
        <a:lstStyle/>
        <a:p>
          <a:endParaRPr lang="en-GB"/>
        </a:p>
      </dgm:t>
    </dgm:pt>
    <dgm:pt modelId="{F93C735F-3DA4-4209-AB13-64AE623C5BA5}">
      <dgm:prSet phldrT="[Text]"/>
      <dgm:spPr>
        <a:xfrm rot="5400000">
          <a:off x="4314190" y="1714923"/>
          <a:ext cx="2364740" cy="3664373"/>
        </a:xfrm>
        <a:prstGeom prst="round1Rect">
          <a:avLst/>
        </a:prstGeom>
      </dgm:spPr>
      <dgm:t>
        <a:bodyPr/>
        <a:lstStyle/>
        <a:p>
          <a:pPr>
            <a:buNone/>
          </a:pPr>
          <a:r>
            <a:rPr lang="en-GB">
              <a:latin typeface="Arial"/>
              <a:ea typeface="+mn-ea"/>
              <a:cs typeface="+mn-cs"/>
            </a:rPr>
            <a:t>Drawing on industry reports, skills plans and IfATE publications</a:t>
          </a:r>
        </a:p>
      </dgm:t>
    </dgm:pt>
    <dgm:pt modelId="{CF8F3A3C-ADDD-4EBB-B719-0A0C862697E4}" type="parTrans" cxnId="{C68BAEBB-F7CF-4399-A428-7B077E27094D}">
      <dgm:prSet/>
      <dgm:spPr/>
      <dgm:t>
        <a:bodyPr/>
        <a:lstStyle/>
        <a:p>
          <a:endParaRPr lang="en-GB"/>
        </a:p>
      </dgm:t>
    </dgm:pt>
    <dgm:pt modelId="{9F1480B4-298D-48E7-B83E-56B9A621FDD8}" type="sibTrans" cxnId="{C68BAEBB-F7CF-4399-A428-7B077E27094D}">
      <dgm:prSet/>
      <dgm:spPr/>
      <dgm:t>
        <a:bodyPr/>
        <a:lstStyle/>
        <a:p>
          <a:endParaRPr lang="en-GB"/>
        </a:p>
      </dgm:t>
    </dgm:pt>
    <dgm:pt modelId="{EF030C63-D7B9-4D65-8746-3C0C77A8E285}" type="pres">
      <dgm:prSet presAssocID="{75632050-C517-4CC2-9E96-A5C4BEBE533A}" presName="diagram" presStyleCnt="0">
        <dgm:presLayoutVars>
          <dgm:chMax val="1"/>
          <dgm:dir/>
          <dgm:animLvl val="ctr"/>
          <dgm:resizeHandles val="exact"/>
        </dgm:presLayoutVars>
      </dgm:prSet>
      <dgm:spPr/>
    </dgm:pt>
    <dgm:pt modelId="{84B052F2-84DB-4036-A3B1-2A688F954465}" type="pres">
      <dgm:prSet presAssocID="{75632050-C517-4CC2-9E96-A5C4BEBE533A}" presName="matrix" presStyleCnt="0"/>
      <dgm:spPr/>
    </dgm:pt>
    <dgm:pt modelId="{4BC75231-BB65-4A00-924E-E24F2B33BD1E}" type="pres">
      <dgm:prSet presAssocID="{75632050-C517-4CC2-9E96-A5C4BEBE533A}" presName="tile1" presStyleLbl="node1" presStyleIdx="0" presStyleCnt="4" custLinFactNeighborX="-59829" custLinFactNeighborY="-4925"/>
      <dgm:spPr/>
    </dgm:pt>
    <dgm:pt modelId="{535A498E-D9D3-46E7-A102-168743FF048A}" type="pres">
      <dgm:prSet presAssocID="{75632050-C517-4CC2-9E96-A5C4BEBE533A}" presName="tile1text" presStyleLbl="node1" presStyleIdx="0" presStyleCnt="4">
        <dgm:presLayoutVars>
          <dgm:chMax val="0"/>
          <dgm:chPref val="0"/>
          <dgm:bulletEnabled val="1"/>
        </dgm:presLayoutVars>
      </dgm:prSet>
      <dgm:spPr/>
    </dgm:pt>
    <dgm:pt modelId="{1CE0FF8B-4EAF-4662-99A0-E39C81F5BCD8}" type="pres">
      <dgm:prSet presAssocID="{75632050-C517-4CC2-9E96-A5C4BEBE533A}" presName="tile2" presStyleLbl="node1" presStyleIdx="1" presStyleCnt="4" custLinFactNeighborX="-978"/>
      <dgm:spPr/>
    </dgm:pt>
    <dgm:pt modelId="{A04B40D9-E82E-49DA-825D-8C8B766ECFF1}" type="pres">
      <dgm:prSet presAssocID="{75632050-C517-4CC2-9E96-A5C4BEBE533A}" presName="tile2text" presStyleLbl="node1" presStyleIdx="1" presStyleCnt="4">
        <dgm:presLayoutVars>
          <dgm:chMax val="0"/>
          <dgm:chPref val="0"/>
          <dgm:bulletEnabled val="1"/>
        </dgm:presLayoutVars>
      </dgm:prSet>
      <dgm:spPr/>
    </dgm:pt>
    <dgm:pt modelId="{0F4BA964-2F95-4F1F-A995-F7E0EC5FF957}" type="pres">
      <dgm:prSet presAssocID="{75632050-C517-4CC2-9E96-A5C4BEBE533A}" presName="tile3" presStyleLbl="node1" presStyleIdx="2" presStyleCnt="4"/>
      <dgm:spPr/>
    </dgm:pt>
    <dgm:pt modelId="{EF6C9595-4263-4ED6-AE2A-4AA87A2AA3D7}" type="pres">
      <dgm:prSet presAssocID="{75632050-C517-4CC2-9E96-A5C4BEBE533A}" presName="tile3text" presStyleLbl="node1" presStyleIdx="2" presStyleCnt="4">
        <dgm:presLayoutVars>
          <dgm:chMax val="0"/>
          <dgm:chPref val="0"/>
          <dgm:bulletEnabled val="1"/>
        </dgm:presLayoutVars>
      </dgm:prSet>
      <dgm:spPr/>
    </dgm:pt>
    <dgm:pt modelId="{AC1A8370-A732-4B74-ABE7-5C1EE7A160B6}" type="pres">
      <dgm:prSet presAssocID="{75632050-C517-4CC2-9E96-A5C4BEBE533A}" presName="tile4" presStyleLbl="node1" presStyleIdx="3" presStyleCnt="4" custLinFactNeighborX="-186" custLinFactNeighborY="585"/>
      <dgm:spPr/>
    </dgm:pt>
    <dgm:pt modelId="{128161CE-5C80-4E1A-A3E0-485560E40B81}" type="pres">
      <dgm:prSet presAssocID="{75632050-C517-4CC2-9E96-A5C4BEBE533A}" presName="tile4text" presStyleLbl="node1" presStyleIdx="3" presStyleCnt="4">
        <dgm:presLayoutVars>
          <dgm:chMax val="0"/>
          <dgm:chPref val="0"/>
          <dgm:bulletEnabled val="1"/>
        </dgm:presLayoutVars>
      </dgm:prSet>
      <dgm:spPr/>
    </dgm:pt>
    <dgm:pt modelId="{FD1432C2-8007-4855-BBE3-DC9B4C07A0C6}" type="pres">
      <dgm:prSet presAssocID="{75632050-C517-4CC2-9E96-A5C4BEBE533A}" presName="centerTile" presStyleLbl="fgShp" presStyleIdx="0" presStyleCnt="1">
        <dgm:presLayoutVars>
          <dgm:chMax val="0"/>
          <dgm:chPref val="0"/>
        </dgm:presLayoutVars>
      </dgm:prSet>
      <dgm:spPr/>
    </dgm:pt>
  </dgm:ptLst>
  <dgm:cxnLst>
    <dgm:cxn modelId="{ADEFC008-4863-4E8B-B5CA-A01D2C064A42}" type="presOf" srcId="{75632050-C517-4CC2-9E96-A5C4BEBE533A}" destId="{EF030C63-D7B9-4D65-8746-3C0C77A8E285}" srcOrd="0" destOrd="0" presId="urn:microsoft.com/office/officeart/2005/8/layout/matrix1"/>
    <dgm:cxn modelId="{21329F18-3313-49A1-993B-D1C209162662}" srcId="{75632050-C517-4CC2-9E96-A5C4BEBE533A}" destId="{A088A6FB-77BE-4DA4-B30D-3A5D47F640D2}" srcOrd="0" destOrd="0" parTransId="{5C523CCC-48AF-47C3-9360-47E06A7F0EF3}" sibTransId="{A1FE07AD-9F25-4074-BDBF-92E39C03463F}"/>
    <dgm:cxn modelId="{DD26D92E-7380-45AB-954C-063996398579}" type="presOf" srcId="{CBAEBF51-2CEA-4835-BBF6-B8D5E3F36F35}" destId="{535A498E-D9D3-46E7-A102-168743FF048A}" srcOrd="1" destOrd="0" presId="urn:microsoft.com/office/officeart/2005/8/layout/matrix1"/>
    <dgm:cxn modelId="{3F177967-D778-4877-A1C4-11DFE8B3F8E2}" srcId="{A088A6FB-77BE-4DA4-B30D-3A5D47F640D2}" destId="{B6DCDBE0-9C47-400E-8E98-031944888884}" srcOrd="2" destOrd="0" parTransId="{A55C947D-6E79-47DF-B024-AA936C6E7938}" sibTransId="{1CDBA422-67C9-4BE0-B136-A3DD4F1EE667}"/>
    <dgm:cxn modelId="{B148EC48-438E-41FE-A67F-B21297F88E2D}" type="presOf" srcId="{B6DCDBE0-9C47-400E-8E98-031944888884}" destId="{EF6C9595-4263-4ED6-AE2A-4AA87A2AA3D7}" srcOrd="1" destOrd="0" presId="urn:microsoft.com/office/officeart/2005/8/layout/matrix1"/>
    <dgm:cxn modelId="{F0943495-82D7-4122-ADFD-E0E184756DD5}" type="presOf" srcId="{CBAEBF51-2CEA-4835-BBF6-B8D5E3F36F35}" destId="{4BC75231-BB65-4A00-924E-E24F2B33BD1E}" srcOrd="0" destOrd="0" presId="urn:microsoft.com/office/officeart/2005/8/layout/matrix1"/>
    <dgm:cxn modelId="{E856B89F-9FF0-4358-A564-F1C7C75B330D}" type="presOf" srcId="{2091A856-B2BF-40D5-9177-7D1A74DB4B25}" destId="{A04B40D9-E82E-49DA-825D-8C8B766ECFF1}" srcOrd="1" destOrd="0" presId="urn:microsoft.com/office/officeart/2005/8/layout/matrix1"/>
    <dgm:cxn modelId="{5077F0A7-6FBE-4D18-B0E8-C1FF5AD4E4E0}" type="presOf" srcId="{F93C735F-3DA4-4209-AB13-64AE623C5BA5}" destId="{AC1A8370-A732-4B74-ABE7-5C1EE7A160B6}" srcOrd="0" destOrd="0" presId="urn:microsoft.com/office/officeart/2005/8/layout/matrix1"/>
    <dgm:cxn modelId="{C68BAEBB-F7CF-4399-A428-7B077E27094D}" srcId="{A088A6FB-77BE-4DA4-B30D-3A5D47F640D2}" destId="{F93C735F-3DA4-4209-AB13-64AE623C5BA5}" srcOrd="3" destOrd="0" parTransId="{CF8F3A3C-ADDD-4EBB-B719-0A0C862697E4}" sibTransId="{9F1480B4-298D-48E7-B83E-56B9A621FDD8}"/>
    <dgm:cxn modelId="{27FA5FCB-54D2-4CB3-ABEE-583CDCC82618}" type="presOf" srcId="{A088A6FB-77BE-4DA4-B30D-3A5D47F640D2}" destId="{FD1432C2-8007-4855-BBE3-DC9B4C07A0C6}" srcOrd="0" destOrd="0" presId="urn:microsoft.com/office/officeart/2005/8/layout/matrix1"/>
    <dgm:cxn modelId="{76B043CB-822D-4CE4-BB68-C34FE0690135}" srcId="{A088A6FB-77BE-4DA4-B30D-3A5D47F640D2}" destId="{2091A856-B2BF-40D5-9177-7D1A74DB4B25}" srcOrd="1" destOrd="0" parTransId="{BB05A844-E831-4494-97E8-CD220C68EAF3}" sibTransId="{C034BAD3-BC62-4934-94C0-10A21F7CD405}"/>
    <dgm:cxn modelId="{5205FFD1-4ED9-4732-9CBE-460CDD843EA3}" type="presOf" srcId="{F93C735F-3DA4-4209-AB13-64AE623C5BA5}" destId="{128161CE-5C80-4E1A-A3E0-485560E40B81}" srcOrd="1" destOrd="0" presId="urn:microsoft.com/office/officeart/2005/8/layout/matrix1"/>
    <dgm:cxn modelId="{64653DF4-0DF2-47ED-8931-F274EFDA733B}" type="presOf" srcId="{B6DCDBE0-9C47-400E-8E98-031944888884}" destId="{0F4BA964-2F95-4F1F-A995-F7E0EC5FF957}" srcOrd="0" destOrd="0" presId="urn:microsoft.com/office/officeart/2005/8/layout/matrix1"/>
    <dgm:cxn modelId="{B7FE92FC-0BE1-4870-A18C-03AFDFAA4346}" type="presOf" srcId="{2091A856-B2BF-40D5-9177-7D1A74DB4B25}" destId="{1CE0FF8B-4EAF-4662-99A0-E39C81F5BCD8}" srcOrd="0" destOrd="0" presId="urn:microsoft.com/office/officeart/2005/8/layout/matrix1"/>
    <dgm:cxn modelId="{FC2075FF-048B-4A6D-AB13-741CC520761C}" srcId="{A088A6FB-77BE-4DA4-B30D-3A5D47F640D2}" destId="{CBAEBF51-2CEA-4835-BBF6-B8D5E3F36F35}" srcOrd="0" destOrd="0" parTransId="{AB327A3E-E151-49BA-8070-DEF6996864F3}" sibTransId="{13D5A635-420E-431E-94AA-535E7112BE50}"/>
    <dgm:cxn modelId="{0DB560CC-DB95-4275-A5F2-00AEC5C3C8AC}" type="presParOf" srcId="{EF030C63-D7B9-4D65-8746-3C0C77A8E285}" destId="{84B052F2-84DB-4036-A3B1-2A688F954465}" srcOrd="0" destOrd="0" presId="urn:microsoft.com/office/officeart/2005/8/layout/matrix1"/>
    <dgm:cxn modelId="{419DCC63-2AB7-42CE-99EF-27A3ABBF76D2}" type="presParOf" srcId="{84B052F2-84DB-4036-A3B1-2A688F954465}" destId="{4BC75231-BB65-4A00-924E-E24F2B33BD1E}" srcOrd="0" destOrd="0" presId="urn:microsoft.com/office/officeart/2005/8/layout/matrix1"/>
    <dgm:cxn modelId="{30E683FF-73C5-4A92-AE00-E02E60CA9FB1}" type="presParOf" srcId="{84B052F2-84DB-4036-A3B1-2A688F954465}" destId="{535A498E-D9D3-46E7-A102-168743FF048A}" srcOrd="1" destOrd="0" presId="urn:microsoft.com/office/officeart/2005/8/layout/matrix1"/>
    <dgm:cxn modelId="{467DA030-8522-411E-BB89-C6B9351C9378}" type="presParOf" srcId="{84B052F2-84DB-4036-A3B1-2A688F954465}" destId="{1CE0FF8B-4EAF-4662-99A0-E39C81F5BCD8}" srcOrd="2" destOrd="0" presId="urn:microsoft.com/office/officeart/2005/8/layout/matrix1"/>
    <dgm:cxn modelId="{155D8FE5-A97F-483B-A6B9-3386021D669C}" type="presParOf" srcId="{84B052F2-84DB-4036-A3B1-2A688F954465}" destId="{A04B40D9-E82E-49DA-825D-8C8B766ECFF1}" srcOrd="3" destOrd="0" presId="urn:microsoft.com/office/officeart/2005/8/layout/matrix1"/>
    <dgm:cxn modelId="{9DCC8315-20A3-489C-A811-85085BA30540}" type="presParOf" srcId="{84B052F2-84DB-4036-A3B1-2A688F954465}" destId="{0F4BA964-2F95-4F1F-A995-F7E0EC5FF957}" srcOrd="4" destOrd="0" presId="urn:microsoft.com/office/officeart/2005/8/layout/matrix1"/>
    <dgm:cxn modelId="{F2605D9C-5869-4743-A59A-CFF66A4EF5FC}" type="presParOf" srcId="{84B052F2-84DB-4036-A3B1-2A688F954465}" destId="{EF6C9595-4263-4ED6-AE2A-4AA87A2AA3D7}" srcOrd="5" destOrd="0" presId="urn:microsoft.com/office/officeart/2005/8/layout/matrix1"/>
    <dgm:cxn modelId="{58D8E2D7-4372-4303-9922-0FECE65B43D7}" type="presParOf" srcId="{84B052F2-84DB-4036-A3B1-2A688F954465}" destId="{AC1A8370-A732-4B74-ABE7-5C1EE7A160B6}" srcOrd="6" destOrd="0" presId="urn:microsoft.com/office/officeart/2005/8/layout/matrix1"/>
    <dgm:cxn modelId="{14FBDA19-726E-4F07-BF2F-874A2A0A5356}" type="presParOf" srcId="{84B052F2-84DB-4036-A3B1-2A688F954465}" destId="{128161CE-5C80-4E1A-A3E0-485560E40B81}" srcOrd="7" destOrd="0" presId="urn:microsoft.com/office/officeart/2005/8/layout/matrix1"/>
    <dgm:cxn modelId="{B941B5BD-63ED-4843-9894-DBB132A035B7}" type="presParOf" srcId="{EF030C63-D7B9-4D65-8746-3C0C77A8E285}" destId="{FD1432C2-8007-4855-BBE3-DC9B4C07A0C6}"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D81D0-730A-49E8-B86E-256AB8B2AB45}">
      <dsp:nvSpPr>
        <dsp:cNvPr id="0" name=""/>
        <dsp:cNvSpPr/>
      </dsp:nvSpPr>
      <dsp:spPr>
        <a:xfrm>
          <a:off x="5853" y="2519708"/>
          <a:ext cx="2177383" cy="870953"/>
        </a:xfrm>
        <a:prstGeom prst="chevr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Pre-window</a:t>
          </a:r>
        </a:p>
      </dsp:txBody>
      <dsp:txXfrm>
        <a:off x="441330" y="2519708"/>
        <a:ext cx="1306430" cy="870953"/>
      </dsp:txXfrm>
    </dsp:sp>
    <dsp:sp modelId="{D70BD7C3-F6C0-4BB9-A722-D1443DB13F0F}">
      <dsp:nvSpPr>
        <dsp:cNvPr id="0" name=""/>
        <dsp:cNvSpPr/>
      </dsp:nvSpPr>
      <dsp:spPr>
        <a:xfrm>
          <a:off x="1965498" y="2519708"/>
          <a:ext cx="2177383" cy="87095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Application Window</a:t>
          </a:r>
        </a:p>
      </dsp:txBody>
      <dsp:txXfrm>
        <a:off x="2400975" y="2519708"/>
        <a:ext cx="1306430" cy="870953"/>
      </dsp:txXfrm>
    </dsp:sp>
    <dsp:sp modelId="{2031E4AA-5011-4BD8-BFD2-C9A6E81A538C}">
      <dsp:nvSpPr>
        <dsp:cNvPr id="0" name=""/>
        <dsp:cNvSpPr/>
      </dsp:nvSpPr>
      <dsp:spPr>
        <a:xfrm>
          <a:off x="3925143" y="2519708"/>
          <a:ext cx="2177383" cy="870953"/>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Review &amp; Consultation</a:t>
          </a:r>
        </a:p>
      </dsp:txBody>
      <dsp:txXfrm>
        <a:off x="4360620" y="2519708"/>
        <a:ext cx="1306430" cy="870953"/>
      </dsp:txXfrm>
    </dsp:sp>
    <dsp:sp modelId="{EE027890-A0A9-40BB-AC83-9F792E1894F5}">
      <dsp:nvSpPr>
        <dsp:cNvPr id="0" name=""/>
        <dsp:cNvSpPr/>
      </dsp:nvSpPr>
      <dsp:spPr>
        <a:xfrm>
          <a:off x="5884788" y="2519708"/>
          <a:ext cx="2177383" cy="870953"/>
        </a:xfrm>
        <a:prstGeom prst="chevron">
          <a:avLst/>
        </a:prstGeom>
        <a:solidFill>
          <a:srgbClr val="FFCE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Formal Feedback</a:t>
          </a:r>
        </a:p>
      </dsp:txBody>
      <dsp:txXfrm>
        <a:off x="6320265" y="2519708"/>
        <a:ext cx="1306430" cy="870953"/>
      </dsp:txXfrm>
    </dsp:sp>
    <dsp:sp modelId="{E61FE965-1344-4AB5-866C-B0885CD12ABB}">
      <dsp:nvSpPr>
        <dsp:cNvPr id="0" name=""/>
        <dsp:cNvSpPr/>
      </dsp:nvSpPr>
      <dsp:spPr>
        <a:xfrm>
          <a:off x="7844434" y="2519708"/>
          <a:ext cx="2177383" cy="870953"/>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Resubmission</a:t>
          </a:r>
        </a:p>
      </dsp:txBody>
      <dsp:txXfrm>
        <a:off x="8279911" y="2519708"/>
        <a:ext cx="1306430" cy="870953"/>
      </dsp:txXfrm>
    </dsp:sp>
    <dsp:sp modelId="{9B26E5BF-525C-4C64-A72B-FA1B19483992}">
      <dsp:nvSpPr>
        <dsp:cNvPr id="0" name=""/>
        <dsp:cNvSpPr/>
      </dsp:nvSpPr>
      <dsp:spPr>
        <a:xfrm>
          <a:off x="9804079" y="2519708"/>
          <a:ext cx="2177383" cy="870953"/>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Final Outcomes</a:t>
          </a:r>
        </a:p>
      </dsp:txBody>
      <dsp:txXfrm>
        <a:off x="10239556" y="2519708"/>
        <a:ext cx="1306430" cy="8709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75231-BB65-4A00-924E-E24F2B33BD1E}">
      <dsp:nvSpPr>
        <dsp:cNvPr id="0" name=""/>
        <dsp:cNvSpPr/>
      </dsp:nvSpPr>
      <dsp:spPr>
        <a:xfrm rot="16200000">
          <a:off x="705884" y="-705884"/>
          <a:ext cx="2483140" cy="389490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GB" sz="2700" kern="1200">
              <a:latin typeface="Arial"/>
              <a:ea typeface="+mn-ea"/>
              <a:cs typeface="+mn-cs"/>
            </a:rPr>
            <a:t>A clear rationale for employer engagement</a:t>
          </a:r>
        </a:p>
      </dsp:txBody>
      <dsp:txXfrm rot="5400000">
        <a:off x="1" y="90912"/>
        <a:ext cx="3894909" cy="1771442"/>
      </dsp:txXfrm>
    </dsp:sp>
    <dsp:sp modelId="{1CE0FF8B-4EAF-4662-99A0-E39C81F5BCD8}">
      <dsp:nvSpPr>
        <dsp:cNvPr id="0" name=""/>
        <dsp:cNvSpPr/>
      </dsp:nvSpPr>
      <dsp:spPr>
        <a:xfrm>
          <a:off x="3856816" y="0"/>
          <a:ext cx="3894909" cy="248314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GB" sz="2700" kern="1200">
              <a:latin typeface="Arial"/>
              <a:ea typeface="+mn-ea"/>
              <a:cs typeface="+mn-cs"/>
            </a:rPr>
            <a:t>Links to occupational standards</a:t>
          </a:r>
        </a:p>
      </dsp:txBody>
      <dsp:txXfrm>
        <a:off x="3856816" y="0"/>
        <a:ext cx="3803996" cy="1862355"/>
      </dsp:txXfrm>
    </dsp:sp>
    <dsp:sp modelId="{0F4BA964-2F95-4F1F-A995-F7E0EC5FF957}">
      <dsp:nvSpPr>
        <dsp:cNvPr id="0" name=""/>
        <dsp:cNvSpPr/>
      </dsp:nvSpPr>
      <dsp:spPr>
        <a:xfrm rot="10800000">
          <a:off x="0" y="2483140"/>
          <a:ext cx="3894909" cy="248314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GB" sz="2700" kern="1200">
              <a:latin typeface="Arial"/>
              <a:ea typeface="+mn-ea"/>
              <a:cs typeface="+mn-cs"/>
            </a:rPr>
            <a:t>Evidence of direct engagement</a:t>
          </a:r>
        </a:p>
      </dsp:txBody>
      <dsp:txXfrm rot="10800000">
        <a:off x="90913" y="3103924"/>
        <a:ext cx="3803996" cy="1862355"/>
      </dsp:txXfrm>
    </dsp:sp>
    <dsp:sp modelId="{AC1A8370-A732-4B74-ABE7-5C1EE7A160B6}">
      <dsp:nvSpPr>
        <dsp:cNvPr id="0" name=""/>
        <dsp:cNvSpPr/>
      </dsp:nvSpPr>
      <dsp:spPr>
        <a:xfrm rot="5400000">
          <a:off x="4593548" y="1777255"/>
          <a:ext cx="2483140" cy="389490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GB" sz="2700" kern="1200">
              <a:latin typeface="Arial"/>
              <a:ea typeface="+mn-ea"/>
              <a:cs typeface="+mn-cs"/>
            </a:rPr>
            <a:t>Drawing on industry reports, skills plans and IfATE publications</a:t>
          </a:r>
        </a:p>
      </dsp:txBody>
      <dsp:txXfrm rot="-5400000">
        <a:off x="3887665" y="3103924"/>
        <a:ext cx="3894909" cy="1771442"/>
      </dsp:txXfrm>
    </dsp:sp>
    <dsp:sp modelId="{FD1432C2-8007-4855-BBE3-DC9B4C07A0C6}">
      <dsp:nvSpPr>
        <dsp:cNvPr id="0" name=""/>
        <dsp:cNvSpPr/>
      </dsp:nvSpPr>
      <dsp:spPr>
        <a:xfrm>
          <a:off x="2726436" y="1862355"/>
          <a:ext cx="2336945" cy="1241570"/>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b="1" kern="1200">
              <a:latin typeface="Arial"/>
              <a:ea typeface="+mn-ea"/>
              <a:cs typeface="+mn-cs"/>
            </a:rPr>
            <a:t>Employer Demand</a:t>
          </a:r>
        </a:p>
      </dsp:txBody>
      <dsp:txXfrm>
        <a:off x="2787044" y="1922963"/>
        <a:ext cx="2215729" cy="112035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B8AADA-3146-47FC-8F85-8513B4D982D7}" type="datetimeFigureOut">
              <a:rPr lang="en-GB" smtClean="0"/>
              <a:t>25/04/2023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192DC5-DBFF-4F57-8159-49FEBD860F5E}" type="slidenum">
              <a:rPr lang="en-GB" smtClean="0"/>
              <a:t>‹#›</a:t>
            </a:fld>
            <a:endParaRPr lang="en-GB"/>
          </a:p>
        </p:txBody>
      </p:sp>
    </p:spTree>
    <p:extLst>
      <p:ext uri="{BB962C8B-B14F-4D97-AF65-F5344CB8AC3E}">
        <p14:creationId xmlns:p14="http://schemas.microsoft.com/office/powerpoint/2010/main" val="723397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3766-C9EE-4227-9AD0-A7DD9F37A0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034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3766-C9EE-4227-9AD0-A7DD9F37A0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495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3766-C9EE-4227-9AD0-A7DD9F37A0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088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3766-C9EE-4227-9AD0-A7DD9F37A0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89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3766-C9EE-4227-9AD0-A7DD9F37A0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969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3766-C9EE-4227-9AD0-A7DD9F37A0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939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3766-C9EE-4227-9AD0-A7DD9F37A0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776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3766-C9EE-4227-9AD0-A7DD9F37A0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454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3766-C9EE-4227-9AD0-A7DD9F37A0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610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3766-C9EE-4227-9AD0-A7DD9F37A0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964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3766-C9EE-4227-9AD0-A7DD9F37A0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379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3766-C9EE-4227-9AD0-A7DD9F37A0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215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3766-C9EE-4227-9AD0-A7DD9F37A0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991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3766-C9EE-4227-9AD0-A7DD9F37A0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014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3766-C9EE-4227-9AD0-A7DD9F37A0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198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3766-C9EE-4227-9AD0-A7DD9F37A0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583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3766-C9EE-4227-9AD0-A7DD9F37A0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752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3766-C9EE-4227-9AD0-A7DD9F37A0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088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B3CE0C-440B-4A79-A16F-9AA5DE287C0E}" type="slidenum">
              <a:rPr lang="en-GB" smtClean="0"/>
              <a:t>9</a:t>
            </a:fld>
            <a:endParaRPr lang="en-GB"/>
          </a:p>
        </p:txBody>
      </p:sp>
    </p:spTree>
    <p:extLst>
      <p:ext uri="{BB962C8B-B14F-4D97-AF65-F5344CB8AC3E}">
        <p14:creationId xmlns:p14="http://schemas.microsoft.com/office/powerpoint/2010/main" val="33424005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bg>
      <p:bgPr>
        <a:gradFill>
          <a:gsLst>
            <a:gs pos="21100">
              <a:srgbClr val="ADBEEE"/>
            </a:gs>
            <a:gs pos="0">
              <a:schemeClr val="accent1">
                <a:tint val="66000"/>
                <a:satMod val="160000"/>
              </a:schemeClr>
            </a:gs>
            <a:gs pos="25000">
              <a:srgbClr val="B2C2EF">
                <a:alpha val="0"/>
              </a:srgbClr>
            </a:gs>
            <a:gs pos="0">
              <a:schemeClr val="accent1"/>
            </a:gs>
            <a:gs pos="99000">
              <a:srgbClr val="FFFFFF"/>
            </a:gs>
            <a:gs pos="99115">
              <a:schemeClr val="accent1"/>
            </a:gs>
            <a:gs pos="43000">
              <a:schemeClr val="accent1">
                <a:lumMod val="20000"/>
                <a:lumOff val="80000"/>
              </a:schemeClr>
            </a:gs>
          </a:gsLst>
          <a:lin ang="1800000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5B415E-F602-7C25-C6B2-31EB94BB36FB}"/>
              </a:ext>
            </a:extLst>
          </p:cNvPr>
          <p:cNvSpPr/>
          <p:nvPr userDrawn="1"/>
        </p:nvSpPr>
        <p:spPr>
          <a:xfrm>
            <a:off x="-1" y="0"/>
            <a:ext cx="12191999" cy="101693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AAB41A4-D080-4304-9D12-C7888B4D94AF}"/>
              </a:ext>
            </a:extLst>
          </p:cNvPr>
          <p:cNvSpPr/>
          <p:nvPr userDrawn="1"/>
        </p:nvSpPr>
        <p:spPr>
          <a:xfrm flipH="1">
            <a:off x="0" y="1016938"/>
            <a:ext cx="12192000" cy="5841062"/>
          </a:xfrm>
          <a:prstGeom prst="rect">
            <a:avLst/>
          </a:prstGeom>
          <a:gradFill flip="none" rotWithShape="1">
            <a:gsLst>
              <a:gs pos="0">
                <a:schemeClr val="accent1">
                  <a:tint val="66000"/>
                  <a:satMod val="160000"/>
                </a:schemeClr>
              </a:gs>
              <a:gs pos="25000">
                <a:srgbClr val="B2C2EF">
                  <a:alpha val="0"/>
                </a:srgbClr>
              </a:gs>
              <a:gs pos="6000">
                <a:srgbClr val="A8BDE6"/>
              </a:gs>
              <a:gs pos="1000">
                <a:schemeClr val="accent1">
                  <a:lumMod val="60000"/>
                  <a:lumOff val="40000"/>
                </a:schemeClr>
              </a:gs>
              <a:gs pos="92000">
                <a:srgbClr val="FFFFFF"/>
              </a:gs>
              <a:gs pos="99115">
                <a:schemeClr val="accent5">
                  <a:lumMod val="60000"/>
                  <a:lumOff val="40000"/>
                </a:schemeClr>
              </a:gs>
              <a:gs pos="43000">
                <a:schemeClr val="accent1">
                  <a:lumMod val="20000"/>
                  <a:lumOff val="8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881FB53-D953-4E4B-81DE-8F650B5EB9AD}"/>
              </a:ext>
            </a:extLst>
          </p:cNvPr>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9184193" y="153849"/>
            <a:ext cx="2839556" cy="561117"/>
          </a:xfrm>
          <a:prstGeom prst="rect">
            <a:avLst/>
          </a:prstGeom>
        </p:spPr>
      </p:pic>
      <p:sp>
        <p:nvSpPr>
          <p:cNvPr id="4" name="Rectangle 3">
            <a:extLst>
              <a:ext uri="{FF2B5EF4-FFF2-40B4-BE49-F238E27FC236}">
                <a16:creationId xmlns:a16="http://schemas.microsoft.com/office/drawing/2014/main" id="{FD711C85-6510-669E-5FFD-4FB9F2475430}"/>
              </a:ext>
            </a:extLst>
          </p:cNvPr>
          <p:cNvSpPr/>
          <p:nvPr userDrawn="1"/>
        </p:nvSpPr>
        <p:spPr>
          <a:xfrm>
            <a:off x="0" y="1016938"/>
            <a:ext cx="12192000" cy="69990"/>
          </a:xfrm>
          <a:prstGeom prst="rect">
            <a:avLst/>
          </a:prstGeom>
          <a:gradFill>
            <a:gsLst>
              <a:gs pos="0">
                <a:schemeClr val="accent1">
                  <a:lumMod val="5000"/>
                  <a:lumOff val="95000"/>
                </a:schemeClr>
              </a:gs>
              <a:gs pos="81000">
                <a:schemeClr val="accent1">
                  <a:lumMod val="60000"/>
                  <a:lumOff val="40000"/>
                </a:schemeClr>
              </a:gs>
              <a:gs pos="87000">
                <a:schemeClr val="bg1"/>
              </a:gs>
              <a:gs pos="100000">
                <a:schemeClr val="accent1">
                  <a:lumMod val="20000"/>
                  <a:lumOff val="8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bject 3">
            <a:extLst>
              <a:ext uri="{FF2B5EF4-FFF2-40B4-BE49-F238E27FC236}">
                <a16:creationId xmlns:a16="http://schemas.microsoft.com/office/drawing/2014/main" id="{850C8A4B-0448-AC45-9104-2F99E018683C}"/>
              </a:ext>
            </a:extLst>
          </p:cNvPr>
          <p:cNvSpPr/>
          <p:nvPr userDrawn="1"/>
        </p:nvSpPr>
        <p:spPr>
          <a:xfrm>
            <a:off x="7070022" y="2383971"/>
            <a:ext cx="5121978" cy="4474029"/>
          </a:xfrm>
          <a:custGeom>
            <a:avLst/>
            <a:gdLst>
              <a:gd name="connsiteX0" fmla="*/ 1790086 w 5068235"/>
              <a:gd name="connsiteY0" fmla="*/ 3210099 h 4431753"/>
              <a:gd name="connsiteX1" fmla="*/ 1735497 w 5068235"/>
              <a:gd name="connsiteY1" fmla="*/ 3211210 h 4431753"/>
              <a:gd name="connsiteX2" fmla="*/ 1682968 w 5068235"/>
              <a:gd name="connsiteY2" fmla="*/ 3213830 h 4431753"/>
              <a:gd name="connsiteX3" fmla="*/ 1632524 w 5068235"/>
              <a:gd name="connsiteY3" fmla="*/ 3218200 h 4431753"/>
              <a:gd name="connsiteX4" fmla="*/ 1584071 w 5068235"/>
              <a:gd name="connsiteY4" fmla="*/ 3224580 h 4431753"/>
              <a:gd name="connsiteX5" fmla="*/ 1537998 w 5068235"/>
              <a:gd name="connsiteY5" fmla="*/ 3233142 h 4431753"/>
              <a:gd name="connsiteX6" fmla="*/ 1493968 w 5068235"/>
              <a:gd name="connsiteY6" fmla="*/ 3244191 h 4431753"/>
              <a:gd name="connsiteX7" fmla="*/ 1452127 w 5068235"/>
              <a:gd name="connsiteY7" fmla="*/ 3257943 h 4431753"/>
              <a:gd name="connsiteX8" fmla="*/ 1412501 w 5068235"/>
              <a:gd name="connsiteY8" fmla="*/ 3274638 h 4431753"/>
              <a:gd name="connsiteX9" fmla="*/ 1375117 w 5068235"/>
              <a:gd name="connsiteY9" fmla="*/ 3294514 h 4431753"/>
              <a:gd name="connsiteX10" fmla="*/ 1340000 w 5068235"/>
              <a:gd name="connsiteY10" fmla="*/ 3317809 h 4431753"/>
              <a:gd name="connsiteX11" fmla="*/ 1307176 w 5068235"/>
              <a:gd name="connsiteY11" fmla="*/ 3344762 h 4431753"/>
              <a:gd name="connsiteX12" fmla="*/ 1276671 w 5068235"/>
              <a:gd name="connsiteY12" fmla="*/ 3375612 h 4431753"/>
              <a:gd name="connsiteX13" fmla="*/ 1248511 w 5068235"/>
              <a:gd name="connsiteY13" fmla="*/ 3410597 h 4431753"/>
              <a:gd name="connsiteX14" fmla="*/ 1222497 w 5068235"/>
              <a:gd name="connsiteY14" fmla="*/ 3452531 h 4431753"/>
              <a:gd name="connsiteX15" fmla="*/ 1198358 w 5068235"/>
              <a:gd name="connsiteY15" fmla="*/ 3503462 h 4431753"/>
              <a:gd name="connsiteX16" fmla="*/ 1176011 w 5068235"/>
              <a:gd name="connsiteY16" fmla="*/ 3562487 h 4431753"/>
              <a:gd name="connsiteX17" fmla="*/ 1155371 w 5068235"/>
              <a:gd name="connsiteY17" fmla="*/ 3628701 h 4431753"/>
              <a:gd name="connsiteX18" fmla="*/ 1136357 w 5068235"/>
              <a:gd name="connsiteY18" fmla="*/ 3701202 h 4431753"/>
              <a:gd name="connsiteX19" fmla="*/ 1118885 w 5068235"/>
              <a:gd name="connsiteY19" fmla="*/ 3779085 h 4431753"/>
              <a:gd name="connsiteX20" fmla="*/ 1102873 w 5068235"/>
              <a:gd name="connsiteY20" fmla="*/ 3861447 h 4431753"/>
              <a:gd name="connsiteX21" fmla="*/ 1088236 w 5068235"/>
              <a:gd name="connsiteY21" fmla="*/ 3947384 h 4431753"/>
              <a:gd name="connsiteX22" fmla="*/ 1074893 w 5068235"/>
              <a:gd name="connsiteY22" fmla="*/ 4035992 h 4431753"/>
              <a:gd name="connsiteX23" fmla="*/ 1062759 w 5068235"/>
              <a:gd name="connsiteY23" fmla="*/ 4126368 h 4431753"/>
              <a:gd name="connsiteX24" fmla="*/ 1051753 w 5068235"/>
              <a:gd name="connsiteY24" fmla="*/ 4217608 h 4431753"/>
              <a:gd name="connsiteX25" fmla="*/ 1041790 w 5068235"/>
              <a:gd name="connsiteY25" fmla="*/ 4308808 h 4431753"/>
              <a:gd name="connsiteX26" fmla="*/ 1032788 w 5068235"/>
              <a:gd name="connsiteY26" fmla="*/ 4399065 h 4431753"/>
              <a:gd name="connsiteX27" fmla="*/ 1029784 w 5068235"/>
              <a:gd name="connsiteY27" fmla="*/ 4431753 h 4431753"/>
              <a:gd name="connsiteX28" fmla="*/ 2074608 w 5068235"/>
              <a:gd name="connsiteY28" fmla="*/ 4431753 h 4431753"/>
              <a:gd name="connsiteX29" fmla="*/ 2111663 w 5068235"/>
              <a:gd name="connsiteY29" fmla="*/ 4409801 h 4431753"/>
              <a:gd name="connsiteX30" fmla="*/ 2174740 w 5068235"/>
              <a:gd name="connsiteY30" fmla="*/ 4369315 h 4431753"/>
              <a:gd name="connsiteX31" fmla="*/ 2231336 w 5068235"/>
              <a:gd name="connsiteY31" fmla="*/ 4329225 h 4431753"/>
              <a:gd name="connsiteX32" fmla="*/ 2280565 w 5068235"/>
              <a:gd name="connsiteY32" fmla="*/ 4289732 h 4431753"/>
              <a:gd name="connsiteX33" fmla="*/ 2321544 w 5068235"/>
              <a:gd name="connsiteY33" fmla="*/ 4251037 h 4431753"/>
              <a:gd name="connsiteX34" fmla="*/ 2353386 w 5068235"/>
              <a:gd name="connsiteY34" fmla="*/ 4213339 h 4431753"/>
              <a:gd name="connsiteX35" fmla="*/ 2377957 w 5068235"/>
              <a:gd name="connsiteY35" fmla="*/ 4175745 h 4431753"/>
              <a:gd name="connsiteX36" fmla="*/ 2397871 w 5068235"/>
              <a:gd name="connsiteY36" fmla="*/ 4137198 h 4431753"/>
              <a:gd name="connsiteX37" fmla="*/ 2413362 w 5068235"/>
              <a:gd name="connsiteY37" fmla="*/ 4097650 h 4431753"/>
              <a:gd name="connsiteX38" fmla="*/ 2424665 w 5068235"/>
              <a:gd name="connsiteY38" fmla="*/ 4057052 h 4431753"/>
              <a:gd name="connsiteX39" fmla="*/ 2432016 w 5068235"/>
              <a:gd name="connsiteY39" fmla="*/ 4015354 h 4431753"/>
              <a:gd name="connsiteX40" fmla="*/ 2435649 w 5068235"/>
              <a:gd name="connsiteY40" fmla="*/ 3972508 h 4431753"/>
              <a:gd name="connsiteX41" fmla="*/ 2435798 w 5068235"/>
              <a:gd name="connsiteY41" fmla="*/ 3928463 h 4431753"/>
              <a:gd name="connsiteX42" fmla="*/ 2432700 w 5068235"/>
              <a:gd name="connsiteY42" fmla="*/ 3883172 h 4431753"/>
              <a:gd name="connsiteX43" fmla="*/ 2426589 w 5068235"/>
              <a:gd name="connsiteY43" fmla="*/ 3836586 h 4431753"/>
              <a:gd name="connsiteX44" fmla="*/ 2417700 w 5068235"/>
              <a:gd name="connsiteY44" fmla="*/ 3788654 h 4431753"/>
              <a:gd name="connsiteX45" fmla="*/ 2406268 w 5068235"/>
              <a:gd name="connsiteY45" fmla="*/ 3739328 h 4431753"/>
              <a:gd name="connsiteX46" fmla="*/ 2392528 w 5068235"/>
              <a:gd name="connsiteY46" fmla="*/ 3688560 h 4431753"/>
              <a:gd name="connsiteX47" fmla="*/ 2376714 w 5068235"/>
              <a:gd name="connsiteY47" fmla="*/ 3636300 h 4431753"/>
              <a:gd name="connsiteX48" fmla="*/ 2359062 w 5068235"/>
              <a:gd name="connsiteY48" fmla="*/ 3582498 h 4431753"/>
              <a:gd name="connsiteX49" fmla="*/ 2339807 w 5068235"/>
              <a:gd name="connsiteY49" fmla="*/ 3527107 h 4431753"/>
              <a:gd name="connsiteX50" fmla="*/ 2319184 w 5068235"/>
              <a:gd name="connsiteY50" fmla="*/ 3470076 h 4431753"/>
              <a:gd name="connsiteX51" fmla="*/ 2297427 w 5068235"/>
              <a:gd name="connsiteY51" fmla="*/ 3411357 h 4431753"/>
              <a:gd name="connsiteX52" fmla="*/ 2251454 w 5068235"/>
              <a:gd name="connsiteY52" fmla="*/ 3288658 h 4431753"/>
              <a:gd name="connsiteX53" fmla="*/ 2227707 w 5068235"/>
              <a:gd name="connsiteY53" fmla="*/ 3224580 h 4431753"/>
              <a:gd name="connsiteX54" fmla="*/ 1905340 w 5068235"/>
              <a:gd name="connsiteY54" fmla="*/ 3211456 h 4431753"/>
              <a:gd name="connsiteX55" fmla="*/ 1846709 w 5068235"/>
              <a:gd name="connsiteY55" fmla="*/ 3210261 h 4431753"/>
              <a:gd name="connsiteX56" fmla="*/ 1790086 w 5068235"/>
              <a:gd name="connsiteY56" fmla="*/ 3210099 h 4431753"/>
              <a:gd name="connsiteX0" fmla="*/ 3392025 w 5068235"/>
              <a:gd name="connsiteY0" fmla="*/ 3210125 h 4431753"/>
              <a:gd name="connsiteX1" fmla="*/ 3335401 w 5068235"/>
              <a:gd name="connsiteY1" fmla="*/ 3210287 h 4431753"/>
              <a:gd name="connsiteX2" fmla="*/ 3276769 w 5068235"/>
              <a:gd name="connsiteY2" fmla="*/ 3211482 h 4431753"/>
              <a:gd name="connsiteX3" fmla="*/ 2954401 w 5068235"/>
              <a:gd name="connsiteY3" fmla="*/ 3224606 h 4431753"/>
              <a:gd name="connsiteX4" fmla="*/ 2930655 w 5068235"/>
              <a:gd name="connsiteY4" fmla="*/ 3288685 h 4431753"/>
              <a:gd name="connsiteX5" fmla="*/ 2884685 w 5068235"/>
              <a:gd name="connsiteY5" fmla="*/ 3411387 h 4431753"/>
              <a:gd name="connsiteX6" fmla="*/ 2862929 w 5068235"/>
              <a:gd name="connsiteY6" fmla="*/ 3470107 h 4431753"/>
              <a:gd name="connsiteX7" fmla="*/ 2842307 w 5068235"/>
              <a:gd name="connsiteY7" fmla="*/ 3527139 h 4431753"/>
              <a:gd name="connsiteX8" fmla="*/ 2823053 w 5068235"/>
              <a:gd name="connsiteY8" fmla="*/ 3582532 h 4431753"/>
              <a:gd name="connsiteX9" fmla="*/ 2805402 w 5068235"/>
              <a:gd name="connsiteY9" fmla="*/ 3636334 h 4431753"/>
              <a:gd name="connsiteX10" fmla="*/ 2789589 w 5068235"/>
              <a:gd name="connsiteY10" fmla="*/ 3688595 h 4431753"/>
              <a:gd name="connsiteX11" fmla="*/ 2775850 w 5068235"/>
              <a:gd name="connsiteY11" fmla="*/ 3739363 h 4431753"/>
              <a:gd name="connsiteX12" fmla="*/ 2764418 w 5068235"/>
              <a:gd name="connsiteY12" fmla="*/ 3788689 h 4431753"/>
              <a:gd name="connsiteX13" fmla="*/ 2755529 w 5068235"/>
              <a:gd name="connsiteY13" fmla="*/ 3836620 h 4431753"/>
              <a:gd name="connsiteX14" fmla="*/ 2749419 w 5068235"/>
              <a:gd name="connsiteY14" fmla="*/ 3883207 h 4431753"/>
              <a:gd name="connsiteX15" fmla="*/ 2746321 w 5068235"/>
              <a:gd name="connsiteY15" fmla="*/ 3928497 h 4431753"/>
              <a:gd name="connsiteX16" fmla="*/ 2746471 w 5068235"/>
              <a:gd name="connsiteY16" fmla="*/ 3972541 h 4431753"/>
              <a:gd name="connsiteX17" fmla="*/ 2750104 w 5068235"/>
              <a:gd name="connsiteY17" fmla="*/ 4015387 h 4431753"/>
              <a:gd name="connsiteX18" fmla="*/ 2757454 w 5068235"/>
              <a:gd name="connsiteY18" fmla="*/ 4057084 h 4431753"/>
              <a:gd name="connsiteX19" fmla="*/ 2768758 w 5068235"/>
              <a:gd name="connsiteY19" fmla="*/ 4097681 h 4431753"/>
              <a:gd name="connsiteX20" fmla="*/ 2784249 w 5068235"/>
              <a:gd name="connsiteY20" fmla="*/ 4137227 h 4431753"/>
              <a:gd name="connsiteX21" fmla="*/ 2804163 w 5068235"/>
              <a:gd name="connsiteY21" fmla="*/ 4175772 h 4431753"/>
              <a:gd name="connsiteX22" fmla="*/ 2828734 w 5068235"/>
              <a:gd name="connsiteY22" fmla="*/ 4213364 h 4431753"/>
              <a:gd name="connsiteX23" fmla="*/ 2860578 w 5068235"/>
              <a:gd name="connsiteY23" fmla="*/ 4251064 h 4431753"/>
              <a:gd name="connsiteX24" fmla="*/ 2901557 w 5068235"/>
              <a:gd name="connsiteY24" fmla="*/ 4289761 h 4431753"/>
              <a:gd name="connsiteX25" fmla="*/ 2950787 w 5068235"/>
              <a:gd name="connsiteY25" fmla="*/ 4329254 h 4431753"/>
              <a:gd name="connsiteX26" fmla="*/ 3007383 w 5068235"/>
              <a:gd name="connsiteY26" fmla="*/ 4369345 h 4431753"/>
              <a:gd name="connsiteX27" fmla="*/ 3070460 w 5068235"/>
              <a:gd name="connsiteY27" fmla="*/ 4409832 h 4431753"/>
              <a:gd name="connsiteX28" fmla="*/ 3107462 w 5068235"/>
              <a:gd name="connsiteY28" fmla="*/ 4431753 h 4431753"/>
              <a:gd name="connsiteX29" fmla="*/ 4152333 w 5068235"/>
              <a:gd name="connsiteY29" fmla="*/ 4431753 h 4431753"/>
              <a:gd name="connsiteX30" fmla="*/ 4140330 w 5068235"/>
              <a:gd name="connsiteY30" fmla="*/ 4308836 h 4431753"/>
              <a:gd name="connsiteX31" fmla="*/ 4130367 w 5068235"/>
              <a:gd name="connsiteY31" fmla="*/ 4217635 h 4431753"/>
              <a:gd name="connsiteX32" fmla="*/ 4119360 w 5068235"/>
              <a:gd name="connsiteY32" fmla="*/ 4126395 h 4431753"/>
              <a:gd name="connsiteX33" fmla="*/ 4107227 w 5068235"/>
              <a:gd name="connsiteY33" fmla="*/ 4036018 h 4431753"/>
              <a:gd name="connsiteX34" fmla="*/ 4093883 w 5068235"/>
              <a:gd name="connsiteY34" fmla="*/ 3947410 h 4431753"/>
              <a:gd name="connsiteX35" fmla="*/ 4079247 w 5068235"/>
              <a:gd name="connsiteY35" fmla="*/ 3861473 h 4431753"/>
              <a:gd name="connsiteX36" fmla="*/ 4063234 w 5068235"/>
              <a:gd name="connsiteY36" fmla="*/ 3779111 h 4431753"/>
              <a:gd name="connsiteX37" fmla="*/ 4045762 w 5068235"/>
              <a:gd name="connsiteY37" fmla="*/ 3701228 h 4431753"/>
              <a:gd name="connsiteX38" fmla="*/ 4026748 w 5068235"/>
              <a:gd name="connsiteY38" fmla="*/ 3628727 h 4431753"/>
              <a:gd name="connsiteX39" fmla="*/ 4006109 w 5068235"/>
              <a:gd name="connsiteY39" fmla="*/ 3562512 h 4431753"/>
              <a:gd name="connsiteX40" fmla="*/ 3983761 w 5068235"/>
              <a:gd name="connsiteY40" fmla="*/ 3503488 h 4431753"/>
              <a:gd name="connsiteX41" fmla="*/ 3959622 w 5068235"/>
              <a:gd name="connsiteY41" fmla="*/ 3452557 h 4431753"/>
              <a:gd name="connsiteX42" fmla="*/ 3933609 w 5068235"/>
              <a:gd name="connsiteY42" fmla="*/ 3410623 h 4431753"/>
              <a:gd name="connsiteX43" fmla="*/ 3905449 w 5068235"/>
              <a:gd name="connsiteY43" fmla="*/ 3375638 h 4431753"/>
              <a:gd name="connsiteX44" fmla="*/ 3874944 w 5068235"/>
              <a:gd name="connsiteY44" fmla="*/ 3344788 h 4431753"/>
              <a:gd name="connsiteX45" fmla="*/ 3842119 w 5068235"/>
              <a:gd name="connsiteY45" fmla="*/ 3317835 h 4431753"/>
              <a:gd name="connsiteX46" fmla="*/ 3807002 w 5068235"/>
              <a:gd name="connsiteY46" fmla="*/ 3294539 h 4431753"/>
              <a:gd name="connsiteX47" fmla="*/ 3769617 w 5068235"/>
              <a:gd name="connsiteY47" fmla="*/ 3274664 h 4431753"/>
              <a:gd name="connsiteX48" fmla="*/ 3729990 w 5068235"/>
              <a:gd name="connsiteY48" fmla="*/ 3257969 h 4431753"/>
              <a:gd name="connsiteX49" fmla="*/ 3688148 w 5068235"/>
              <a:gd name="connsiteY49" fmla="*/ 3244216 h 4431753"/>
              <a:gd name="connsiteX50" fmla="*/ 3644117 w 5068235"/>
              <a:gd name="connsiteY50" fmla="*/ 3233167 h 4431753"/>
              <a:gd name="connsiteX51" fmla="*/ 3597922 w 5068235"/>
              <a:gd name="connsiteY51" fmla="*/ 3224583 h 4431753"/>
              <a:gd name="connsiteX52" fmla="*/ 3549589 w 5068235"/>
              <a:gd name="connsiteY52" fmla="*/ 3218226 h 4431753"/>
              <a:gd name="connsiteX53" fmla="*/ 3499145 w 5068235"/>
              <a:gd name="connsiteY53" fmla="*/ 3213856 h 4431753"/>
              <a:gd name="connsiteX54" fmla="*/ 3446615 w 5068235"/>
              <a:gd name="connsiteY54" fmla="*/ 3211235 h 4431753"/>
              <a:gd name="connsiteX55" fmla="*/ 3392025 w 5068235"/>
              <a:gd name="connsiteY55" fmla="*/ 3210125 h 4431753"/>
              <a:gd name="connsiteX0" fmla="*/ 1356773 w 5068235"/>
              <a:gd name="connsiteY0" fmla="*/ 1637578 h 4431753"/>
              <a:gd name="connsiteX1" fmla="*/ 1287421 w 5068235"/>
              <a:gd name="connsiteY1" fmla="*/ 1638410 h 4431753"/>
              <a:gd name="connsiteX2" fmla="*/ 1212594 w 5068235"/>
              <a:gd name="connsiteY2" fmla="*/ 1642730 h 4431753"/>
              <a:gd name="connsiteX3" fmla="*/ 1133124 w 5068235"/>
              <a:gd name="connsiteY3" fmla="*/ 1650180 h 4431753"/>
              <a:gd name="connsiteX4" fmla="*/ 1049845 w 5068235"/>
              <a:gd name="connsiteY4" fmla="*/ 1660403 h 4431753"/>
              <a:gd name="connsiteX5" fmla="*/ 963591 w 5068235"/>
              <a:gd name="connsiteY5" fmla="*/ 1673039 h 4431753"/>
              <a:gd name="connsiteX6" fmla="*/ 875197 w 5068235"/>
              <a:gd name="connsiteY6" fmla="*/ 1687730 h 4431753"/>
              <a:gd name="connsiteX7" fmla="*/ 785495 w 5068235"/>
              <a:gd name="connsiteY7" fmla="*/ 1704119 h 4431753"/>
              <a:gd name="connsiteX8" fmla="*/ 695319 w 5068235"/>
              <a:gd name="connsiteY8" fmla="*/ 1721846 h 4431753"/>
              <a:gd name="connsiteX9" fmla="*/ 605503 w 5068235"/>
              <a:gd name="connsiteY9" fmla="*/ 1740555 h 4431753"/>
              <a:gd name="connsiteX10" fmla="*/ 430288 w 5068235"/>
              <a:gd name="connsiteY10" fmla="*/ 1779480 h 4431753"/>
              <a:gd name="connsiteX11" fmla="*/ 0 w 5068235"/>
              <a:gd name="connsiteY11" fmla="*/ 1882533 h 4431753"/>
              <a:gd name="connsiteX12" fmla="*/ 231259 w 5068235"/>
              <a:gd name="connsiteY12" fmla="*/ 2153823 h 4431753"/>
              <a:gd name="connsiteX13" fmla="*/ 287538 w 5068235"/>
              <a:gd name="connsiteY13" fmla="*/ 2218815 h 4431753"/>
              <a:gd name="connsiteX14" fmla="*/ 346076 w 5068235"/>
              <a:gd name="connsiteY14" fmla="*/ 2285566 h 4431753"/>
              <a:gd name="connsiteX15" fmla="*/ 406411 w 5068235"/>
              <a:gd name="connsiteY15" fmla="*/ 2353295 h 4431753"/>
              <a:gd name="connsiteX16" fmla="*/ 468078 w 5068235"/>
              <a:gd name="connsiteY16" fmla="*/ 2421222 h 4431753"/>
              <a:gd name="connsiteX17" fmla="*/ 530612 w 5068235"/>
              <a:gd name="connsiteY17" fmla="*/ 2488568 h 4431753"/>
              <a:gd name="connsiteX18" fmla="*/ 593550 w 5068235"/>
              <a:gd name="connsiteY18" fmla="*/ 2554552 h 4431753"/>
              <a:gd name="connsiteX19" fmla="*/ 656428 w 5068235"/>
              <a:gd name="connsiteY19" fmla="*/ 2618395 h 4431753"/>
              <a:gd name="connsiteX20" fmla="*/ 718782 w 5068235"/>
              <a:gd name="connsiteY20" fmla="*/ 2679316 h 4431753"/>
              <a:gd name="connsiteX21" fmla="*/ 780148 w 5068235"/>
              <a:gd name="connsiteY21" fmla="*/ 2736536 h 4431753"/>
              <a:gd name="connsiteX22" fmla="*/ 840062 w 5068235"/>
              <a:gd name="connsiteY22" fmla="*/ 2789275 h 4431753"/>
              <a:gd name="connsiteX23" fmla="*/ 898059 w 5068235"/>
              <a:gd name="connsiteY23" fmla="*/ 2836753 h 4431753"/>
              <a:gd name="connsiteX24" fmla="*/ 953677 w 5068235"/>
              <a:gd name="connsiteY24" fmla="*/ 2878189 h 4431753"/>
              <a:gd name="connsiteX25" fmla="*/ 1006451 w 5068235"/>
              <a:gd name="connsiteY25" fmla="*/ 2912804 h 4431753"/>
              <a:gd name="connsiteX26" fmla="*/ 1055916 w 5068235"/>
              <a:gd name="connsiteY26" fmla="*/ 2939819 h 4431753"/>
              <a:gd name="connsiteX27" fmla="*/ 1101610 w 5068235"/>
              <a:gd name="connsiteY27" fmla="*/ 2958452 h 4431753"/>
              <a:gd name="connsiteX28" fmla="*/ 1144957 w 5068235"/>
              <a:gd name="connsiteY28" fmla="*/ 2970205 h 4431753"/>
              <a:gd name="connsiteX29" fmla="*/ 1187770 w 5068235"/>
              <a:gd name="connsiteY29" fmla="*/ 2977234 h 4431753"/>
              <a:gd name="connsiteX30" fmla="*/ 1230168 w 5068235"/>
              <a:gd name="connsiteY30" fmla="*/ 2979746 h 4431753"/>
              <a:gd name="connsiteX31" fmla="*/ 1272272 w 5068235"/>
              <a:gd name="connsiteY31" fmla="*/ 2977952 h 4431753"/>
              <a:gd name="connsiteX32" fmla="*/ 1314200 w 5068235"/>
              <a:gd name="connsiteY32" fmla="*/ 2972057 h 4431753"/>
              <a:gd name="connsiteX33" fmla="*/ 1356072 w 5068235"/>
              <a:gd name="connsiteY33" fmla="*/ 2962272 h 4431753"/>
              <a:gd name="connsiteX34" fmla="*/ 1398006 w 5068235"/>
              <a:gd name="connsiteY34" fmla="*/ 2948805 h 4431753"/>
              <a:gd name="connsiteX35" fmla="*/ 1440123 w 5068235"/>
              <a:gd name="connsiteY35" fmla="*/ 2931863 h 4431753"/>
              <a:gd name="connsiteX36" fmla="*/ 1482540 w 5068235"/>
              <a:gd name="connsiteY36" fmla="*/ 2911655 h 4431753"/>
              <a:gd name="connsiteX37" fmla="*/ 1525379 w 5068235"/>
              <a:gd name="connsiteY37" fmla="*/ 2888389 h 4431753"/>
              <a:gd name="connsiteX38" fmla="*/ 1568758 w 5068235"/>
              <a:gd name="connsiteY38" fmla="*/ 2862274 h 4431753"/>
              <a:gd name="connsiteX39" fmla="*/ 1612795 w 5068235"/>
              <a:gd name="connsiteY39" fmla="*/ 2833518 h 4431753"/>
              <a:gd name="connsiteX40" fmla="*/ 1657612 w 5068235"/>
              <a:gd name="connsiteY40" fmla="*/ 2802330 h 4431753"/>
              <a:gd name="connsiteX41" fmla="*/ 1703326 w 5068235"/>
              <a:gd name="connsiteY41" fmla="*/ 2768917 h 4431753"/>
              <a:gd name="connsiteX42" fmla="*/ 1750057 w 5068235"/>
              <a:gd name="connsiteY42" fmla="*/ 2733488 h 4431753"/>
              <a:gd name="connsiteX43" fmla="*/ 1797925 w 5068235"/>
              <a:gd name="connsiteY43" fmla="*/ 2696251 h 4431753"/>
              <a:gd name="connsiteX44" fmla="*/ 2003145 w 5068235"/>
              <a:gd name="connsiteY44" fmla="*/ 2533396 h 4431753"/>
              <a:gd name="connsiteX45" fmla="*/ 1984690 w 5068235"/>
              <a:gd name="connsiteY45" fmla="*/ 2467596 h 4431753"/>
              <a:gd name="connsiteX46" fmla="*/ 1949760 w 5068235"/>
              <a:gd name="connsiteY46" fmla="*/ 2341306 h 4431753"/>
              <a:gd name="connsiteX47" fmla="*/ 1932846 w 5068235"/>
              <a:gd name="connsiteY47" fmla="*/ 2281012 h 4431753"/>
              <a:gd name="connsiteX48" fmla="*/ 1916007 w 5068235"/>
              <a:gd name="connsiteY48" fmla="*/ 2222750 h 4431753"/>
              <a:gd name="connsiteX49" fmla="*/ 1899025 w 5068235"/>
              <a:gd name="connsiteY49" fmla="*/ 2166618 h 4431753"/>
              <a:gd name="connsiteX50" fmla="*/ 1881681 w 5068235"/>
              <a:gd name="connsiteY50" fmla="*/ 2112716 h 4431753"/>
              <a:gd name="connsiteX51" fmla="*/ 1863756 w 5068235"/>
              <a:gd name="connsiteY51" fmla="*/ 2061141 h 4431753"/>
              <a:gd name="connsiteX52" fmla="*/ 1845031 w 5068235"/>
              <a:gd name="connsiteY52" fmla="*/ 2011991 h 4431753"/>
              <a:gd name="connsiteX53" fmla="*/ 1825286 w 5068235"/>
              <a:gd name="connsiteY53" fmla="*/ 1965366 h 4431753"/>
              <a:gd name="connsiteX54" fmla="*/ 1804304 w 5068235"/>
              <a:gd name="connsiteY54" fmla="*/ 1921363 h 4431753"/>
              <a:gd name="connsiteX55" fmla="*/ 1781865 w 5068235"/>
              <a:gd name="connsiteY55" fmla="*/ 1880081 h 4431753"/>
              <a:gd name="connsiteX56" fmla="*/ 1757750 w 5068235"/>
              <a:gd name="connsiteY56" fmla="*/ 1841619 h 4431753"/>
              <a:gd name="connsiteX57" fmla="*/ 1731740 w 5068235"/>
              <a:gd name="connsiteY57" fmla="*/ 1806075 h 4431753"/>
              <a:gd name="connsiteX58" fmla="*/ 1703617 w 5068235"/>
              <a:gd name="connsiteY58" fmla="*/ 1773547 h 4431753"/>
              <a:gd name="connsiteX59" fmla="*/ 1673160 w 5068235"/>
              <a:gd name="connsiteY59" fmla="*/ 1744134 h 4431753"/>
              <a:gd name="connsiteX60" fmla="*/ 1640153 w 5068235"/>
              <a:gd name="connsiteY60" fmla="*/ 1717934 h 4431753"/>
              <a:gd name="connsiteX61" fmla="*/ 1604375 w 5068235"/>
              <a:gd name="connsiteY61" fmla="*/ 1695045 h 4431753"/>
              <a:gd name="connsiteX62" fmla="*/ 1565607 w 5068235"/>
              <a:gd name="connsiteY62" fmla="*/ 1675567 h 4431753"/>
              <a:gd name="connsiteX63" fmla="*/ 1523631 w 5068235"/>
              <a:gd name="connsiteY63" fmla="*/ 1659597 h 4431753"/>
              <a:gd name="connsiteX64" fmla="*/ 1475711 w 5068235"/>
              <a:gd name="connsiteY64" fmla="*/ 1647814 h 4431753"/>
              <a:gd name="connsiteX65" fmla="*/ 1419814 w 5068235"/>
              <a:gd name="connsiteY65" fmla="*/ 1640594 h 4431753"/>
              <a:gd name="connsiteX66" fmla="*/ 1356773 w 5068235"/>
              <a:gd name="connsiteY66" fmla="*/ 1637578 h 4431753"/>
              <a:gd name="connsiteX0" fmla="*/ 3825347 w 5068235"/>
              <a:gd name="connsiteY0" fmla="*/ 1637578 h 4431753"/>
              <a:gd name="connsiteX1" fmla="*/ 3762306 w 5068235"/>
              <a:gd name="connsiteY1" fmla="*/ 1640594 h 4431753"/>
              <a:gd name="connsiteX2" fmla="*/ 3706408 w 5068235"/>
              <a:gd name="connsiteY2" fmla="*/ 1647814 h 4431753"/>
              <a:gd name="connsiteX3" fmla="*/ 3658489 w 5068235"/>
              <a:gd name="connsiteY3" fmla="*/ 1659597 h 4431753"/>
              <a:gd name="connsiteX4" fmla="*/ 3616513 w 5068235"/>
              <a:gd name="connsiteY4" fmla="*/ 1675567 h 4431753"/>
              <a:gd name="connsiteX5" fmla="*/ 3577745 w 5068235"/>
              <a:gd name="connsiteY5" fmla="*/ 1695045 h 4431753"/>
              <a:gd name="connsiteX6" fmla="*/ 3541967 w 5068235"/>
              <a:gd name="connsiteY6" fmla="*/ 1717934 h 4431753"/>
              <a:gd name="connsiteX7" fmla="*/ 3508959 w 5068235"/>
              <a:gd name="connsiteY7" fmla="*/ 1744134 h 4431753"/>
              <a:gd name="connsiteX8" fmla="*/ 3478503 w 5068235"/>
              <a:gd name="connsiteY8" fmla="*/ 1773547 h 4431753"/>
              <a:gd name="connsiteX9" fmla="*/ 3450380 w 5068235"/>
              <a:gd name="connsiteY9" fmla="*/ 1806075 h 4431753"/>
              <a:gd name="connsiteX10" fmla="*/ 3424370 w 5068235"/>
              <a:gd name="connsiteY10" fmla="*/ 1841619 h 4431753"/>
              <a:gd name="connsiteX11" fmla="*/ 3400255 w 5068235"/>
              <a:gd name="connsiteY11" fmla="*/ 1880081 h 4431753"/>
              <a:gd name="connsiteX12" fmla="*/ 3377816 w 5068235"/>
              <a:gd name="connsiteY12" fmla="*/ 1921363 h 4431753"/>
              <a:gd name="connsiteX13" fmla="*/ 3356833 w 5068235"/>
              <a:gd name="connsiteY13" fmla="*/ 1965366 h 4431753"/>
              <a:gd name="connsiteX14" fmla="*/ 3337089 w 5068235"/>
              <a:gd name="connsiteY14" fmla="*/ 2011991 h 4431753"/>
              <a:gd name="connsiteX15" fmla="*/ 3318364 w 5068235"/>
              <a:gd name="connsiteY15" fmla="*/ 2061141 h 4431753"/>
              <a:gd name="connsiteX16" fmla="*/ 3300439 w 5068235"/>
              <a:gd name="connsiteY16" fmla="*/ 2112716 h 4431753"/>
              <a:gd name="connsiteX17" fmla="*/ 3283094 w 5068235"/>
              <a:gd name="connsiteY17" fmla="*/ 2166618 h 4431753"/>
              <a:gd name="connsiteX18" fmla="*/ 3266113 w 5068235"/>
              <a:gd name="connsiteY18" fmla="*/ 2222750 h 4431753"/>
              <a:gd name="connsiteX19" fmla="*/ 3249274 w 5068235"/>
              <a:gd name="connsiteY19" fmla="*/ 2281012 h 4431753"/>
              <a:gd name="connsiteX20" fmla="*/ 3232360 w 5068235"/>
              <a:gd name="connsiteY20" fmla="*/ 2341306 h 4431753"/>
              <a:gd name="connsiteX21" fmla="*/ 3197429 w 5068235"/>
              <a:gd name="connsiteY21" fmla="*/ 2467596 h 4431753"/>
              <a:gd name="connsiteX22" fmla="*/ 3178975 w 5068235"/>
              <a:gd name="connsiteY22" fmla="*/ 2533396 h 4431753"/>
              <a:gd name="connsiteX23" fmla="*/ 3384195 w 5068235"/>
              <a:gd name="connsiteY23" fmla="*/ 2696251 h 4431753"/>
              <a:gd name="connsiteX24" fmla="*/ 3432062 w 5068235"/>
              <a:gd name="connsiteY24" fmla="*/ 2733488 h 4431753"/>
              <a:gd name="connsiteX25" fmla="*/ 3478794 w 5068235"/>
              <a:gd name="connsiteY25" fmla="*/ 2768917 h 4431753"/>
              <a:gd name="connsiteX26" fmla="*/ 3524508 w 5068235"/>
              <a:gd name="connsiteY26" fmla="*/ 2802330 h 4431753"/>
              <a:gd name="connsiteX27" fmla="*/ 3569324 w 5068235"/>
              <a:gd name="connsiteY27" fmla="*/ 2833518 h 4431753"/>
              <a:gd name="connsiteX28" fmla="*/ 3613362 w 5068235"/>
              <a:gd name="connsiteY28" fmla="*/ 2862274 h 4431753"/>
              <a:gd name="connsiteX29" fmla="*/ 3656741 w 5068235"/>
              <a:gd name="connsiteY29" fmla="*/ 2888389 h 4431753"/>
              <a:gd name="connsiteX30" fmla="*/ 3699579 w 5068235"/>
              <a:gd name="connsiteY30" fmla="*/ 2911655 h 4431753"/>
              <a:gd name="connsiteX31" fmla="*/ 3741997 w 5068235"/>
              <a:gd name="connsiteY31" fmla="*/ 2931863 h 4431753"/>
              <a:gd name="connsiteX32" fmla="*/ 3784114 w 5068235"/>
              <a:gd name="connsiteY32" fmla="*/ 2948805 h 4431753"/>
              <a:gd name="connsiteX33" fmla="*/ 3826048 w 5068235"/>
              <a:gd name="connsiteY33" fmla="*/ 2962272 h 4431753"/>
              <a:gd name="connsiteX34" fmla="*/ 3867920 w 5068235"/>
              <a:gd name="connsiteY34" fmla="*/ 2972057 h 4431753"/>
              <a:gd name="connsiteX35" fmla="*/ 3909848 w 5068235"/>
              <a:gd name="connsiteY35" fmla="*/ 2977952 h 4431753"/>
              <a:gd name="connsiteX36" fmla="*/ 3951951 w 5068235"/>
              <a:gd name="connsiteY36" fmla="*/ 2979746 h 4431753"/>
              <a:gd name="connsiteX37" fmla="*/ 3994350 w 5068235"/>
              <a:gd name="connsiteY37" fmla="*/ 2977234 h 4431753"/>
              <a:gd name="connsiteX38" fmla="*/ 4037163 w 5068235"/>
              <a:gd name="connsiteY38" fmla="*/ 2970205 h 4431753"/>
              <a:gd name="connsiteX39" fmla="*/ 4080510 w 5068235"/>
              <a:gd name="connsiteY39" fmla="*/ 2958452 h 4431753"/>
              <a:gd name="connsiteX40" fmla="*/ 4126201 w 5068235"/>
              <a:gd name="connsiteY40" fmla="*/ 2939819 h 4431753"/>
              <a:gd name="connsiteX41" fmla="*/ 4175665 w 5068235"/>
              <a:gd name="connsiteY41" fmla="*/ 2912804 h 4431753"/>
              <a:gd name="connsiteX42" fmla="*/ 4228438 w 5068235"/>
              <a:gd name="connsiteY42" fmla="*/ 2878189 h 4431753"/>
              <a:gd name="connsiteX43" fmla="*/ 5068235 w 5068235"/>
              <a:gd name="connsiteY43" fmla="*/ 1991690 h 4431753"/>
              <a:gd name="connsiteX44" fmla="*/ 4282746 w 5068235"/>
              <a:gd name="connsiteY44" fmla="*/ 1683712 h 4431753"/>
              <a:gd name="connsiteX45" fmla="*/ 4218527 w 5068235"/>
              <a:gd name="connsiteY45" fmla="*/ 1673039 h 4431753"/>
              <a:gd name="connsiteX46" fmla="*/ 4132274 w 5068235"/>
              <a:gd name="connsiteY46" fmla="*/ 1660403 h 4431753"/>
              <a:gd name="connsiteX47" fmla="*/ 4048995 w 5068235"/>
              <a:gd name="connsiteY47" fmla="*/ 1650180 h 4431753"/>
              <a:gd name="connsiteX48" fmla="*/ 3969526 w 5068235"/>
              <a:gd name="connsiteY48" fmla="*/ 1642730 h 4431753"/>
              <a:gd name="connsiteX49" fmla="*/ 3894698 w 5068235"/>
              <a:gd name="connsiteY49" fmla="*/ 1638410 h 4431753"/>
              <a:gd name="connsiteX50" fmla="*/ 3825347 w 5068235"/>
              <a:gd name="connsiteY50" fmla="*/ 1637578 h 4431753"/>
              <a:gd name="connsiteX0" fmla="*/ 2591079 w 5068235"/>
              <a:gd name="connsiteY0" fmla="*/ 0 h 4431753"/>
              <a:gd name="connsiteX1" fmla="*/ 2447383 w 5068235"/>
              <a:gd name="connsiteY1" fmla="*/ 233540 h 4431753"/>
              <a:gd name="connsiteX2" fmla="*/ 2404536 w 5068235"/>
              <a:gd name="connsiteY2" fmla="*/ 303773 h 4431753"/>
              <a:gd name="connsiteX3" fmla="*/ 2360115 w 5068235"/>
              <a:gd name="connsiteY3" fmla="*/ 377381 h 4431753"/>
              <a:gd name="connsiteX4" fmla="*/ 2314721 w 5068235"/>
              <a:gd name="connsiteY4" fmla="*/ 453681 h 4431753"/>
              <a:gd name="connsiteX5" fmla="*/ 2268951 w 5068235"/>
              <a:gd name="connsiteY5" fmla="*/ 531992 h 4431753"/>
              <a:gd name="connsiteX6" fmla="*/ 2223403 w 5068235"/>
              <a:gd name="connsiteY6" fmla="*/ 611630 h 4431753"/>
              <a:gd name="connsiteX7" fmla="*/ 2178677 w 5068235"/>
              <a:gd name="connsiteY7" fmla="*/ 691915 h 4431753"/>
              <a:gd name="connsiteX8" fmla="*/ 2135370 w 5068235"/>
              <a:gd name="connsiteY8" fmla="*/ 772162 h 4431753"/>
              <a:gd name="connsiteX9" fmla="*/ 2094081 w 5068235"/>
              <a:gd name="connsiteY9" fmla="*/ 851691 h 4431753"/>
              <a:gd name="connsiteX10" fmla="*/ 2055408 w 5068235"/>
              <a:gd name="connsiteY10" fmla="*/ 929819 h 4431753"/>
              <a:gd name="connsiteX11" fmla="*/ 2019950 w 5068235"/>
              <a:gd name="connsiteY11" fmla="*/ 1005863 h 4431753"/>
              <a:gd name="connsiteX12" fmla="*/ 1988305 w 5068235"/>
              <a:gd name="connsiteY12" fmla="*/ 1079142 h 4431753"/>
              <a:gd name="connsiteX13" fmla="*/ 1961072 w 5068235"/>
              <a:gd name="connsiteY13" fmla="*/ 1148972 h 4431753"/>
              <a:gd name="connsiteX14" fmla="*/ 1938849 w 5068235"/>
              <a:gd name="connsiteY14" fmla="*/ 1214673 h 4431753"/>
              <a:gd name="connsiteX15" fmla="*/ 1922235 w 5068235"/>
              <a:gd name="connsiteY15" fmla="*/ 1275561 h 4431753"/>
              <a:gd name="connsiteX16" fmla="*/ 1911827 w 5068235"/>
              <a:gd name="connsiteY16" fmla="*/ 1330955 h 4431753"/>
              <a:gd name="connsiteX17" fmla="*/ 1908225 w 5068235"/>
              <a:gd name="connsiteY17" fmla="*/ 1380172 h 4431753"/>
              <a:gd name="connsiteX18" fmla="*/ 1910443 w 5068235"/>
              <a:gd name="connsiteY18" fmla="*/ 1425028 h 4431753"/>
              <a:gd name="connsiteX19" fmla="*/ 1916989 w 5068235"/>
              <a:gd name="connsiteY19" fmla="*/ 1467917 h 4431753"/>
              <a:gd name="connsiteX20" fmla="*/ 1927702 w 5068235"/>
              <a:gd name="connsiteY20" fmla="*/ 1509017 h 4431753"/>
              <a:gd name="connsiteX21" fmla="*/ 1942420 w 5068235"/>
              <a:gd name="connsiteY21" fmla="*/ 1548505 h 4431753"/>
              <a:gd name="connsiteX22" fmla="*/ 1960982 w 5068235"/>
              <a:gd name="connsiteY22" fmla="*/ 1586559 h 4431753"/>
              <a:gd name="connsiteX23" fmla="*/ 1983228 w 5068235"/>
              <a:gd name="connsiteY23" fmla="*/ 1623357 h 4431753"/>
              <a:gd name="connsiteX24" fmla="*/ 2008995 w 5068235"/>
              <a:gd name="connsiteY24" fmla="*/ 1659077 h 4431753"/>
              <a:gd name="connsiteX25" fmla="*/ 2038123 w 5068235"/>
              <a:gd name="connsiteY25" fmla="*/ 1693896 h 4431753"/>
              <a:gd name="connsiteX26" fmla="*/ 2070450 w 5068235"/>
              <a:gd name="connsiteY26" fmla="*/ 1727993 h 4431753"/>
              <a:gd name="connsiteX27" fmla="*/ 2105815 w 5068235"/>
              <a:gd name="connsiteY27" fmla="*/ 1761545 h 4431753"/>
              <a:gd name="connsiteX28" fmla="*/ 2144057 w 5068235"/>
              <a:gd name="connsiteY28" fmla="*/ 1794730 h 4431753"/>
              <a:gd name="connsiteX29" fmla="*/ 2185014 w 5068235"/>
              <a:gd name="connsiteY29" fmla="*/ 1827726 h 4431753"/>
              <a:gd name="connsiteX30" fmla="*/ 2228526 w 5068235"/>
              <a:gd name="connsiteY30" fmla="*/ 1860710 h 4431753"/>
              <a:gd name="connsiteX31" fmla="*/ 2274430 w 5068235"/>
              <a:gd name="connsiteY31" fmla="*/ 1893861 h 4431753"/>
              <a:gd name="connsiteX32" fmla="*/ 2322566 w 5068235"/>
              <a:gd name="connsiteY32" fmla="*/ 1927356 h 4431753"/>
              <a:gd name="connsiteX33" fmla="*/ 2372773 w 5068235"/>
              <a:gd name="connsiteY33" fmla="*/ 1961374 h 4431753"/>
              <a:gd name="connsiteX34" fmla="*/ 2591079 w 5068235"/>
              <a:gd name="connsiteY34" fmla="*/ 2106218 h 4431753"/>
              <a:gd name="connsiteX35" fmla="*/ 2809385 w 5068235"/>
              <a:gd name="connsiteY35" fmla="*/ 1961374 h 4431753"/>
              <a:gd name="connsiteX36" fmla="*/ 2859591 w 5068235"/>
              <a:gd name="connsiteY36" fmla="*/ 1927356 h 4431753"/>
              <a:gd name="connsiteX37" fmla="*/ 2907728 w 5068235"/>
              <a:gd name="connsiteY37" fmla="*/ 1893861 h 4431753"/>
              <a:gd name="connsiteX38" fmla="*/ 2953632 w 5068235"/>
              <a:gd name="connsiteY38" fmla="*/ 1860710 h 4431753"/>
              <a:gd name="connsiteX39" fmla="*/ 2997144 w 5068235"/>
              <a:gd name="connsiteY39" fmla="*/ 1827726 h 4431753"/>
              <a:gd name="connsiteX40" fmla="*/ 3038101 w 5068235"/>
              <a:gd name="connsiteY40" fmla="*/ 1794730 h 4431753"/>
              <a:gd name="connsiteX41" fmla="*/ 3076343 w 5068235"/>
              <a:gd name="connsiteY41" fmla="*/ 1761545 h 4431753"/>
              <a:gd name="connsiteX42" fmla="*/ 3111708 w 5068235"/>
              <a:gd name="connsiteY42" fmla="*/ 1727993 h 4431753"/>
              <a:gd name="connsiteX43" fmla="*/ 3144035 w 5068235"/>
              <a:gd name="connsiteY43" fmla="*/ 1693896 h 4431753"/>
              <a:gd name="connsiteX44" fmla="*/ 3173163 w 5068235"/>
              <a:gd name="connsiteY44" fmla="*/ 1659077 h 4431753"/>
              <a:gd name="connsiteX45" fmla="*/ 3198930 w 5068235"/>
              <a:gd name="connsiteY45" fmla="*/ 1623357 h 4431753"/>
              <a:gd name="connsiteX46" fmla="*/ 3221176 w 5068235"/>
              <a:gd name="connsiteY46" fmla="*/ 1586559 h 4431753"/>
              <a:gd name="connsiteX47" fmla="*/ 3239738 w 5068235"/>
              <a:gd name="connsiteY47" fmla="*/ 1548505 h 4431753"/>
              <a:gd name="connsiteX48" fmla="*/ 3254456 w 5068235"/>
              <a:gd name="connsiteY48" fmla="*/ 1509017 h 4431753"/>
              <a:gd name="connsiteX49" fmla="*/ 3265169 w 5068235"/>
              <a:gd name="connsiteY49" fmla="*/ 1467917 h 4431753"/>
              <a:gd name="connsiteX50" fmla="*/ 3271715 w 5068235"/>
              <a:gd name="connsiteY50" fmla="*/ 1425028 h 4431753"/>
              <a:gd name="connsiteX51" fmla="*/ 3273933 w 5068235"/>
              <a:gd name="connsiteY51" fmla="*/ 1380172 h 4431753"/>
              <a:gd name="connsiteX52" fmla="*/ 3270330 w 5068235"/>
              <a:gd name="connsiteY52" fmla="*/ 1330955 h 4431753"/>
              <a:gd name="connsiteX53" fmla="*/ 3259923 w 5068235"/>
              <a:gd name="connsiteY53" fmla="*/ 1275561 h 4431753"/>
              <a:gd name="connsiteX54" fmla="*/ 3243309 w 5068235"/>
              <a:gd name="connsiteY54" fmla="*/ 1214673 h 4431753"/>
              <a:gd name="connsiteX55" fmla="*/ 3221087 w 5068235"/>
              <a:gd name="connsiteY55" fmla="*/ 1148972 h 4431753"/>
              <a:gd name="connsiteX56" fmla="*/ 3193854 w 5068235"/>
              <a:gd name="connsiteY56" fmla="*/ 1079142 h 4431753"/>
              <a:gd name="connsiteX57" fmla="*/ 3162210 w 5068235"/>
              <a:gd name="connsiteY57" fmla="*/ 1005863 h 4431753"/>
              <a:gd name="connsiteX58" fmla="*/ 3126753 w 5068235"/>
              <a:gd name="connsiteY58" fmla="*/ 929819 h 4431753"/>
              <a:gd name="connsiteX59" fmla="*/ 3088081 w 5068235"/>
              <a:gd name="connsiteY59" fmla="*/ 851691 h 4431753"/>
              <a:gd name="connsiteX60" fmla="*/ 3046792 w 5068235"/>
              <a:gd name="connsiteY60" fmla="*/ 772162 h 4431753"/>
              <a:gd name="connsiteX61" fmla="*/ 3003486 w 5068235"/>
              <a:gd name="connsiteY61" fmla="*/ 691915 h 4431753"/>
              <a:gd name="connsiteX62" fmla="*/ 2958760 w 5068235"/>
              <a:gd name="connsiteY62" fmla="*/ 611630 h 4431753"/>
              <a:gd name="connsiteX63" fmla="*/ 2913213 w 5068235"/>
              <a:gd name="connsiteY63" fmla="*/ 531992 h 4431753"/>
              <a:gd name="connsiteX64" fmla="*/ 2867443 w 5068235"/>
              <a:gd name="connsiteY64" fmla="*/ 453681 h 4431753"/>
              <a:gd name="connsiteX65" fmla="*/ 2822048 w 5068235"/>
              <a:gd name="connsiteY65" fmla="*/ 377381 h 4431753"/>
              <a:gd name="connsiteX66" fmla="*/ 2777628 w 5068235"/>
              <a:gd name="connsiteY66" fmla="*/ 303773 h 4431753"/>
              <a:gd name="connsiteX67" fmla="*/ 2734780 w 5068235"/>
              <a:gd name="connsiteY67" fmla="*/ 233540 h 4431753"/>
              <a:gd name="connsiteX68" fmla="*/ 2591079 w 5068235"/>
              <a:gd name="connsiteY68" fmla="*/ 0 h 443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068235" h="4431753">
                <a:moveTo>
                  <a:pt x="1790086" y="3210099"/>
                </a:moveTo>
                <a:lnTo>
                  <a:pt x="1735497" y="3211210"/>
                </a:lnTo>
                <a:lnTo>
                  <a:pt x="1682968" y="3213830"/>
                </a:lnTo>
                <a:lnTo>
                  <a:pt x="1632524" y="3218200"/>
                </a:lnTo>
                <a:lnTo>
                  <a:pt x="1584071" y="3224580"/>
                </a:lnTo>
                <a:lnTo>
                  <a:pt x="1537998" y="3233142"/>
                </a:lnTo>
                <a:lnTo>
                  <a:pt x="1493968" y="3244191"/>
                </a:lnTo>
                <a:lnTo>
                  <a:pt x="1452127" y="3257943"/>
                </a:lnTo>
                <a:lnTo>
                  <a:pt x="1412501" y="3274638"/>
                </a:lnTo>
                <a:lnTo>
                  <a:pt x="1375117" y="3294514"/>
                </a:lnTo>
                <a:lnTo>
                  <a:pt x="1340000" y="3317809"/>
                </a:lnTo>
                <a:lnTo>
                  <a:pt x="1307176" y="3344762"/>
                </a:lnTo>
                <a:lnTo>
                  <a:pt x="1276671" y="3375612"/>
                </a:lnTo>
                <a:lnTo>
                  <a:pt x="1248511" y="3410597"/>
                </a:lnTo>
                <a:lnTo>
                  <a:pt x="1222497" y="3452531"/>
                </a:lnTo>
                <a:lnTo>
                  <a:pt x="1198358" y="3503462"/>
                </a:lnTo>
                <a:lnTo>
                  <a:pt x="1176011" y="3562487"/>
                </a:lnTo>
                <a:lnTo>
                  <a:pt x="1155371" y="3628701"/>
                </a:lnTo>
                <a:lnTo>
                  <a:pt x="1136357" y="3701202"/>
                </a:lnTo>
                <a:lnTo>
                  <a:pt x="1118885" y="3779085"/>
                </a:lnTo>
                <a:lnTo>
                  <a:pt x="1102873" y="3861447"/>
                </a:lnTo>
                <a:lnTo>
                  <a:pt x="1088236" y="3947384"/>
                </a:lnTo>
                <a:lnTo>
                  <a:pt x="1074893" y="4035992"/>
                </a:lnTo>
                <a:lnTo>
                  <a:pt x="1062759" y="4126368"/>
                </a:lnTo>
                <a:lnTo>
                  <a:pt x="1051753" y="4217608"/>
                </a:lnTo>
                <a:lnTo>
                  <a:pt x="1041790" y="4308808"/>
                </a:lnTo>
                <a:lnTo>
                  <a:pt x="1032788" y="4399065"/>
                </a:lnTo>
                <a:lnTo>
                  <a:pt x="1029784" y="4431753"/>
                </a:lnTo>
                <a:lnTo>
                  <a:pt x="2074608" y="4431753"/>
                </a:lnTo>
                <a:lnTo>
                  <a:pt x="2111663" y="4409801"/>
                </a:lnTo>
                <a:lnTo>
                  <a:pt x="2174740" y="4369315"/>
                </a:lnTo>
                <a:lnTo>
                  <a:pt x="2231336" y="4329225"/>
                </a:lnTo>
                <a:lnTo>
                  <a:pt x="2280565" y="4289732"/>
                </a:lnTo>
                <a:lnTo>
                  <a:pt x="2321544" y="4251037"/>
                </a:lnTo>
                <a:lnTo>
                  <a:pt x="2353386" y="4213339"/>
                </a:lnTo>
                <a:lnTo>
                  <a:pt x="2377957" y="4175745"/>
                </a:lnTo>
                <a:lnTo>
                  <a:pt x="2397871" y="4137198"/>
                </a:lnTo>
                <a:lnTo>
                  <a:pt x="2413362" y="4097650"/>
                </a:lnTo>
                <a:lnTo>
                  <a:pt x="2424665" y="4057052"/>
                </a:lnTo>
                <a:lnTo>
                  <a:pt x="2432016" y="4015354"/>
                </a:lnTo>
                <a:lnTo>
                  <a:pt x="2435649" y="3972508"/>
                </a:lnTo>
                <a:cubicBezTo>
                  <a:pt x="2435699" y="3957826"/>
                  <a:pt x="2435748" y="3943145"/>
                  <a:pt x="2435798" y="3928463"/>
                </a:cubicBezTo>
                <a:lnTo>
                  <a:pt x="2432700" y="3883172"/>
                </a:lnTo>
                <a:lnTo>
                  <a:pt x="2426589" y="3836586"/>
                </a:lnTo>
                <a:lnTo>
                  <a:pt x="2417700" y="3788654"/>
                </a:lnTo>
                <a:lnTo>
                  <a:pt x="2406268" y="3739328"/>
                </a:lnTo>
                <a:lnTo>
                  <a:pt x="2392528" y="3688560"/>
                </a:lnTo>
                <a:lnTo>
                  <a:pt x="2376714" y="3636300"/>
                </a:lnTo>
                <a:lnTo>
                  <a:pt x="2359062" y="3582498"/>
                </a:lnTo>
                <a:lnTo>
                  <a:pt x="2339807" y="3527107"/>
                </a:lnTo>
                <a:lnTo>
                  <a:pt x="2319184" y="3470076"/>
                </a:lnTo>
                <a:lnTo>
                  <a:pt x="2297427" y="3411357"/>
                </a:lnTo>
                <a:lnTo>
                  <a:pt x="2251454" y="3288658"/>
                </a:lnTo>
                <a:lnTo>
                  <a:pt x="2227707" y="3224580"/>
                </a:lnTo>
                <a:lnTo>
                  <a:pt x="1905340" y="3211456"/>
                </a:lnTo>
                <a:lnTo>
                  <a:pt x="1846709" y="3210261"/>
                </a:lnTo>
                <a:lnTo>
                  <a:pt x="1790086" y="3210099"/>
                </a:lnTo>
                <a:close/>
              </a:path>
              <a:path w="5068235" h="4431753">
                <a:moveTo>
                  <a:pt x="3392025" y="3210125"/>
                </a:moveTo>
                <a:lnTo>
                  <a:pt x="3335401" y="3210287"/>
                </a:lnTo>
                <a:lnTo>
                  <a:pt x="3276769" y="3211482"/>
                </a:lnTo>
                <a:lnTo>
                  <a:pt x="2954401" y="3224606"/>
                </a:lnTo>
                <a:lnTo>
                  <a:pt x="2930655" y="3288685"/>
                </a:lnTo>
                <a:lnTo>
                  <a:pt x="2884685" y="3411387"/>
                </a:lnTo>
                <a:lnTo>
                  <a:pt x="2862929" y="3470107"/>
                </a:lnTo>
                <a:lnTo>
                  <a:pt x="2842307" y="3527139"/>
                </a:lnTo>
                <a:lnTo>
                  <a:pt x="2823053" y="3582532"/>
                </a:lnTo>
                <a:lnTo>
                  <a:pt x="2805402" y="3636334"/>
                </a:lnTo>
                <a:lnTo>
                  <a:pt x="2789589" y="3688595"/>
                </a:lnTo>
                <a:lnTo>
                  <a:pt x="2775850" y="3739363"/>
                </a:lnTo>
                <a:lnTo>
                  <a:pt x="2764418" y="3788689"/>
                </a:lnTo>
                <a:lnTo>
                  <a:pt x="2755529" y="3836620"/>
                </a:lnTo>
                <a:lnTo>
                  <a:pt x="2749419" y="3883207"/>
                </a:lnTo>
                <a:lnTo>
                  <a:pt x="2746321" y="3928497"/>
                </a:lnTo>
                <a:lnTo>
                  <a:pt x="2746471" y="3972541"/>
                </a:lnTo>
                <a:lnTo>
                  <a:pt x="2750104" y="4015387"/>
                </a:lnTo>
                <a:lnTo>
                  <a:pt x="2757454" y="4057084"/>
                </a:lnTo>
                <a:lnTo>
                  <a:pt x="2768758" y="4097681"/>
                </a:lnTo>
                <a:lnTo>
                  <a:pt x="2784249" y="4137227"/>
                </a:lnTo>
                <a:lnTo>
                  <a:pt x="2804163" y="4175772"/>
                </a:lnTo>
                <a:lnTo>
                  <a:pt x="2828734" y="4213364"/>
                </a:lnTo>
                <a:lnTo>
                  <a:pt x="2860578" y="4251064"/>
                </a:lnTo>
                <a:lnTo>
                  <a:pt x="2901557" y="4289761"/>
                </a:lnTo>
                <a:lnTo>
                  <a:pt x="2950787" y="4329254"/>
                </a:lnTo>
                <a:lnTo>
                  <a:pt x="3007383" y="4369345"/>
                </a:lnTo>
                <a:lnTo>
                  <a:pt x="3070460" y="4409832"/>
                </a:lnTo>
                <a:lnTo>
                  <a:pt x="3107462" y="4431753"/>
                </a:lnTo>
                <a:lnTo>
                  <a:pt x="4152333" y="4431753"/>
                </a:lnTo>
                <a:lnTo>
                  <a:pt x="4140330" y="4308836"/>
                </a:lnTo>
                <a:lnTo>
                  <a:pt x="4130367" y="4217635"/>
                </a:lnTo>
                <a:lnTo>
                  <a:pt x="4119360" y="4126395"/>
                </a:lnTo>
                <a:lnTo>
                  <a:pt x="4107227" y="4036018"/>
                </a:lnTo>
                <a:lnTo>
                  <a:pt x="4093883" y="3947410"/>
                </a:lnTo>
                <a:lnTo>
                  <a:pt x="4079247" y="3861473"/>
                </a:lnTo>
                <a:lnTo>
                  <a:pt x="4063234" y="3779111"/>
                </a:lnTo>
                <a:lnTo>
                  <a:pt x="4045762" y="3701228"/>
                </a:lnTo>
                <a:lnTo>
                  <a:pt x="4026748" y="3628727"/>
                </a:lnTo>
                <a:lnTo>
                  <a:pt x="4006109" y="3562512"/>
                </a:lnTo>
                <a:lnTo>
                  <a:pt x="3983761" y="3503488"/>
                </a:lnTo>
                <a:lnTo>
                  <a:pt x="3959622" y="3452557"/>
                </a:lnTo>
                <a:lnTo>
                  <a:pt x="3933609" y="3410623"/>
                </a:lnTo>
                <a:lnTo>
                  <a:pt x="3905449" y="3375638"/>
                </a:lnTo>
                <a:lnTo>
                  <a:pt x="3874944" y="3344788"/>
                </a:lnTo>
                <a:lnTo>
                  <a:pt x="3842119" y="3317835"/>
                </a:lnTo>
                <a:lnTo>
                  <a:pt x="3807002" y="3294539"/>
                </a:lnTo>
                <a:lnTo>
                  <a:pt x="3769617" y="3274664"/>
                </a:lnTo>
                <a:lnTo>
                  <a:pt x="3729990" y="3257969"/>
                </a:lnTo>
                <a:lnTo>
                  <a:pt x="3688148" y="3244216"/>
                </a:lnTo>
                <a:lnTo>
                  <a:pt x="3644117" y="3233167"/>
                </a:lnTo>
                <a:lnTo>
                  <a:pt x="3597922" y="3224583"/>
                </a:lnTo>
                <a:lnTo>
                  <a:pt x="3549589" y="3218226"/>
                </a:lnTo>
                <a:lnTo>
                  <a:pt x="3499145" y="3213856"/>
                </a:lnTo>
                <a:lnTo>
                  <a:pt x="3446615" y="3211235"/>
                </a:lnTo>
                <a:lnTo>
                  <a:pt x="3392025" y="3210125"/>
                </a:lnTo>
                <a:close/>
              </a:path>
              <a:path w="5068235" h="4431753">
                <a:moveTo>
                  <a:pt x="1356773" y="1637578"/>
                </a:moveTo>
                <a:lnTo>
                  <a:pt x="1287421" y="1638410"/>
                </a:lnTo>
                <a:lnTo>
                  <a:pt x="1212594" y="1642730"/>
                </a:lnTo>
                <a:lnTo>
                  <a:pt x="1133124" y="1650180"/>
                </a:lnTo>
                <a:lnTo>
                  <a:pt x="1049845" y="1660403"/>
                </a:lnTo>
                <a:lnTo>
                  <a:pt x="963591" y="1673039"/>
                </a:lnTo>
                <a:lnTo>
                  <a:pt x="875197" y="1687730"/>
                </a:lnTo>
                <a:lnTo>
                  <a:pt x="785495" y="1704119"/>
                </a:lnTo>
                <a:lnTo>
                  <a:pt x="695319" y="1721846"/>
                </a:lnTo>
                <a:lnTo>
                  <a:pt x="605503" y="1740555"/>
                </a:lnTo>
                <a:lnTo>
                  <a:pt x="430288" y="1779480"/>
                </a:lnTo>
                <a:lnTo>
                  <a:pt x="0" y="1882533"/>
                </a:lnTo>
                <a:lnTo>
                  <a:pt x="231259" y="2153823"/>
                </a:lnTo>
                <a:lnTo>
                  <a:pt x="287538" y="2218815"/>
                </a:lnTo>
                <a:lnTo>
                  <a:pt x="346076" y="2285566"/>
                </a:lnTo>
                <a:lnTo>
                  <a:pt x="406411" y="2353295"/>
                </a:lnTo>
                <a:lnTo>
                  <a:pt x="468078" y="2421222"/>
                </a:lnTo>
                <a:lnTo>
                  <a:pt x="530612" y="2488568"/>
                </a:lnTo>
                <a:lnTo>
                  <a:pt x="593550" y="2554552"/>
                </a:lnTo>
                <a:lnTo>
                  <a:pt x="656428" y="2618395"/>
                </a:lnTo>
                <a:lnTo>
                  <a:pt x="718782" y="2679316"/>
                </a:lnTo>
                <a:lnTo>
                  <a:pt x="780148" y="2736536"/>
                </a:lnTo>
                <a:lnTo>
                  <a:pt x="840062" y="2789275"/>
                </a:lnTo>
                <a:lnTo>
                  <a:pt x="898059" y="2836753"/>
                </a:lnTo>
                <a:lnTo>
                  <a:pt x="953677" y="2878189"/>
                </a:lnTo>
                <a:lnTo>
                  <a:pt x="1006451" y="2912804"/>
                </a:lnTo>
                <a:lnTo>
                  <a:pt x="1055916" y="2939819"/>
                </a:lnTo>
                <a:lnTo>
                  <a:pt x="1101610" y="2958452"/>
                </a:lnTo>
                <a:lnTo>
                  <a:pt x="1144957" y="2970205"/>
                </a:lnTo>
                <a:lnTo>
                  <a:pt x="1187770" y="2977234"/>
                </a:lnTo>
                <a:lnTo>
                  <a:pt x="1230168" y="2979746"/>
                </a:lnTo>
                <a:lnTo>
                  <a:pt x="1272272" y="2977952"/>
                </a:lnTo>
                <a:lnTo>
                  <a:pt x="1314200" y="2972057"/>
                </a:lnTo>
                <a:lnTo>
                  <a:pt x="1356072" y="2962272"/>
                </a:lnTo>
                <a:lnTo>
                  <a:pt x="1398006" y="2948805"/>
                </a:lnTo>
                <a:lnTo>
                  <a:pt x="1440123" y="2931863"/>
                </a:lnTo>
                <a:lnTo>
                  <a:pt x="1482540" y="2911655"/>
                </a:lnTo>
                <a:lnTo>
                  <a:pt x="1525379" y="2888389"/>
                </a:lnTo>
                <a:lnTo>
                  <a:pt x="1568758" y="2862274"/>
                </a:lnTo>
                <a:lnTo>
                  <a:pt x="1612795" y="2833518"/>
                </a:lnTo>
                <a:lnTo>
                  <a:pt x="1657612" y="2802330"/>
                </a:lnTo>
                <a:lnTo>
                  <a:pt x="1703326" y="2768917"/>
                </a:lnTo>
                <a:lnTo>
                  <a:pt x="1750057" y="2733488"/>
                </a:lnTo>
                <a:lnTo>
                  <a:pt x="1797925" y="2696251"/>
                </a:lnTo>
                <a:lnTo>
                  <a:pt x="2003145" y="2533396"/>
                </a:lnTo>
                <a:lnTo>
                  <a:pt x="1984690" y="2467596"/>
                </a:lnTo>
                <a:lnTo>
                  <a:pt x="1949760" y="2341306"/>
                </a:lnTo>
                <a:lnTo>
                  <a:pt x="1932846" y="2281012"/>
                </a:lnTo>
                <a:lnTo>
                  <a:pt x="1916007" y="2222750"/>
                </a:lnTo>
                <a:lnTo>
                  <a:pt x="1899025" y="2166618"/>
                </a:lnTo>
                <a:lnTo>
                  <a:pt x="1881681" y="2112716"/>
                </a:lnTo>
                <a:lnTo>
                  <a:pt x="1863756" y="2061141"/>
                </a:lnTo>
                <a:lnTo>
                  <a:pt x="1845031" y="2011991"/>
                </a:lnTo>
                <a:lnTo>
                  <a:pt x="1825286" y="1965366"/>
                </a:lnTo>
                <a:lnTo>
                  <a:pt x="1804304" y="1921363"/>
                </a:lnTo>
                <a:lnTo>
                  <a:pt x="1781865" y="1880081"/>
                </a:lnTo>
                <a:lnTo>
                  <a:pt x="1757750" y="1841619"/>
                </a:lnTo>
                <a:lnTo>
                  <a:pt x="1731740" y="1806075"/>
                </a:lnTo>
                <a:lnTo>
                  <a:pt x="1703617" y="1773547"/>
                </a:lnTo>
                <a:lnTo>
                  <a:pt x="1673160" y="1744134"/>
                </a:lnTo>
                <a:lnTo>
                  <a:pt x="1640153" y="1717934"/>
                </a:lnTo>
                <a:lnTo>
                  <a:pt x="1604375" y="1695045"/>
                </a:lnTo>
                <a:lnTo>
                  <a:pt x="1565607" y="1675567"/>
                </a:lnTo>
                <a:lnTo>
                  <a:pt x="1523631" y="1659597"/>
                </a:lnTo>
                <a:lnTo>
                  <a:pt x="1475711" y="1647814"/>
                </a:lnTo>
                <a:lnTo>
                  <a:pt x="1419814" y="1640594"/>
                </a:lnTo>
                <a:lnTo>
                  <a:pt x="1356773" y="1637578"/>
                </a:lnTo>
                <a:close/>
              </a:path>
              <a:path w="5068235" h="4431753">
                <a:moveTo>
                  <a:pt x="3825347" y="1637578"/>
                </a:moveTo>
                <a:lnTo>
                  <a:pt x="3762306" y="1640594"/>
                </a:lnTo>
                <a:lnTo>
                  <a:pt x="3706408" y="1647814"/>
                </a:lnTo>
                <a:lnTo>
                  <a:pt x="3658489" y="1659597"/>
                </a:lnTo>
                <a:lnTo>
                  <a:pt x="3616513" y="1675567"/>
                </a:lnTo>
                <a:lnTo>
                  <a:pt x="3577745" y="1695045"/>
                </a:lnTo>
                <a:lnTo>
                  <a:pt x="3541967" y="1717934"/>
                </a:lnTo>
                <a:lnTo>
                  <a:pt x="3508959" y="1744134"/>
                </a:lnTo>
                <a:lnTo>
                  <a:pt x="3478503" y="1773547"/>
                </a:lnTo>
                <a:lnTo>
                  <a:pt x="3450380" y="1806075"/>
                </a:lnTo>
                <a:lnTo>
                  <a:pt x="3424370" y="1841619"/>
                </a:lnTo>
                <a:lnTo>
                  <a:pt x="3400255" y="1880081"/>
                </a:lnTo>
                <a:lnTo>
                  <a:pt x="3377816" y="1921363"/>
                </a:lnTo>
                <a:lnTo>
                  <a:pt x="3356833" y="1965366"/>
                </a:lnTo>
                <a:lnTo>
                  <a:pt x="3337089" y="2011991"/>
                </a:lnTo>
                <a:lnTo>
                  <a:pt x="3318364" y="2061141"/>
                </a:lnTo>
                <a:lnTo>
                  <a:pt x="3300439" y="2112716"/>
                </a:lnTo>
                <a:lnTo>
                  <a:pt x="3283094" y="2166618"/>
                </a:lnTo>
                <a:lnTo>
                  <a:pt x="3266113" y="2222750"/>
                </a:lnTo>
                <a:lnTo>
                  <a:pt x="3249274" y="2281012"/>
                </a:lnTo>
                <a:lnTo>
                  <a:pt x="3232360" y="2341306"/>
                </a:lnTo>
                <a:lnTo>
                  <a:pt x="3197429" y="2467596"/>
                </a:lnTo>
                <a:lnTo>
                  <a:pt x="3178975" y="2533396"/>
                </a:lnTo>
                <a:lnTo>
                  <a:pt x="3384195" y="2696251"/>
                </a:lnTo>
                <a:lnTo>
                  <a:pt x="3432062" y="2733488"/>
                </a:lnTo>
                <a:lnTo>
                  <a:pt x="3478794" y="2768917"/>
                </a:lnTo>
                <a:lnTo>
                  <a:pt x="3524508" y="2802330"/>
                </a:lnTo>
                <a:lnTo>
                  <a:pt x="3569324" y="2833518"/>
                </a:lnTo>
                <a:lnTo>
                  <a:pt x="3613362" y="2862274"/>
                </a:lnTo>
                <a:lnTo>
                  <a:pt x="3656741" y="2888389"/>
                </a:lnTo>
                <a:lnTo>
                  <a:pt x="3699579" y="2911655"/>
                </a:lnTo>
                <a:lnTo>
                  <a:pt x="3741997" y="2931863"/>
                </a:lnTo>
                <a:lnTo>
                  <a:pt x="3784114" y="2948805"/>
                </a:lnTo>
                <a:lnTo>
                  <a:pt x="3826048" y="2962272"/>
                </a:lnTo>
                <a:lnTo>
                  <a:pt x="3867920" y="2972057"/>
                </a:lnTo>
                <a:lnTo>
                  <a:pt x="3909848" y="2977952"/>
                </a:lnTo>
                <a:lnTo>
                  <a:pt x="3951951" y="2979746"/>
                </a:lnTo>
                <a:lnTo>
                  <a:pt x="3994350" y="2977234"/>
                </a:lnTo>
                <a:lnTo>
                  <a:pt x="4037163" y="2970205"/>
                </a:lnTo>
                <a:lnTo>
                  <a:pt x="4080510" y="2958452"/>
                </a:lnTo>
                <a:lnTo>
                  <a:pt x="4126201" y="2939819"/>
                </a:lnTo>
                <a:lnTo>
                  <a:pt x="4175665" y="2912804"/>
                </a:lnTo>
                <a:lnTo>
                  <a:pt x="4228438" y="2878189"/>
                </a:lnTo>
                <a:lnTo>
                  <a:pt x="5068235" y="1991690"/>
                </a:lnTo>
                <a:lnTo>
                  <a:pt x="4282746" y="1683712"/>
                </a:lnTo>
                <a:lnTo>
                  <a:pt x="4218527" y="1673039"/>
                </a:lnTo>
                <a:lnTo>
                  <a:pt x="4132274" y="1660403"/>
                </a:lnTo>
                <a:lnTo>
                  <a:pt x="4048995" y="1650180"/>
                </a:lnTo>
                <a:lnTo>
                  <a:pt x="3969526" y="1642730"/>
                </a:lnTo>
                <a:lnTo>
                  <a:pt x="3894698" y="1638410"/>
                </a:lnTo>
                <a:lnTo>
                  <a:pt x="3825347" y="1637578"/>
                </a:lnTo>
                <a:close/>
              </a:path>
              <a:path w="5068235" h="4431753">
                <a:moveTo>
                  <a:pt x="2591079" y="0"/>
                </a:moveTo>
                <a:lnTo>
                  <a:pt x="2447383" y="233540"/>
                </a:lnTo>
                <a:lnTo>
                  <a:pt x="2404536" y="303773"/>
                </a:lnTo>
                <a:lnTo>
                  <a:pt x="2360115" y="377381"/>
                </a:lnTo>
                <a:lnTo>
                  <a:pt x="2314721" y="453681"/>
                </a:lnTo>
                <a:lnTo>
                  <a:pt x="2268951" y="531992"/>
                </a:lnTo>
                <a:lnTo>
                  <a:pt x="2223403" y="611630"/>
                </a:lnTo>
                <a:lnTo>
                  <a:pt x="2178677" y="691915"/>
                </a:lnTo>
                <a:lnTo>
                  <a:pt x="2135370" y="772162"/>
                </a:lnTo>
                <a:lnTo>
                  <a:pt x="2094081" y="851691"/>
                </a:lnTo>
                <a:lnTo>
                  <a:pt x="2055408" y="929819"/>
                </a:lnTo>
                <a:lnTo>
                  <a:pt x="2019950" y="1005863"/>
                </a:lnTo>
                <a:lnTo>
                  <a:pt x="1988305" y="1079142"/>
                </a:lnTo>
                <a:lnTo>
                  <a:pt x="1961072" y="1148972"/>
                </a:lnTo>
                <a:lnTo>
                  <a:pt x="1938849" y="1214673"/>
                </a:lnTo>
                <a:lnTo>
                  <a:pt x="1922235" y="1275561"/>
                </a:lnTo>
                <a:lnTo>
                  <a:pt x="1911827" y="1330955"/>
                </a:lnTo>
                <a:lnTo>
                  <a:pt x="1908225" y="1380172"/>
                </a:lnTo>
                <a:lnTo>
                  <a:pt x="1910443" y="1425028"/>
                </a:lnTo>
                <a:lnTo>
                  <a:pt x="1916989" y="1467917"/>
                </a:lnTo>
                <a:lnTo>
                  <a:pt x="1927702" y="1509017"/>
                </a:lnTo>
                <a:lnTo>
                  <a:pt x="1942420" y="1548505"/>
                </a:lnTo>
                <a:lnTo>
                  <a:pt x="1960982" y="1586559"/>
                </a:lnTo>
                <a:lnTo>
                  <a:pt x="1983228" y="1623357"/>
                </a:lnTo>
                <a:lnTo>
                  <a:pt x="2008995" y="1659077"/>
                </a:lnTo>
                <a:lnTo>
                  <a:pt x="2038123" y="1693896"/>
                </a:lnTo>
                <a:lnTo>
                  <a:pt x="2070450" y="1727993"/>
                </a:lnTo>
                <a:lnTo>
                  <a:pt x="2105815" y="1761545"/>
                </a:lnTo>
                <a:lnTo>
                  <a:pt x="2144057" y="1794730"/>
                </a:lnTo>
                <a:lnTo>
                  <a:pt x="2185014" y="1827726"/>
                </a:lnTo>
                <a:lnTo>
                  <a:pt x="2228526" y="1860710"/>
                </a:lnTo>
                <a:lnTo>
                  <a:pt x="2274430" y="1893861"/>
                </a:lnTo>
                <a:lnTo>
                  <a:pt x="2322566" y="1927356"/>
                </a:lnTo>
                <a:lnTo>
                  <a:pt x="2372773" y="1961374"/>
                </a:lnTo>
                <a:lnTo>
                  <a:pt x="2591079" y="2106218"/>
                </a:lnTo>
                <a:lnTo>
                  <a:pt x="2809385" y="1961374"/>
                </a:lnTo>
                <a:lnTo>
                  <a:pt x="2859591" y="1927356"/>
                </a:lnTo>
                <a:lnTo>
                  <a:pt x="2907728" y="1893861"/>
                </a:lnTo>
                <a:lnTo>
                  <a:pt x="2953632" y="1860710"/>
                </a:lnTo>
                <a:lnTo>
                  <a:pt x="2997144" y="1827726"/>
                </a:lnTo>
                <a:lnTo>
                  <a:pt x="3038101" y="1794730"/>
                </a:lnTo>
                <a:lnTo>
                  <a:pt x="3076343" y="1761545"/>
                </a:lnTo>
                <a:lnTo>
                  <a:pt x="3111708" y="1727993"/>
                </a:lnTo>
                <a:lnTo>
                  <a:pt x="3144035" y="1693896"/>
                </a:lnTo>
                <a:lnTo>
                  <a:pt x="3173163" y="1659077"/>
                </a:lnTo>
                <a:lnTo>
                  <a:pt x="3198930" y="1623357"/>
                </a:lnTo>
                <a:lnTo>
                  <a:pt x="3221176" y="1586559"/>
                </a:lnTo>
                <a:lnTo>
                  <a:pt x="3239738" y="1548505"/>
                </a:lnTo>
                <a:lnTo>
                  <a:pt x="3254456" y="1509017"/>
                </a:lnTo>
                <a:lnTo>
                  <a:pt x="3265169" y="1467917"/>
                </a:lnTo>
                <a:lnTo>
                  <a:pt x="3271715" y="1425028"/>
                </a:lnTo>
                <a:lnTo>
                  <a:pt x="3273933" y="1380172"/>
                </a:lnTo>
                <a:lnTo>
                  <a:pt x="3270330" y="1330955"/>
                </a:lnTo>
                <a:lnTo>
                  <a:pt x="3259923" y="1275561"/>
                </a:lnTo>
                <a:lnTo>
                  <a:pt x="3243309" y="1214673"/>
                </a:lnTo>
                <a:lnTo>
                  <a:pt x="3221087" y="1148972"/>
                </a:lnTo>
                <a:lnTo>
                  <a:pt x="3193854" y="1079142"/>
                </a:lnTo>
                <a:lnTo>
                  <a:pt x="3162210" y="1005863"/>
                </a:lnTo>
                <a:lnTo>
                  <a:pt x="3126753" y="929819"/>
                </a:lnTo>
                <a:lnTo>
                  <a:pt x="3088081" y="851691"/>
                </a:lnTo>
                <a:lnTo>
                  <a:pt x="3046792" y="772162"/>
                </a:lnTo>
                <a:lnTo>
                  <a:pt x="3003486" y="691915"/>
                </a:lnTo>
                <a:lnTo>
                  <a:pt x="2958760" y="611630"/>
                </a:lnTo>
                <a:lnTo>
                  <a:pt x="2913213" y="531992"/>
                </a:lnTo>
                <a:lnTo>
                  <a:pt x="2867443" y="453681"/>
                </a:lnTo>
                <a:lnTo>
                  <a:pt x="2822048" y="377381"/>
                </a:lnTo>
                <a:lnTo>
                  <a:pt x="2777628" y="303773"/>
                </a:lnTo>
                <a:lnTo>
                  <a:pt x="2734780" y="233540"/>
                </a:lnTo>
                <a:lnTo>
                  <a:pt x="2591079" y="0"/>
                </a:lnTo>
                <a:close/>
              </a:path>
            </a:pathLst>
          </a:custGeom>
          <a:solidFill>
            <a:schemeClr val="accent1">
              <a:alpha val="3000"/>
            </a:schemeClr>
          </a:solidFill>
        </p:spPr>
        <p:txBody>
          <a:bodyPr wrap="square" lIns="0" tIns="0" rIns="0" bIns="0" rtlCol="0">
            <a:noAutofit/>
          </a:bodyPr>
          <a:lstStyle/>
          <a:p>
            <a:endParaRPr/>
          </a:p>
        </p:txBody>
      </p:sp>
      <p:sp>
        <p:nvSpPr>
          <p:cNvPr id="6" name="object 3">
            <a:extLst>
              <a:ext uri="{FF2B5EF4-FFF2-40B4-BE49-F238E27FC236}">
                <a16:creationId xmlns:a16="http://schemas.microsoft.com/office/drawing/2014/main" id="{08E90A11-0E0F-517E-64A8-C93D07898F22}"/>
              </a:ext>
            </a:extLst>
          </p:cNvPr>
          <p:cNvSpPr/>
          <p:nvPr userDrawn="1"/>
        </p:nvSpPr>
        <p:spPr>
          <a:xfrm>
            <a:off x="1948044" y="1086928"/>
            <a:ext cx="5121978" cy="4474029"/>
          </a:xfrm>
          <a:custGeom>
            <a:avLst/>
            <a:gdLst>
              <a:gd name="connsiteX0" fmla="*/ 1790086 w 5068235"/>
              <a:gd name="connsiteY0" fmla="*/ 3210099 h 4431753"/>
              <a:gd name="connsiteX1" fmla="*/ 1735497 w 5068235"/>
              <a:gd name="connsiteY1" fmla="*/ 3211210 h 4431753"/>
              <a:gd name="connsiteX2" fmla="*/ 1682968 w 5068235"/>
              <a:gd name="connsiteY2" fmla="*/ 3213830 h 4431753"/>
              <a:gd name="connsiteX3" fmla="*/ 1632524 w 5068235"/>
              <a:gd name="connsiteY3" fmla="*/ 3218200 h 4431753"/>
              <a:gd name="connsiteX4" fmla="*/ 1584071 w 5068235"/>
              <a:gd name="connsiteY4" fmla="*/ 3224580 h 4431753"/>
              <a:gd name="connsiteX5" fmla="*/ 1537998 w 5068235"/>
              <a:gd name="connsiteY5" fmla="*/ 3233142 h 4431753"/>
              <a:gd name="connsiteX6" fmla="*/ 1493968 w 5068235"/>
              <a:gd name="connsiteY6" fmla="*/ 3244191 h 4431753"/>
              <a:gd name="connsiteX7" fmla="*/ 1452127 w 5068235"/>
              <a:gd name="connsiteY7" fmla="*/ 3257943 h 4431753"/>
              <a:gd name="connsiteX8" fmla="*/ 1412501 w 5068235"/>
              <a:gd name="connsiteY8" fmla="*/ 3274638 h 4431753"/>
              <a:gd name="connsiteX9" fmla="*/ 1375117 w 5068235"/>
              <a:gd name="connsiteY9" fmla="*/ 3294514 h 4431753"/>
              <a:gd name="connsiteX10" fmla="*/ 1340000 w 5068235"/>
              <a:gd name="connsiteY10" fmla="*/ 3317809 h 4431753"/>
              <a:gd name="connsiteX11" fmla="*/ 1307176 w 5068235"/>
              <a:gd name="connsiteY11" fmla="*/ 3344762 h 4431753"/>
              <a:gd name="connsiteX12" fmla="*/ 1276671 w 5068235"/>
              <a:gd name="connsiteY12" fmla="*/ 3375612 h 4431753"/>
              <a:gd name="connsiteX13" fmla="*/ 1248511 w 5068235"/>
              <a:gd name="connsiteY13" fmla="*/ 3410597 h 4431753"/>
              <a:gd name="connsiteX14" fmla="*/ 1222497 w 5068235"/>
              <a:gd name="connsiteY14" fmla="*/ 3452531 h 4431753"/>
              <a:gd name="connsiteX15" fmla="*/ 1198358 w 5068235"/>
              <a:gd name="connsiteY15" fmla="*/ 3503462 h 4431753"/>
              <a:gd name="connsiteX16" fmla="*/ 1176011 w 5068235"/>
              <a:gd name="connsiteY16" fmla="*/ 3562487 h 4431753"/>
              <a:gd name="connsiteX17" fmla="*/ 1155371 w 5068235"/>
              <a:gd name="connsiteY17" fmla="*/ 3628701 h 4431753"/>
              <a:gd name="connsiteX18" fmla="*/ 1136357 w 5068235"/>
              <a:gd name="connsiteY18" fmla="*/ 3701202 h 4431753"/>
              <a:gd name="connsiteX19" fmla="*/ 1118885 w 5068235"/>
              <a:gd name="connsiteY19" fmla="*/ 3779085 h 4431753"/>
              <a:gd name="connsiteX20" fmla="*/ 1102873 w 5068235"/>
              <a:gd name="connsiteY20" fmla="*/ 3861447 h 4431753"/>
              <a:gd name="connsiteX21" fmla="*/ 1088236 w 5068235"/>
              <a:gd name="connsiteY21" fmla="*/ 3947384 h 4431753"/>
              <a:gd name="connsiteX22" fmla="*/ 1074893 w 5068235"/>
              <a:gd name="connsiteY22" fmla="*/ 4035992 h 4431753"/>
              <a:gd name="connsiteX23" fmla="*/ 1062759 w 5068235"/>
              <a:gd name="connsiteY23" fmla="*/ 4126368 h 4431753"/>
              <a:gd name="connsiteX24" fmla="*/ 1051753 w 5068235"/>
              <a:gd name="connsiteY24" fmla="*/ 4217608 h 4431753"/>
              <a:gd name="connsiteX25" fmla="*/ 1041790 w 5068235"/>
              <a:gd name="connsiteY25" fmla="*/ 4308808 h 4431753"/>
              <a:gd name="connsiteX26" fmla="*/ 1032788 w 5068235"/>
              <a:gd name="connsiteY26" fmla="*/ 4399065 h 4431753"/>
              <a:gd name="connsiteX27" fmla="*/ 1029784 w 5068235"/>
              <a:gd name="connsiteY27" fmla="*/ 4431753 h 4431753"/>
              <a:gd name="connsiteX28" fmla="*/ 2074608 w 5068235"/>
              <a:gd name="connsiteY28" fmla="*/ 4431753 h 4431753"/>
              <a:gd name="connsiteX29" fmla="*/ 2111663 w 5068235"/>
              <a:gd name="connsiteY29" fmla="*/ 4409801 h 4431753"/>
              <a:gd name="connsiteX30" fmla="*/ 2174740 w 5068235"/>
              <a:gd name="connsiteY30" fmla="*/ 4369315 h 4431753"/>
              <a:gd name="connsiteX31" fmla="*/ 2231336 w 5068235"/>
              <a:gd name="connsiteY31" fmla="*/ 4329225 h 4431753"/>
              <a:gd name="connsiteX32" fmla="*/ 2280565 w 5068235"/>
              <a:gd name="connsiteY32" fmla="*/ 4289732 h 4431753"/>
              <a:gd name="connsiteX33" fmla="*/ 2321544 w 5068235"/>
              <a:gd name="connsiteY33" fmla="*/ 4251037 h 4431753"/>
              <a:gd name="connsiteX34" fmla="*/ 2353386 w 5068235"/>
              <a:gd name="connsiteY34" fmla="*/ 4213339 h 4431753"/>
              <a:gd name="connsiteX35" fmla="*/ 2377957 w 5068235"/>
              <a:gd name="connsiteY35" fmla="*/ 4175745 h 4431753"/>
              <a:gd name="connsiteX36" fmla="*/ 2397871 w 5068235"/>
              <a:gd name="connsiteY36" fmla="*/ 4137198 h 4431753"/>
              <a:gd name="connsiteX37" fmla="*/ 2413362 w 5068235"/>
              <a:gd name="connsiteY37" fmla="*/ 4097650 h 4431753"/>
              <a:gd name="connsiteX38" fmla="*/ 2424665 w 5068235"/>
              <a:gd name="connsiteY38" fmla="*/ 4057052 h 4431753"/>
              <a:gd name="connsiteX39" fmla="*/ 2432016 w 5068235"/>
              <a:gd name="connsiteY39" fmla="*/ 4015354 h 4431753"/>
              <a:gd name="connsiteX40" fmla="*/ 2435649 w 5068235"/>
              <a:gd name="connsiteY40" fmla="*/ 3972508 h 4431753"/>
              <a:gd name="connsiteX41" fmla="*/ 2435798 w 5068235"/>
              <a:gd name="connsiteY41" fmla="*/ 3928463 h 4431753"/>
              <a:gd name="connsiteX42" fmla="*/ 2432700 w 5068235"/>
              <a:gd name="connsiteY42" fmla="*/ 3883172 h 4431753"/>
              <a:gd name="connsiteX43" fmla="*/ 2426589 w 5068235"/>
              <a:gd name="connsiteY43" fmla="*/ 3836586 h 4431753"/>
              <a:gd name="connsiteX44" fmla="*/ 2417700 w 5068235"/>
              <a:gd name="connsiteY44" fmla="*/ 3788654 h 4431753"/>
              <a:gd name="connsiteX45" fmla="*/ 2406268 w 5068235"/>
              <a:gd name="connsiteY45" fmla="*/ 3739328 h 4431753"/>
              <a:gd name="connsiteX46" fmla="*/ 2392528 w 5068235"/>
              <a:gd name="connsiteY46" fmla="*/ 3688560 h 4431753"/>
              <a:gd name="connsiteX47" fmla="*/ 2376714 w 5068235"/>
              <a:gd name="connsiteY47" fmla="*/ 3636300 h 4431753"/>
              <a:gd name="connsiteX48" fmla="*/ 2359062 w 5068235"/>
              <a:gd name="connsiteY48" fmla="*/ 3582498 h 4431753"/>
              <a:gd name="connsiteX49" fmla="*/ 2339807 w 5068235"/>
              <a:gd name="connsiteY49" fmla="*/ 3527107 h 4431753"/>
              <a:gd name="connsiteX50" fmla="*/ 2319184 w 5068235"/>
              <a:gd name="connsiteY50" fmla="*/ 3470076 h 4431753"/>
              <a:gd name="connsiteX51" fmla="*/ 2297427 w 5068235"/>
              <a:gd name="connsiteY51" fmla="*/ 3411357 h 4431753"/>
              <a:gd name="connsiteX52" fmla="*/ 2251454 w 5068235"/>
              <a:gd name="connsiteY52" fmla="*/ 3288658 h 4431753"/>
              <a:gd name="connsiteX53" fmla="*/ 2227707 w 5068235"/>
              <a:gd name="connsiteY53" fmla="*/ 3224580 h 4431753"/>
              <a:gd name="connsiteX54" fmla="*/ 1905340 w 5068235"/>
              <a:gd name="connsiteY54" fmla="*/ 3211456 h 4431753"/>
              <a:gd name="connsiteX55" fmla="*/ 1846709 w 5068235"/>
              <a:gd name="connsiteY55" fmla="*/ 3210261 h 4431753"/>
              <a:gd name="connsiteX56" fmla="*/ 1790086 w 5068235"/>
              <a:gd name="connsiteY56" fmla="*/ 3210099 h 4431753"/>
              <a:gd name="connsiteX0" fmla="*/ 3392025 w 5068235"/>
              <a:gd name="connsiteY0" fmla="*/ 3210125 h 4431753"/>
              <a:gd name="connsiteX1" fmla="*/ 3335401 w 5068235"/>
              <a:gd name="connsiteY1" fmla="*/ 3210287 h 4431753"/>
              <a:gd name="connsiteX2" fmla="*/ 3276769 w 5068235"/>
              <a:gd name="connsiteY2" fmla="*/ 3211482 h 4431753"/>
              <a:gd name="connsiteX3" fmla="*/ 2954401 w 5068235"/>
              <a:gd name="connsiteY3" fmla="*/ 3224606 h 4431753"/>
              <a:gd name="connsiteX4" fmla="*/ 2930655 w 5068235"/>
              <a:gd name="connsiteY4" fmla="*/ 3288685 h 4431753"/>
              <a:gd name="connsiteX5" fmla="*/ 2884685 w 5068235"/>
              <a:gd name="connsiteY5" fmla="*/ 3411387 h 4431753"/>
              <a:gd name="connsiteX6" fmla="*/ 2862929 w 5068235"/>
              <a:gd name="connsiteY6" fmla="*/ 3470107 h 4431753"/>
              <a:gd name="connsiteX7" fmla="*/ 2842307 w 5068235"/>
              <a:gd name="connsiteY7" fmla="*/ 3527139 h 4431753"/>
              <a:gd name="connsiteX8" fmla="*/ 2823053 w 5068235"/>
              <a:gd name="connsiteY8" fmla="*/ 3582532 h 4431753"/>
              <a:gd name="connsiteX9" fmla="*/ 2805402 w 5068235"/>
              <a:gd name="connsiteY9" fmla="*/ 3636334 h 4431753"/>
              <a:gd name="connsiteX10" fmla="*/ 2789589 w 5068235"/>
              <a:gd name="connsiteY10" fmla="*/ 3688595 h 4431753"/>
              <a:gd name="connsiteX11" fmla="*/ 2775850 w 5068235"/>
              <a:gd name="connsiteY11" fmla="*/ 3739363 h 4431753"/>
              <a:gd name="connsiteX12" fmla="*/ 2764418 w 5068235"/>
              <a:gd name="connsiteY12" fmla="*/ 3788689 h 4431753"/>
              <a:gd name="connsiteX13" fmla="*/ 2755529 w 5068235"/>
              <a:gd name="connsiteY13" fmla="*/ 3836620 h 4431753"/>
              <a:gd name="connsiteX14" fmla="*/ 2749419 w 5068235"/>
              <a:gd name="connsiteY14" fmla="*/ 3883207 h 4431753"/>
              <a:gd name="connsiteX15" fmla="*/ 2746321 w 5068235"/>
              <a:gd name="connsiteY15" fmla="*/ 3928497 h 4431753"/>
              <a:gd name="connsiteX16" fmla="*/ 2746471 w 5068235"/>
              <a:gd name="connsiteY16" fmla="*/ 3972541 h 4431753"/>
              <a:gd name="connsiteX17" fmla="*/ 2750104 w 5068235"/>
              <a:gd name="connsiteY17" fmla="*/ 4015387 h 4431753"/>
              <a:gd name="connsiteX18" fmla="*/ 2757454 w 5068235"/>
              <a:gd name="connsiteY18" fmla="*/ 4057084 h 4431753"/>
              <a:gd name="connsiteX19" fmla="*/ 2768758 w 5068235"/>
              <a:gd name="connsiteY19" fmla="*/ 4097681 h 4431753"/>
              <a:gd name="connsiteX20" fmla="*/ 2784249 w 5068235"/>
              <a:gd name="connsiteY20" fmla="*/ 4137227 h 4431753"/>
              <a:gd name="connsiteX21" fmla="*/ 2804163 w 5068235"/>
              <a:gd name="connsiteY21" fmla="*/ 4175772 h 4431753"/>
              <a:gd name="connsiteX22" fmla="*/ 2828734 w 5068235"/>
              <a:gd name="connsiteY22" fmla="*/ 4213364 h 4431753"/>
              <a:gd name="connsiteX23" fmla="*/ 2860578 w 5068235"/>
              <a:gd name="connsiteY23" fmla="*/ 4251064 h 4431753"/>
              <a:gd name="connsiteX24" fmla="*/ 2901557 w 5068235"/>
              <a:gd name="connsiteY24" fmla="*/ 4289761 h 4431753"/>
              <a:gd name="connsiteX25" fmla="*/ 2950787 w 5068235"/>
              <a:gd name="connsiteY25" fmla="*/ 4329254 h 4431753"/>
              <a:gd name="connsiteX26" fmla="*/ 3007383 w 5068235"/>
              <a:gd name="connsiteY26" fmla="*/ 4369345 h 4431753"/>
              <a:gd name="connsiteX27" fmla="*/ 3070460 w 5068235"/>
              <a:gd name="connsiteY27" fmla="*/ 4409832 h 4431753"/>
              <a:gd name="connsiteX28" fmla="*/ 3107462 w 5068235"/>
              <a:gd name="connsiteY28" fmla="*/ 4431753 h 4431753"/>
              <a:gd name="connsiteX29" fmla="*/ 4152333 w 5068235"/>
              <a:gd name="connsiteY29" fmla="*/ 4431753 h 4431753"/>
              <a:gd name="connsiteX30" fmla="*/ 4140330 w 5068235"/>
              <a:gd name="connsiteY30" fmla="*/ 4308836 h 4431753"/>
              <a:gd name="connsiteX31" fmla="*/ 4130367 w 5068235"/>
              <a:gd name="connsiteY31" fmla="*/ 4217635 h 4431753"/>
              <a:gd name="connsiteX32" fmla="*/ 4119360 w 5068235"/>
              <a:gd name="connsiteY32" fmla="*/ 4126395 h 4431753"/>
              <a:gd name="connsiteX33" fmla="*/ 4107227 w 5068235"/>
              <a:gd name="connsiteY33" fmla="*/ 4036018 h 4431753"/>
              <a:gd name="connsiteX34" fmla="*/ 4093883 w 5068235"/>
              <a:gd name="connsiteY34" fmla="*/ 3947410 h 4431753"/>
              <a:gd name="connsiteX35" fmla="*/ 4079247 w 5068235"/>
              <a:gd name="connsiteY35" fmla="*/ 3861473 h 4431753"/>
              <a:gd name="connsiteX36" fmla="*/ 4063234 w 5068235"/>
              <a:gd name="connsiteY36" fmla="*/ 3779111 h 4431753"/>
              <a:gd name="connsiteX37" fmla="*/ 4045762 w 5068235"/>
              <a:gd name="connsiteY37" fmla="*/ 3701228 h 4431753"/>
              <a:gd name="connsiteX38" fmla="*/ 4026748 w 5068235"/>
              <a:gd name="connsiteY38" fmla="*/ 3628727 h 4431753"/>
              <a:gd name="connsiteX39" fmla="*/ 4006109 w 5068235"/>
              <a:gd name="connsiteY39" fmla="*/ 3562512 h 4431753"/>
              <a:gd name="connsiteX40" fmla="*/ 3983761 w 5068235"/>
              <a:gd name="connsiteY40" fmla="*/ 3503488 h 4431753"/>
              <a:gd name="connsiteX41" fmla="*/ 3959622 w 5068235"/>
              <a:gd name="connsiteY41" fmla="*/ 3452557 h 4431753"/>
              <a:gd name="connsiteX42" fmla="*/ 3933609 w 5068235"/>
              <a:gd name="connsiteY42" fmla="*/ 3410623 h 4431753"/>
              <a:gd name="connsiteX43" fmla="*/ 3905449 w 5068235"/>
              <a:gd name="connsiteY43" fmla="*/ 3375638 h 4431753"/>
              <a:gd name="connsiteX44" fmla="*/ 3874944 w 5068235"/>
              <a:gd name="connsiteY44" fmla="*/ 3344788 h 4431753"/>
              <a:gd name="connsiteX45" fmla="*/ 3842119 w 5068235"/>
              <a:gd name="connsiteY45" fmla="*/ 3317835 h 4431753"/>
              <a:gd name="connsiteX46" fmla="*/ 3807002 w 5068235"/>
              <a:gd name="connsiteY46" fmla="*/ 3294539 h 4431753"/>
              <a:gd name="connsiteX47" fmla="*/ 3769617 w 5068235"/>
              <a:gd name="connsiteY47" fmla="*/ 3274664 h 4431753"/>
              <a:gd name="connsiteX48" fmla="*/ 3729990 w 5068235"/>
              <a:gd name="connsiteY48" fmla="*/ 3257969 h 4431753"/>
              <a:gd name="connsiteX49" fmla="*/ 3688148 w 5068235"/>
              <a:gd name="connsiteY49" fmla="*/ 3244216 h 4431753"/>
              <a:gd name="connsiteX50" fmla="*/ 3644117 w 5068235"/>
              <a:gd name="connsiteY50" fmla="*/ 3233167 h 4431753"/>
              <a:gd name="connsiteX51" fmla="*/ 3597922 w 5068235"/>
              <a:gd name="connsiteY51" fmla="*/ 3224583 h 4431753"/>
              <a:gd name="connsiteX52" fmla="*/ 3549589 w 5068235"/>
              <a:gd name="connsiteY52" fmla="*/ 3218226 h 4431753"/>
              <a:gd name="connsiteX53" fmla="*/ 3499145 w 5068235"/>
              <a:gd name="connsiteY53" fmla="*/ 3213856 h 4431753"/>
              <a:gd name="connsiteX54" fmla="*/ 3446615 w 5068235"/>
              <a:gd name="connsiteY54" fmla="*/ 3211235 h 4431753"/>
              <a:gd name="connsiteX55" fmla="*/ 3392025 w 5068235"/>
              <a:gd name="connsiteY55" fmla="*/ 3210125 h 4431753"/>
              <a:gd name="connsiteX0" fmla="*/ 1356773 w 5068235"/>
              <a:gd name="connsiteY0" fmla="*/ 1637578 h 4431753"/>
              <a:gd name="connsiteX1" fmla="*/ 1287421 w 5068235"/>
              <a:gd name="connsiteY1" fmla="*/ 1638410 h 4431753"/>
              <a:gd name="connsiteX2" fmla="*/ 1212594 w 5068235"/>
              <a:gd name="connsiteY2" fmla="*/ 1642730 h 4431753"/>
              <a:gd name="connsiteX3" fmla="*/ 1133124 w 5068235"/>
              <a:gd name="connsiteY3" fmla="*/ 1650180 h 4431753"/>
              <a:gd name="connsiteX4" fmla="*/ 1049845 w 5068235"/>
              <a:gd name="connsiteY4" fmla="*/ 1660403 h 4431753"/>
              <a:gd name="connsiteX5" fmla="*/ 963591 w 5068235"/>
              <a:gd name="connsiteY5" fmla="*/ 1673039 h 4431753"/>
              <a:gd name="connsiteX6" fmla="*/ 875197 w 5068235"/>
              <a:gd name="connsiteY6" fmla="*/ 1687730 h 4431753"/>
              <a:gd name="connsiteX7" fmla="*/ 785495 w 5068235"/>
              <a:gd name="connsiteY7" fmla="*/ 1704119 h 4431753"/>
              <a:gd name="connsiteX8" fmla="*/ 695319 w 5068235"/>
              <a:gd name="connsiteY8" fmla="*/ 1721846 h 4431753"/>
              <a:gd name="connsiteX9" fmla="*/ 605503 w 5068235"/>
              <a:gd name="connsiteY9" fmla="*/ 1740555 h 4431753"/>
              <a:gd name="connsiteX10" fmla="*/ 430288 w 5068235"/>
              <a:gd name="connsiteY10" fmla="*/ 1779480 h 4431753"/>
              <a:gd name="connsiteX11" fmla="*/ 0 w 5068235"/>
              <a:gd name="connsiteY11" fmla="*/ 1882533 h 4431753"/>
              <a:gd name="connsiteX12" fmla="*/ 231259 w 5068235"/>
              <a:gd name="connsiteY12" fmla="*/ 2153823 h 4431753"/>
              <a:gd name="connsiteX13" fmla="*/ 287538 w 5068235"/>
              <a:gd name="connsiteY13" fmla="*/ 2218815 h 4431753"/>
              <a:gd name="connsiteX14" fmla="*/ 346076 w 5068235"/>
              <a:gd name="connsiteY14" fmla="*/ 2285566 h 4431753"/>
              <a:gd name="connsiteX15" fmla="*/ 406411 w 5068235"/>
              <a:gd name="connsiteY15" fmla="*/ 2353295 h 4431753"/>
              <a:gd name="connsiteX16" fmla="*/ 468078 w 5068235"/>
              <a:gd name="connsiteY16" fmla="*/ 2421222 h 4431753"/>
              <a:gd name="connsiteX17" fmla="*/ 530612 w 5068235"/>
              <a:gd name="connsiteY17" fmla="*/ 2488568 h 4431753"/>
              <a:gd name="connsiteX18" fmla="*/ 593550 w 5068235"/>
              <a:gd name="connsiteY18" fmla="*/ 2554552 h 4431753"/>
              <a:gd name="connsiteX19" fmla="*/ 656428 w 5068235"/>
              <a:gd name="connsiteY19" fmla="*/ 2618395 h 4431753"/>
              <a:gd name="connsiteX20" fmla="*/ 718782 w 5068235"/>
              <a:gd name="connsiteY20" fmla="*/ 2679316 h 4431753"/>
              <a:gd name="connsiteX21" fmla="*/ 780148 w 5068235"/>
              <a:gd name="connsiteY21" fmla="*/ 2736536 h 4431753"/>
              <a:gd name="connsiteX22" fmla="*/ 840062 w 5068235"/>
              <a:gd name="connsiteY22" fmla="*/ 2789275 h 4431753"/>
              <a:gd name="connsiteX23" fmla="*/ 898059 w 5068235"/>
              <a:gd name="connsiteY23" fmla="*/ 2836753 h 4431753"/>
              <a:gd name="connsiteX24" fmla="*/ 953677 w 5068235"/>
              <a:gd name="connsiteY24" fmla="*/ 2878189 h 4431753"/>
              <a:gd name="connsiteX25" fmla="*/ 1006451 w 5068235"/>
              <a:gd name="connsiteY25" fmla="*/ 2912804 h 4431753"/>
              <a:gd name="connsiteX26" fmla="*/ 1055916 w 5068235"/>
              <a:gd name="connsiteY26" fmla="*/ 2939819 h 4431753"/>
              <a:gd name="connsiteX27" fmla="*/ 1101610 w 5068235"/>
              <a:gd name="connsiteY27" fmla="*/ 2958452 h 4431753"/>
              <a:gd name="connsiteX28" fmla="*/ 1144957 w 5068235"/>
              <a:gd name="connsiteY28" fmla="*/ 2970205 h 4431753"/>
              <a:gd name="connsiteX29" fmla="*/ 1187770 w 5068235"/>
              <a:gd name="connsiteY29" fmla="*/ 2977234 h 4431753"/>
              <a:gd name="connsiteX30" fmla="*/ 1230168 w 5068235"/>
              <a:gd name="connsiteY30" fmla="*/ 2979746 h 4431753"/>
              <a:gd name="connsiteX31" fmla="*/ 1272272 w 5068235"/>
              <a:gd name="connsiteY31" fmla="*/ 2977952 h 4431753"/>
              <a:gd name="connsiteX32" fmla="*/ 1314200 w 5068235"/>
              <a:gd name="connsiteY32" fmla="*/ 2972057 h 4431753"/>
              <a:gd name="connsiteX33" fmla="*/ 1356072 w 5068235"/>
              <a:gd name="connsiteY33" fmla="*/ 2962272 h 4431753"/>
              <a:gd name="connsiteX34" fmla="*/ 1398006 w 5068235"/>
              <a:gd name="connsiteY34" fmla="*/ 2948805 h 4431753"/>
              <a:gd name="connsiteX35" fmla="*/ 1440123 w 5068235"/>
              <a:gd name="connsiteY35" fmla="*/ 2931863 h 4431753"/>
              <a:gd name="connsiteX36" fmla="*/ 1482540 w 5068235"/>
              <a:gd name="connsiteY36" fmla="*/ 2911655 h 4431753"/>
              <a:gd name="connsiteX37" fmla="*/ 1525379 w 5068235"/>
              <a:gd name="connsiteY37" fmla="*/ 2888389 h 4431753"/>
              <a:gd name="connsiteX38" fmla="*/ 1568758 w 5068235"/>
              <a:gd name="connsiteY38" fmla="*/ 2862274 h 4431753"/>
              <a:gd name="connsiteX39" fmla="*/ 1612795 w 5068235"/>
              <a:gd name="connsiteY39" fmla="*/ 2833518 h 4431753"/>
              <a:gd name="connsiteX40" fmla="*/ 1657612 w 5068235"/>
              <a:gd name="connsiteY40" fmla="*/ 2802330 h 4431753"/>
              <a:gd name="connsiteX41" fmla="*/ 1703326 w 5068235"/>
              <a:gd name="connsiteY41" fmla="*/ 2768917 h 4431753"/>
              <a:gd name="connsiteX42" fmla="*/ 1750057 w 5068235"/>
              <a:gd name="connsiteY42" fmla="*/ 2733488 h 4431753"/>
              <a:gd name="connsiteX43" fmla="*/ 1797925 w 5068235"/>
              <a:gd name="connsiteY43" fmla="*/ 2696251 h 4431753"/>
              <a:gd name="connsiteX44" fmla="*/ 2003145 w 5068235"/>
              <a:gd name="connsiteY44" fmla="*/ 2533396 h 4431753"/>
              <a:gd name="connsiteX45" fmla="*/ 1984690 w 5068235"/>
              <a:gd name="connsiteY45" fmla="*/ 2467596 h 4431753"/>
              <a:gd name="connsiteX46" fmla="*/ 1949760 w 5068235"/>
              <a:gd name="connsiteY46" fmla="*/ 2341306 h 4431753"/>
              <a:gd name="connsiteX47" fmla="*/ 1932846 w 5068235"/>
              <a:gd name="connsiteY47" fmla="*/ 2281012 h 4431753"/>
              <a:gd name="connsiteX48" fmla="*/ 1916007 w 5068235"/>
              <a:gd name="connsiteY48" fmla="*/ 2222750 h 4431753"/>
              <a:gd name="connsiteX49" fmla="*/ 1899025 w 5068235"/>
              <a:gd name="connsiteY49" fmla="*/ 2166618 h 4431753"/>
              <a:gd name="connsiteX50" fmla="*/ 1881681 w 5068235"/>
              <a:gd name="connsiteY50" fmla="*/ 2112716 h 4431753"/>
              <a:gd name="connsiteX51" fmla="*/ 1863756 w 5068235"/>
              <a:gd name="connsiteY51" fmla="*/ 2061141 h 4431753"/>
              <a:gd name="connsiteX52" fmla="*/ 1845031 w 5068235"/>
              <a:gd name="connsiteY52" fmla="*/ 2011991 h 4431753"/>
              <a:gd name="connsiteX53" fmla="*/ 1825286 w 5068235"/>
              <a:gd name="connsiteY53" fmla="*/ 1965366 h 4431753"/>
              <a:gd name="connsiteX54" fmla="*/ 1804304 w 5068235"/>
              <a:gd name="connsiteY54" fmla="*/ 1921363 h 4431753"/>
              <a:gd name="connsiteX55" fmla="*/ 1781865 w 5068235"/>
              <a:gd name="connsiteY55" fmla="*/ 1880081 h 4431753"/>
              <a:gd name="connsiteX56" fmla="*/ 1757750 w 5068235"/>
              <a:gd name="connsiteY56" fmla="*/ 1841619 h 4431753"/>
              <a:gd name="connsiteX57" fmla="*/ 1731740 w 5068235"/>
              <a:gd name="connsiteY57" fmla="*/ 1806075 h 4431753"/>
              <a:gd name="connsiteX58" fmla="*/ 1703617 w 5068235"/>
              <a:gd name="connsiteY58" fmla="*/ 1773547 h 4431753"/>
              <a:gd name="connsiteX59" fmla="*/ 1673160 w 5068235"/>
              <a:gd name="connsiteY59" fmla="*/ 1744134 h 4431753"/>
              <a:gd name="connsiteX60" fmla="*/ 1640153 w 5068235"/>
              <a:gd name="connsiteY60" fmla="*/ 1717934 h 4431753"/>
              <a:gd name="connsiteX61" fmla="*/ 1604375 w 5068235"/>
              <a:gd name="connsiteY61" fmla="*/ 1695045 h 4431753"/>
              <a:gd name="connsiteX62" fmla="*/ 1565607 w 5068235"/>
              <a:gd name="connsiteY62" fmla="*/ 1675567 h 4431753"/>
              <a:gd name="connsiteX63" fmla="*/ 1523631 w 5068235"/>
              <a:gd name="connsiteY63" fmla="*/ 1659597 h 4431753"/>
              <a:gd name="connsiteX64" fmla="*/ 1475711 w 5068235"/>
              <a:gd name="connsiteY64" fmla="*/ 1647814 h 4431753"/>
              <a:gd name="connsiteX65" fmla="*/ 1419814 w 5068235"/>
              <a:gd name="connsiteY65" fmla="*/ 1640594 h 4431753"/>
              <a:gd name="connsiteX66" fmla="*/ 1356773 w 5068235"/>
              <a:gd name="connsiteY66" fmla="*/ 1637578 h 4431753"/>
              <a:gd name="connsiteX0" fmla="*/ 3825347 w 5068235"/>
              <a:gd name="connsiteY0" fmla="*/ 1637578 h 4431753"/>
              <a:gd name="connsiteX1" fmla="*/ 3762306 w 5068235"/>
              <a:gd name="connsiteY1" fmla="*/ 1640594 h 4431753"/>
              <a:gd name="connsiteX2" fmla="*/ 3706408 w 5068235"/>
              <a:gd name="connsiteY2" fmla="*/ 1647814 h 4431753"/>
              <a:gd name="connsiteX3" fmla="*/ 3658489 w 5068235"/>
              <a:gd name="connsiteY3" fmla="*/ 1659597 h 4431753"/>
              <a:gd name="connsiteX4" fmla="*/ 3616513 w 5068235"/>
              <a:gd name="connsiteY4" fmla="*/ 1675567 h 4431753"/>
              <a:gd name="connsiteX5" fmla="*/ 3577745 w 5068235"/>
              <a:gd name="connsiteY5" fmla="*/ 1695045 h 4431753"/>
              <a:gd name="connsiteX6" fmla="*/ 3541967 w 5068235"/>
              <a:gd name="connsiteY6" fmla="*/ 1717934 h 4431753"/>
              <a:gd name="connsiteX7" fmla="*/ 3508959 w 5068235"/>
              <a:gd name="connsiteY7" fmla="*/ 1744134 h 4431753"/>
              <a:gd name="connsiteX8" fmla="*/ 3478503 w 5068235"/>
              <a:gd name="connsiteY8" fmla="*/ 1773547 h 4431753"/>
              <a:gd name="connsiteX9" fmla="*/ 3450380 w 5068235"/>
              <a:gd name="connsiteY9" fmla="*/ 1806075 h 4431753"/>
              <a:gd name="connsiteX10" fmla="*/ 3424370 w 5068235"/>
              <a:gd name="connsiteY10" fmla="*/ 1841619 h 4431753"/>
              <a:gd name="connsiteX11" fmla="*/ 3400255 w 5068235"/>
              <a:gd name="connsiteY11" fmla="*/ 1880081 h 4431753"/>
              <a:gd name="connsiteX12" fmla="*/ 3377816 w 5068235"/>
              <a:gd name="connsiteY12" fmla="*/ 1921363 h 4431753"/>
              <a:gd name="connsiteX13" fmla="*/ 3356833 w 5068235"/>
              <a:gd name="connsiteY13" fmla="*/ 1965366 h 4431753"/>
              <a:gd name="connsiteX14" fmla="*/ 3337089 w 5068235"/>
              <a:gd name="connsiteY14" fmla="*/ 2011991 h 4431753"/>
              <a:gd name="connsiteX15" fmla="*/ 3318364 w 5068235"/>
              <a:gd name="connsiteY15" fmla="*/ 2061141 h 4431753"/>
              <a:gd name="connsiteX16" fmla="*/ 3300439 w 5068235"/>
              <a:gd name="connsiteY16" fmla="*/ 2112716 h 4431753"/>
              <a:gd name="connsiteX17" fmla="*/ 3283094 w 5068235"/>
              <a:gd name="connsiteY17" fmla="*/ 2166618 h 4431753"/>
              <a:gd name="connsiteX18" fmla="*/ 3266113 w 5068235"/>
              <a:gd name="connsiteY18" fmla="*/ 2222750 h 4431753"/>
              <a:gd name="connsiteX19" fmla="*/ 3249274 w 5068235"/>
              <a:gd name="connsiteY19" fmla="*/ 2281012 h 4431753"/>
              <a:gd name="connsiteX20" fmla="*/ 3232360 w 5068235"/>
              <a:gd name="connsiteY20" fmla="*/ 2341306 h 4431753"/>
              <a:gd name="connsiteX21" fmla="*/ 3197429 w 5068235"/>
              <a:gd name="connsiteY21" fmla="*/ 2467596 h 4431753"/>
              <a:gd name="connsiteX22" fmla="*/ 3178975 w 5068235"/>
              <a:gd name="connsiteY22" fmla="*/ 2533396 h 4431753"/>
              <a:gd name="connsiteX23" fmla="*/ 3384195 w 5068235"/>
              <a:gd name="connsiteY23" fmla="*/ 2696251 h 4431753"/>
              <a:gd name="connsiteX24" fmla="*/ 3432062 w 5068235"/>
              <a:gd name="connsiteY24" fmla="*/ 2733488 h 4431753"/>
              <a:gd name="connsiteX25" fmla="*/ 3478794 w 5068235"/>
              <a:gd name="connsiteY25" fmla="*/ 2768917 h 4431753"/>
              <a:gd name="connsiteX26" fmla="*/ 3524508 w 5068235"/>
              <a:gd name="connsiteY26" fmla="*/ 2802330 h 4431753"/>
              <a:gd name="connsiteX27" fmla="*/ 3569324 w 5068235"/>
              <a:gd name="connsiteY27" fmla="*/ 2833518 h 4431753"/>
              <a:gd name="connsiteX28" fmla="*/ 3613362 w 5068235"/>
              <a:gd name="connsiteY28" fmla="*/ 2862274 h 4431753"/>
              <a:gd name="connsiteX29" fmla="*/ 3656741 w 5068235"/>
              <a:gd name="connsiteY29" fmla="*/ 2888389 h 4431753"/>
              <a:gd name="connsiteX30" fmla="*/ 3699579 w 5068235"/>
              <a:gd name="connsiteY30" fmla="*/ 2911655 h 4431753"/>
              <a:gd name="connsiteX31" fmla="*/ 3741997 w 5068235"/>
              <a:gd name="connsiteY31" fmla="*/ 2931863 h 4431753"/>
              <a:gd name="connsiteX32" fmla="*/ 3784114 w 5068235"/>
              <a:gd name="connsiteY32" fmla="*/ 2948805 h 4431753"/>
              <a:gd name="connsiteX33" fmla="*/ 3826048 w 5068235"/>
              <a:gd name="connsiteY33" fmla="*/ 2962272 h 4431753"/>
              <a:gd name="connsiteX34" fmla="*/ 3867920 w 5068235"/>
              <a:gd name="connsiteY34" fmla="*/ 2972057 h 4431753"/>
              <a:gd name="connsiteX35" fmla="*/ 3909848 w 5068235"/>
              <a:gd name="connsiteY35" fmla="*/ 2977952 h 4431753"/>
              <a:gd name="connsiteX36" fmla="*/ 3951951 w 5068235"/>
              <a:gd name="connsiteY36" fmla="*/ 2979746 h 4431753"/>
              <a:gd name="connsiteX37" fmla="*/ 3994350 w 5068235"/>
              <a:gd name="connsiteY37" fmla="*/ 2977234 h 4431753"/>
              <a:gd name="connsiteX38" fmla="*/ 4037163 w 5068235"/>
              <a:gd name="connsiteY38" fmla="*/ 2970205 h 4431753"/>
              <a:gd name="connsiteX39" fmla="*/ 4080510 w 5068235"/>
              <a:gd name="connsiteY39" fmla="*/ 2958452 h 4431753"/>
              <a:gd name="connsiteX40" fmla="*/ 4126201 w 5068235"/>
              <a:gd name="connsiteY40" fmla="*/ 2939819 h 4431753"/>
              <a:gd name="connsiteX41" fmla="*/ 4175665 w 5068235"/>
              <a:gd name="connsiteY41" fmla="*/ 2912804 h 4431753"/>
              <a:gd name="connsiteX42" fmla="*/ 4228438 w 5068235"/>
              <a:gd name="connsiteY42" fmla="*/ 2878189 h 4431753"/>
              <a:gd name="connsiteX43" fmla="*/ 5068235 w 5068235"/>
              <a:gd name="connsiteY43" fmla="*/ 1991690 h 4431753"/>
              <a:gd name="connsiteX44" fmla="*/ 4282746 w 5068235"/>
              <a:gd name="connsiteY44" fmla="*/ 1683712 h 4431753"/>
              <a:gd name="connsiteX45" fmla="*/ 4218527 w 5068235"/>
              <a:gd name="connsiteY45" fmla="*/ 1673039 h 4431753"/>
              <a:gd name="connsiteX46" fmla="*/ 4132274 w 5068235"/>
              <a:gd name="connsiteY46" fmla="*/ 1660403 h 4431753"/>
              <a:gd name="connsiteX47" fmla="*/ 4048995 w 5068235"/>
              <a:gd name="connsiteY47" fmla="*/ 1650180 h 4431753"/>
              <a:gd name="connsiteX48" fmla="*/ 3969526 w 5068235"/>
              <a:gd name="connsiteY48" fmla="*/ 1642730 h 4431753"/>
              <a:gd name="connsiteX49" fmla="*/ 3894698 w 5068235"/>
              <a:gd name="connsiteY49" fmla="*/ 1638410 h 4431753"/>
              <a:gd name="connsiteX50" fmla="*/ 3825347 w 5068235"/>
              <a:gd name="connsiteY50" fmla="*/ 1637578 h 4431753"/>
              <a:gd name="connsiteX0" fmla="*/ 2591079 w 5068235"/>
              <a:gd name="connsiteY0" fmla="*/ 0 h 4431753"/>
              <a:gd name="connsiteX1" fmla="*/ 2447383 w 5068235"/>
              <a:gd name="connsiteY1" fmla="*/ 233540 h 4431753"/>
              <a:gd name="connsiteX2" fmla="*/ 2404536 w 5068235"/>
              <a:gd name="connsiteY2" fmla="*/ 303773 h 4431753"/>
              <a:gd name="connsiteX3" fmla="*/ 2360115 w 5068235"/>
              <a:gd name="connsiteY3" fmla="*/ 377381 h 4431753"/>
              <a:gd name="connsiteX4" fmla="*/ 2314721 w 5068235"/>
              <a:gd name="connsiteY4" fmla="*/ 453681 h 4431753"/>
              <a:gd name="connsiteX5" fmla="*/ 2268951 w 5068235"/>
              <a:gd name="connsiteY5" fmla="*/ 531992 h 4431753"/>
              <a:gd name="connsiteX6" fmla="*/ 2223403 w 5068235"/>
              <a:gd name="connsiteY6" fmla="*/ 611630 h 4431753"/>
              <a:gd name="connsiteX7" fmla="*/ 2178677 w 5068235"/>
              <a:gd name="connsiteY7" fmla="*/ 691915 h 4431753"/>
              <a:gd name="connsiteX8" fmla="*/ 2135370 w 5068235"/>
              <a:gd name="connsiteY8" fmla="*/ 772162 h 4431753"/>
              <a:gd name="connsiteX9" fmla="*/ 2094081 w 5068235"/>
              <a:gd name="connsiteY9" fmla="*/ 851691 h 4431753"/>
              <a:gd name="connsiteX10" fmla="*/ 2055408 w 5068235"/>
              <a:gd name="connsiteY10" fmla="*/ 929819 h 4431753"/>
              <a:gd name="connsiteX11" fmla="*/ 2019950 w 5068235"/>
              <a:gd name="connsiteY11" fmla="*/ 1005863 h 4431753"/>
              <a:gd name="connsiteX12" fmla="*/ 1988305 w 5068235"/>
              <a:gd name="connsiteY12" fmla="*/ 1079142 h 4431753"/>
              <a:gd name="connsiteX13" fmla="*/ 1961072 w 5068235"/>
              <a:gd name="connsiteY13" fmla="*/ 1148972 h 4431753"/>
              <a:gd name="connsiteX14" fmla="*/ 1938849 w 5068235"/>
              <a:gd name="connsiteY14" fmla="*/ 1214673 h 4431753"/>
              <a:gd name="connsiteX15" fmla="*/ 1922235 w 5068235"/>
              <a:gd name="connsiteY15" fmla="*/ 1275561 h 4431753"/>
              <a:gd name="connsiteX16" fmla="*/ 1911827 w 5068235"/>
              <a:gd name="connsiteY16" fmla="*/ 1330955 h 4431753"/>
              <a:gd name="connsiteX17" fmla="*/ 1908225 w 5068235"/>
              <a:gd name="connsiteY17" fmla="*/ 1380172 h 4431753"/>
              <a:gd name="connsiteX18" fmla="*/ 1910443 w 5068235"/>
              <a:gd name="connsiteY18" fmla="*/ 1425028 h 4431753"/>
              <a:gd name="connsiteX19" fmla="*/ 1916989 w 5068235"/>
              <a:gd name="connsiteY19" fmla="*/ 1467917 h 4431753"/>
              <a:gd name="connsiteX20" fmla="*/ 1927702 w 5068235"/>
              <a:gd name="connsiteY20" fmla="*/ 1509017 h 4431753"/>
              <a:gd name="connsiteX21" fmla="*/ 1942420 w 5068235"/>
              <a:gd name="connsiteY21" fmla="*/ 1548505 h 4431753"/>
              <a:gd name="connsiteX22" fmla="*/ 1960982 w 5068235"/>
              <a:gd name="connsiteY22" fmla="*/ 1586559 h 4431753"/>
              <a:gd name="connsiteX23" fmla="*/ 1983228 w 5068235"/>
              <a:gd name="connsiteY23" fmla="*/ 1623357 h 4431753"/>
              <a:gd name="connsiteX24" fmla="*/ 2008995 w 5068235"/>
              <a:gd name="connsiteY24" fmla="*/ 1659077 h 4431753"/>
              <a:gd name="connsiteX25" fmla="*/ 2038123 w 5068235"/>
              <a:gd name="connsiteY25" fmla="*/ 1693896 h 4431753"/>
              <a:gd name="connsiteX26" fmla="*/ 2070450 w 5068235"/>
              <a:gd name="connsiteY26" fmla="*/ 1727993 h 4431753"/>
              <a:gd name="connsiteX27" fmla="*/ 2105815 w 5068235"/>
              <a:gd name="connsiteY27" fmla="*/ 1761545 h 4431753"/>
              <a:gd name="connsiteX28" fmla="*/ 2144057 w 5068235"/>
              <a:gd name="connsiteY28" fmla="*/ 1794730 h 4431753"/>
              <a:gd name="connsiteX29" fmla="*/ 2185014 w 5068235"/>
              <a:gd name="connsiteY29" fmla="*/ 1827726 h 4431753"/>
              <a:gd name="connsiteX30" fmla="*/ 2228526 w 5068235"/>
              <a:gd name="connsiteY30" fmla="*/ 1860710 h 4431753"/>
              <a:gd name="connsiteX31" fmla="*/ 2274430 w 5068235"/>
              <a:gd name="connsiteY31" fmla="*/ 1893861 h 4431753"/>
              <a:gd name="connsiteX32" fmla="*/ 2322566 w 5068235"/>
              <a:gd name="connsiteY32" fmla="*/ 1927356 h 4431753"/>
              <a:gd name="connsiteX33" fmla="*/ 2372773 w 5068235"/>
              <a:gd name="connsiteY33" fmla="*/ 1961374 h 4431753"/>
              <a:gd name="connsiteX34" fmla="*/ 2591079 w 5068235"/>
              <a:gd name="connsiteY34" fmla="*/ 2106218 h 4431753"/>
              <a:gd name="connsiteX35" fmla="*/ 2809385 w 5068235"/>
              <a:gd name="connsiteY35" fmla="*/ 1961374 h 4431753"/>
              <a:gd name="connsiteX36" fmla="*/ 2859591 w 5068235"/>
              <a:gd name="connsiteY36" fmla="*/ 1927356 h 4431753"/>
              <a:gd name="connsiteX37" fmla="*/ 2907728 w 5068235"/>
              <a:gd name="connsiteY37" fmla="*/ 1893861 h 4431753"/>
              <a:gd name="connsiteX38" fmla="*/ 2953632 w 5068235"/>
              <a:gd name="connsiteY38" fmla="*/ 1860710 h 4431753"/>
              <a:gd name="connsiteX39" fmla="*/ 2997144 w 5068235"/>
              <a:gd name="connsiteY39" fmla="*/ 1827726 h 4431753"/>
              <a:gd name="connsiteX40" fmla="*/ 3038101 w 5068235"/>
              <a:gd name="connsiteY40" fmla="*/ 1794730 h 4431753"/>
              <a:gd name="connsiteX41" fmla="*/ 3076343 w 5068235"/>
              <a:gd name="connsiteY41" fmla="*/ 1761545 h 4431753"/>
              <a:gd name="connsiteX42" fmla="*/ 3111708 w 5068235"/>
              <a:gd name="connsiteY42" fmla="*/ 1727993 h 4431753"/>
              <a:gd name="connsiteX43" fmla="*/ 3144035 w 5068235"/>
              <a:gd name="connsiteY43" fmla="*/ 1693896 h 4431753"/>
              <a:gd name="connsiteX44" fmla="*/ 3173163 w 5068235"/>
              <a:gd name="connsiteY44" fmla="*/ 1659077 h 4431753"/>
              <a:gd name="connsiteX45" fmla="*/ 3198930 w 5068235"/>
              <a:gd name="connsiteY45" fmla="*/ 1623357 h 4431753"/>
              <a:gd name="connsiteX46" fmla="*/ 3221176 w 5068235"/>
              <a:gd name="connsiteY46" fmla="*/ 1586559 h 4431753"/>
              <a:gd name="connsiteX47" fmla="*/ 3239738 w 5068235"/>
              <a:gd name="connsiteY47" fmla="*/ 1548505 h 4431753"/>
              <a:gd name="connsiteX48" fmla="*/ 3254456 w 5068235"/>
              <a:gd name="connsiteY48" fmla="*/ 1509017 h 4431753"/>
              <a:gd name="connsiteX49" fmla="*/ 3265169 w 5068235"/>
              <a:gd name="connsiteY49" fmla="*/ 1467917 h 4431753"/>
              <a:gd name="connsiteX50" fmla="*/ 3271715 w 5068235"/>
              <a:gd name="connsiteY50" fmla="*/ 1425028 h 4431753"/>
              <a:gd name="connsiteX51" fmla="*/ 3273933 w 5068235"/>
              <a:gd name="connsiteY51" fmla="*/ 1380172 h 4431753"/>
              <a:gd name="connsiteX52" fmla="*/ 3270330 w 5068235"/>
              <a:gd name="connsiteY52" fmla="*/ 1330955 h 4431753"/>
              <a:gd name="connsiteX53" fmla="*/ 3259923 w 5068235"/>
              <a:gd name="connsiteY53" fmla="*/ 1275561 h 4431753"/>
              <a:gd name="connsiteX54" fmla="*/ 3243309 w 5068235"/>
              <a:gd name="connsiteY54" fmla="*/ 1214673 h 4431753"/>
              <a:gd name="connsiteX55" fmla="*/ 3221087 w 5068235"/>
              <a:gd name="connsiteY55" fmla="*/ 1148972 h 4431753"/>
              <a:gd name="connsiteX56" fmla="*/ 3193854 w 5068235"/>
              <a:gd name="connsiteY56" fmla="*/ 1079142 h 4431753"/>
              <a:gd name="connsiteX57" fmla="*/ 3162210 w 5068235"/>
              <a:gd name="connsiteY57" fmla="*/ 1005863 h 4431753"/>
              <a:gd name="connsiteX58" fmla="*/ 3126753 w 5068235"/>
              <a:gd name="connsiteY58" fmla="*/ 929819 h 4431753"/>
              <a:gd name="connsiteX59" fmla="*/ 3088081 w 5068235"/>
              <a:gd name="connsiteY59" fmla="*/ 851691 h 4431753"/>
              <a:gd name="connsiteX60" fmla="*/ 3046792 w 5068235"/>
              <a:gd name="connsiteY60" fmla="*/ 772162 h 4431753"/>
              <a:gd name="connsiteX61" fmla="*/ 3003486 w 5068235"/>
              <a:gd name="connsiteY61" fmla="*/ 691915 h 4431753"/>
              <a:gd name="connsiteX62" fmla="*/ 2958760 w 5068235"/>
              <a:gd name="connsiteY62" fmla="*/ 611630 h 4431753"/>
              <a:gd name="connsiteX63" fmla="*/ 2913213 w 5068235"/>
              <a:gd name="connsiteY63" fmla="*/ 531992 h 4431753"/>
              <a:gd name="connsiteX64" fmla="*/ 2867443 w 5068235"/>
              <a:gd name="connsiteY64" fmla="*/ 453681 h 4431753"/>
              <a:gd name="connsiteX65" fmla="*/ 2822048 w 5068235"/>
              <a:gd name="connsiteY65" fmla="*/ 377381 h 4431753"/>
              <a:gd name="connsiteX66" fmla="*/ 2777628 w 5068235"/>
              <a:gd name="connsiteY66" fmla="*/ 303773 h 4431753"/>
              <a:gd name="connsiteX67" fmla="*/ 2734780 w 5068235"/>
              <a:gd name="connsiteY67" fmla="*/ 233540 h 4431753"/>
              <a:gd name="connsiteX68" fmla="*/ 2591079 w 5068235"/>
              <a:gd name="connsiteY68" fmla="*/ 0 h 443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068235" h="4431753">
                <a:moveTo>
                  <a:pt x="1790086" y="3210099"/>
                </a:moveTo>
                <a:lnTo>
                  <a:pt x="1735497" y="3211210"/>
                </a:lnTo>
                <a:lnTo>
                  <a:pt x="1682968" y="3213830"/>
                </a:lnTo>
                <a:lnTo>
                  <a:pt x="1632524" y="3218200"/>
                </a:lnTo>
                <a:lnTo>
                  <a:pt x="1584071" y="3224580"/>
                </a:lnTo>
                <a:lnTo>
                  <a:pt x="1537998" y="3233142"/>
                </a:lnTo>
                <a:lnTo>
                  <a:pt x="1493968" y="3244191"/>
                </a:lnTo>
                <a:lnTo>
                  <a:pt x="1452127" y="3257943"/>
                </a:lnTo>
                <a:lnTo>
                  <a:pt x="1412501" y="3274638"/>
                </a:lnTo>
                <a:lnTo>
                  <a:pt x="1375117" y="3294514"/>
                </a:lnTo>
                <a:lnTo>
                  <a:pt x="1340000" y="3317809"/>
                </a:lnTo>
                <a:lnTo>
                  <a:pt x="1307176" y="3344762"/>
                </a:lnTo>
                <a:lnTo>
                  <a:pt x="1276671" y="3375612"/>
                </a:lnTo>
                <a:lnTo>
                  <a:pt x="1248511" y="3410597"/>
                </a:lnTo>
                <a:lnTo>
                  <a:pt x="1222497" y="3452531"/>
                </a:lnTo>
                <a:lnTo>
                  <a:pt x="1198358" y="3503462"/>
                </a:lnTo>
                <a:lnTo>
                  <a:pt x="1176011" y="3562487"/>
                </a:lnTo>
                <a:lnTo>
                  <a:pt x="1155371" y="3628701"/>
                </a:lnTo>
                <a:lnTo>
                  <a:pt x="1136357" y="3701202"/>
                </a:lnTo>
                <a:lnTo>
                  <a:pt x="1118885" y="3779085"/>
                </a:lnTo>
                <a:lnTo>
                  <a:pt x="1102873" y="3861447"/>
                </a:lnTo>
                <a:lnTo>
                  <a:pt x="1088236" y="3947384"/>
                </a:lnTo>
                <a:lnTo>
                  <a:pt x="1074893" y="4035992"/>
                </a:lnTo>
                <a:lnTo>
                  <a:pt x="1062759" y="4126368"/>
                </a:lnTo>
                <a:lnTo>
                  <a:pt x="1051753" y="4217608"/>
                </a:lnTo>
                <a:lnTo>
                  <a:pt x="1041790" y="4308808"/>
                </a:lnTo>
                <a:lnTo>
                  <a:pt x="1032788" y="4399065"/>
                </a:lnTo>
                <a:lnTo>
                  <a:pt x="1029784" y="4431753"/>
                </a:lnTo>
                <a:lnTo>
                  <a:pt x="2074608" y="4431753"/>
                </a:lnTo>
                <a:lnTo>
                  <a:pt x="2111663" y="4409801"/>
                </a:lnTo>
                <a:lnTo>
                  <a:pt x="2174740" y="4369315"/>
                </a:lnTo>
                <a:lnTo>
                  <a:pt x="2231336" y="4329225"/>
                </a:lnTo>
                <a:lnTo>
                  <a:pt x="2280565" y="4289732"/>
                </a:lnTo>
                <a:lnTo>
                  <a:pt x="2321544" y="4251037"/>
                </a:lnTo>
                <a:lnTo>
                  <a:pt x="2353386" y="4213339"/>
                </a:lnTo>
                <a:lnTo>
                  <a:pt x="2377957" y="4175745"/>
                </a:lnTo>
                <a:lnTo>
                  <a:pt x="2397871" y="4137198"/>
                </a:lnTo>
                <a:lnTo>
                  <a:pt x="2413362" y="4097650"/>
                </a:lnTo>
                <a:lnTo>
                  <a:pt x="2424665" y="4057052"/>
                </a:lnTo>
                <a:lnTo>
                  <a:pt x="2432016" y="4015354"/>
                </a:lnTo>
                <a:lnTo>
                  <a:pt x="2435649" y="3972508"/>
                </a:lnTo>
                <a:cubicBezTo>
                  <a:pt x="2435699" y="3957826"/>
                  <a:pt x="2435748" y="3943145"/>
                  <a:pt x="2435798" y="3928463"/>
                </a:cubicBezTo>
                <a:lnTo>
                  <a:pt x="2432700" y="3883172"/>
                </a:lnTo>
                <a:lnTo>
                  <a:pt x="2426589" y="3836586"/>
                </a:lnTo>
                <a:lnTo>
                  <a:pt x="2417700" y="3788654"/>
                </a:lnTo>
                <a:lnTo>
                  <a:pt x="2406268" y="3739328"/>
                </a:lnTo>
                <a:lnTo>
                  <a:pt x="2392528" y="3688560"/>
                </a:lnTo>
                <a:lnTo>
                  <a:pt x="2376714" y="3636300"/>
                </a:lnTo>
                <a:lnTo>
                  <a:pt x="2359062" y="3582498"/>
                </a:lnTo>
                <a:lnTo>
                  <a:pt x="2339807" y="3527107"/>
                </a:lnTo>
                <a:lnTo>
                  <a:pt x="2319184" y="3470076"/>
                </a:lnTo>
                <a:lnTo>
                  <a:pt x="2297427" y="3411357"/>
                </a:lnTo>
                <a:lnTo>
                  <a:pt x="2251454" y="3288658"/>
                </a:lnTo>
                <a:lnTo>
                  <a:pt x="2227707" y="3224580"/>
                </a:lnTo>
                <a:lnTo>
                  <a:pt x="1905340" y="3211456"/>
                </a:lnTo>
                <a:lnTo>
                  <a:pt x="1846709" y="3210261"/>
                </a:lnTo>
                <a:lnTo>
                  <a:pt x="1790086" y="3210099"/>
                </a:lnTo>
                <a:close/>
              </a:path>
              <a:path w="5068235" h="4431753">
                <a:moveTo>
                  <a:pt x="3392025" y="3210125"/>
                </a:moveTo>
                <a:lnTo>
                  <a:pt x="3335401" y="3210287"/>
                </a:lnTo>
                <a:lnTo>
                  <a:pt x="3276769" y="3211482"/>
                </a:lnTo>
                <a:lnTo>
                  <a:pt x="2954401" y="3224606"/>
                </a:lnTo>
                <a:lnTo>
                  <a:pt x="2930655" y="3288685"/>
                </a:lnTo>
                <a:lnTo>
                  <a:pt x="2884685" y="3411387"/>
                </a:lnTo>
                <a:lnTo>
                  <a:pt x="2862929" y="3470107"/>
                </a:lnTo>
                <a:lnTo>
                  <a:pt x="2842307" y="3527139"/>
                </a:lnTo>
                <a:lnTo>
                  <a:pt x="2823053" y="3582532"/>
                </a:lnTo>
                <a:lnTo>
                  <a:pt x="2805402" y="3636334"/>
                </a:lnTo>
                <a:lnTo>
                  <a:pt x="2789589" y="3688595"/>
                </a:lnTo>
                <a:lnTo>
                  <a:pt x="2775850" y="3739363"/>
                </a:lnTo>
                <a:lnTo>
                  <a:pt x="2764418" y="3788689"/>
                </a:lnTo>
                <a:lnTo>
                  <a:pt x="2755529" y="3836620"/>
                </a:lnTo>
                <a:lnTo>
                  <a:pt x="2749419" y="3883207"/>
                </a:lnTo>
                <a:lnTo>
                  <a:pt x="2746321" y="3928497"/>
                </a:lnTo>
                <a:lnTo>
                  <a:pt x="2746471" y="3972541"/>
                </a:lnTo>
                <a:lnTo>
                  <a:pt x="2750104" y="4015387"/>
                </a:lnTo>
                <a:lnTo>
                  <a:pt x="2757454" y="4057084"/>
                </a:lnTo>
                <a:lnTo>
                  <a:pt x="2768758" y="4097681"/>
                </a:lnTo>
                <a:lnTo>
                  <a:pt x="2784249" y="4137227"/>
                </a:lnTo>
                <a:lnTo>
                  <a:pt x="2804163" y="4175772"/>
                </a:lnTo>
                <a:lnTo>
                  <a:pt x="2828734" y="4213364"/>
                </a:lnTo>
                <a:lnTo>
                  <a:pt x="2860578" y="4251064"/>
                </a:lnTo>
                <a:lnTo>
                  <a:pt x="2901557" y="4289761"/>
                </a:lnTo>
                <a:lnTo>
                  <a:pt x="2950787" y="4329254"/>
                </a:lnTo>
                <a:lnTo>
                  <a:pt x="3007383" y="4369345"/>
                </a:lnTo>
                <a:lnTo>
                  <a:pt x="3070460" y="4409832"/>
                </a:lnTo>
                <a:lnTo>
                  <a:pt x="3107462" y="4431753"/>
                </a:lnTo>
                <a:lnTo>
                  <a:pt x="4152333" y="4431753"/>
                </a:lnTo>
                <a:lnTo>
                  <a:pt x="4140330" y="4308836"/>
                </a:lnTo>
                <a:lnTo>
                  <a:pt x="4130367" y="4217635"/>
                </a:lnTo>
                <a:lnTo>
                  <a:pt x="4119360" y="4126395"/>
                </a:lnTo>
                <a:lnTo>
                  <a:pt x="4107227" y="4036018"/>
                </a:lnTo>
                <a:lnTo>
                  <a:pt x="4093883" y="3947410"/>
                </a:lnTo>
                <a:lnTo>
                  <a:pt x="4079247" y="3861473"/>
                </a:lnTo>
                <a:lnTo>
                  <a:pt x="4063234" y="3779111"/>
                </a:lnTo>
                <a:lnTo>
                  <a:pt x="4045762" y="3701228"/>
                </a:lnTo>
                <a:lnTo>
                  <a:pt x="4026748" y="3628727"/>
                </a:lnTo>
                <a:lnTo>
                  <a:pt x="4006109" y="3562512"/>
                </a:lnTo>
                <a:lnTo>
                  <a:pt x="3983761" y="3503488"/>
                </a:lnTo>
                <a:lnTo>
                  <a:pt x="3959622" y="3452557"/>
                </a:lnTo>
                <a:lnTo>
                  <a:pt x="3933609" y="3410623"/>
                </a:lnTo>
                <a:lnTo>
                  <a:pt x="3905449" y="3375638"/>
                </a:lnTo>
                <a:lnTo>
                  <a:pt x="3874944" y="3344788"/>
                </a:lnTo>
                <a:lnTo>
                  <a:pt x="3842119" y="3317835"/>
                </a:lnTo>
                <a:lnTo>
                  <a:pt x="3807002" y="3294539"/>
                </a:lnTo>
                <a:lnTo>
                  <a:pt x="3769617" y="3274664"/>
                </a:lnTo>
                <a:lnTo>
                  <a:pt x="3729990" y="3257969"/>
                </a:lnTo>
                <a:lnTo>
                  <a:pt x="3688148" y="3244216"/>
                </a:lnTo>
                <a:lnTo>
                  <a:pt x="3644117" y="3233167"/>
                </a:lnTo>
                <a:lnTo>
                  <a:pt x="3597922" y="3224583"/>
                </a:lnTo>
                <a:lnTo>
                  <a:pt x="3549589" y="3218226"/>
                </a:lnTo>
                <a:lnTo>
                  <a:pt x="3499145" y="3213856"/>
                </a:lnTo>
                <a:lnTo>
                  <a:pt x="3446615" y="3211235"/>
                </a:lnTo>
                <a:lnTo>
                  <a:pt x="3392025" y="3210125"/>
                </a:lnTo>
                <a:close/>
              </a:path>
              <a:path w="5068235" h="4431753">
                <a:moveTo>
                  <a:pt x="1356773" y="1637578"/>
                </a:moveTo>
                <a:lnTo>
                  <a:pt x="1287421" y="1638410"/>
                </a:lnTo>
                <a:lnTo>
                  <a:pt x="1212594" y="1642730"/>
                </a:lnTo>
                <a:lnTo>
                  <a:pt x="1133124" y="1650180"/>
                </a:lnTo>
                <a:lnTo>
                  <a:pt x="1049845" y="1660403"/>
                </a:lnTo>
                <a:lnTo>
                  <a:pt x="963591" y="1673039"/>
                </a:lnTo>
                <a:lnTo>
                  <a:pt x="875197" y="1687730"/>
                </a:lnTo>
                <a:lnTo>
                  <a:pt x="785495" y="1704119"/>
                </a:lnTo>
                <a:lnTo>
                  <a:pt x="695319" y="1721846"/>
                </a:lnTo>
                <a:lnTo>
                  <a:pt x="605503" y="1740555"/>
                </a:lnTo>
                <a:lnTo>
                  <a:pt x="430288" y="1779480"/>
                </a:lnTo>
                <a:lnTo>
                  <a:pt x="0" y="1882533"/>
                </a:lnTo>
                <a:lnTo>
                  <a:pt x="231259" y="2153823"/>
                </a:lnTo>
                <a:lnTo>
                  <a:pt x="287538" y="2218815"/>
                </a:lnTo>
                <a:lnTo>
                  <a:pt x="346076" y="2285566"/>
                </a:lnTo>
                <a:lnTo>
                  <a:pt x="406411" y="2353295"/>
                </a:lnTo>
                <a:lnTo>
                  <a:pt x="468078" y="2421222"/>
                </a:lnTo>
                <a:lnTo>
                  <a:pt x="530612" y="2488568"/>
                </a:lnTo>
                <a:lnTo>
                  <a:pt x="593550" y="2554552"/>
                </a:lnTo>
                <a:lnTo>
                  <a:pt x="656428" y="2618395"/>
                </a:lnTo>
                <a:lnTo>
                  <a:pt x="718782" y="2679316"/>
                </a:lnTo>
                <a:lnTo>
                  <a:pt x="780148" y="2736536"/>
                </a:lnTo>
                <a:lnTo>
                  <a:pt x="840062" y="2789275"/>
                </a:lnTo>
                <a:lnTo>
                  <a:pt x="898059" y="2836753"/>
                </a:lnTo>
                <a:lnTo>
                  <a:pt x="953677" y="2878189"/>
                </a:lnTo>
                <a:lnTo>
                  <a:pt x="1006451" y="2912804"/>
                </a:lnTo>
                <a:lnTo>
                  <a:pt x="1055916" y="2939819"/>
                </a:lnTo>
                <a:lnTo>
                  <a:pt x="1101610" y="2958452"/>
                </a:lnTo>
                <a:lnTo>
                  <a:pt x="1144957" y="2970205"/>
                </a:lnTo>
                <a:lnTo>
                  <a:pt x="1187770" y="2977234"/>
                </a:lnTo>
                <a:lnTo>
                  <a:pt x="1230168" y="2979746"/>
                </a:lnTo>
                <a:lnTo>
                  <a:pt x="1272272" y="2977952"/>
                </a:lnTo>
                <a:lnTo>
                  <a:pt x="1314200" y="2972057"/>
                </a:lnTo>
                <a:lnTo>
                  <a:pt x="1356072" y="2962272"/>
                </a:lnTo>
                <a:lnTo>
                  <a:pt x="1398006" y="2948805"/>
                </a:lnTo>
                <a:lnTo>
                  <a:pt x="1440123" y="2931863"/>
                </a:lnTo>
                <a:lnTo>
                  <a:pt x="1482540" y="2911655"/>
                </a:lnTo>
                <a:lnTo>
                  <a:pt x="1525379" y="2888389"/>
                </a:lnTo>
                <a:lnTo>
                  <a:pt x="1568758" y="2862274"/>
                </a:lnTo>
                <a:lnTo>
                  <a:pt x="1612795" y="2833518"/>
                </a:lnTo>
                <a:lnTo>
                  <a:pt x="1657612" y="2802330"/>
                </a:lnTo>
                <a:lnTo>
                  <a:pt x="1703326" y="2768917"/>
                </a:lnTo>
                <a:lnTo>
                  <a:pt x="1750057" y="2733488"/>
                </a:lnTo>
                <a:lnTo>
                  <a:pt x="1797925" y="2696251"/>
                </a:lnTo>
                <a:lnTo>
                  <a:pt x="2003145" y="2533396"/>
                </a:lnTo>
                <a:lnTo>
                  <a:pt x="1984690" y="2467596"/>
                </a:lnTo>
                <a:lnTo>
                  <a:pt x="1949760" y="2341306"/>
                </a:lnTo>
                <a:lnTo>
                  <a:pt x="1932846" y="2281012"/>
                </a:lnTo>
                <a:lnTo>
                  <a:pt x="1916007" y="2222750"/>
                </a:lnTo>
                <a:lnTo>
                  <a:pt x="1899025" y="2166618"/>
                </a:lnTo>
                <a:lnTo>
                  <a:pt x="1881681" y="2112716"/>
                </a:lnTo>
                <a:lnTo>
                  <a:pt x="1863756" y="2061141"/>
                </a:lnTo>
                <a:lnTo>
                  <a:pt x="1845031" y="2011991"/>
                </a:lnTo>
                <a:lnTo>
                  <a:pt x="1825286" y="1965366"/>
                </a:lnTo>
                <a:lnTo>
                  <a:pt x="1804304" y="1921363"/>
                </a:lnTo>
                <a:lnTo>
                  <a:pt x="1781865" y="1880081"/>
                </a:lnTo>
                <a:lnTo>
                  <a:pt x="1757750" y="1841619"/>
                </a:lnTo>
                <a:lnTo>
                  <a:pt x="1731740" y="1806075"/>
                </a:lnTo>
                <a:lnTo>
                  <a:pt x="1703617" y="1773547"/>
                </a:lnTo>
                <a:lnTo>
                  <a:pt x="1673160" y="1744134"/>
                </a:lnTo>
                <a:lnTo>
                  <a:pt x="1640153" y="1717934"/>
                </a:lnTo>
                <a:lnTo>
                  <a:pt x="1604375" y="1695045"/>
                </a:lnTo>
                <a:lnTo>
                  <a:pt x="1565607" y="1675567"/>
                </a:lnTo>
                <a:lnTo>
                  <a:pt x="1523631" y="1659597"/>
                </a:lnTo>
                <a:lnTo>
                  <a:pt x="1475711" y="1647814"/>
                </a:lnTo>
                <a:lnTo>
                  <a:pt x="1419814" y="1640594"/>
                </a:lnTo>
                <a:lnTo>
                  <a:pt x="1356773" y="1637578"/>
                </a:lnTo>
                <a:close/>
              </a:path>
              <a:path w="5068235" h="4431753">
                <a:moveTo>
                  <a:pt x="3825347" y="1637578"/>
                </a:moveTo>
                <a:lnTo>
                  <a:pt x="3762306" y="1640594"/>
                </a:lnTo>
                <a:lnTo>
                  <a:pt x="3706408" y="1647814"/>
                </a:lnTo>
                <a:lnTo>
                  <a:pt x="3658489" y="1659597"/>
                </a:lnTo>
                <a:lnTo>
                  <a:pt x="3616513" y="1675567"/>
                </a:lnTo>
                <a:lnTo>
                  <a:pt x="3577745" y="1695045"/>
                </a:lnTo>
                <a:lnTo>
                  <a:pt x="3541967" y="1717934"/>
                </a:lnTo>
                <a:lnTo>
                  <a:pt x="3508959" y="1744134"/>
                </a:lnTo>
                <a:lnTo>
                  <a:pt x="3478503" y="1773547"/>
                </a:lnTo>
                <a:lnTo>
                  <a:pt x="3450380" y="1806075"/>
                </a:lnTo>
                <a:lnTo>
                  <a:pt x="3424370" y="1841619"/>
                </a:lnTo>
                <a:lnTo>
                  <a:pt x="3400255" y="1880081"/>
                </a:lnTo>
                <a:lnTo>
                  <a:pt x="3377816" y="1921363"/>
                </a:lnTo>
                <a:lnTo>
                  <a:pt x="3356833" y="1965366"/>
                </a:lnTo>
                <a:lnTo>
                  <a:pt x="3337089" y="2011991"/>
                </a:lnTo>
                <a:lnTo>
                  <a:pt x="3318364" y="2061141"/>
                </a:lnTo>
                <a:lnTo>
                  <a:pt x="3300439" y="2112716"/>
                </a:lnTo>
                <a:lnTo>
                  <a:pt x="3283094" y="2166618"/>
                </a:lnTo>
                <a:lnTo>
                  <a:pt x="3266113" y="2222750"/>
                </a:lnTo>
                <a:lnTo>
                  <a:pt x="3249274" y="2281012"/>
                </a:lnTo>
                <a:lnTo>
                  <a:pt x="3232360" y="2341306"/>
                </a:lnTo>
                <a:lnTo>
                  <a:pt x="3197429" y="2467596"/>
                </a:lnTo>
                <a:lnTo>
                  <a:pt x="3178975" y="2533396"/>
                </a:lnTo>
                <a:lnTo>
                  <a:pt x="3384195" y="2696251"/>
                </a:lnTo>
                <a:lnTo>
                  <a:pt x="3432062" y="2733488"/>
                </a:lnTo>
                <a:lnTo>
                  <a:pt x="3478794" y="2768917"/>
                </a:lnTo>
                <a:lnTo>
                  <a:pt x="3524508" y="2802330"/>
                </a:lnTo>
                <a:lnTo>
                  <a:pt x="3569324" y="2833518"/>
                </a:lnTo>
                <a:lnTo>
                  <a:pt x="3613362" y="2862274"/>
                </a:lnTo>
                <a:lnTo>
                  <a:pt x="3656741" y="2888389"/>
                </a:lnTo>
                <a:lnTo>
                  <a:pt x="3699579" y="2911655"/>
                </a:lnTo>
                <a:lnTo>
                  <a:pt x="3741997" y="2931863"/>
                </a:lnTo>
                <a:lnTo>
                  <a:pt x="3784114" y="2948805"/>
                </a:lnTo>
                <a:lnTo>
                  <a:pt x="3826048" y="2962272"/>
                </a:lnTo>
                <a:lnTo>
                  <a:pt x="3867920" y="2972057"/>
                </a:lnTo>
                <a:lnTo>
                  <a:pt x="3909848" y="2977952"/>
                </a:lnTo>
                <a:lnTo>
                  <a:pt x="3951951" y="2979746"/>
                </a:lnTo>
                <a:lnTo>
                  <a:pt x="3994350" y="2977234"/>
                </a:lnTo>
                <a:lnTo>
                  <a:pt x="4037163" y="2970205"/>
                </a:lnTo>
                <a:lnTo>
                  <a:pt x="4080510" y="2958452"/>
                </a:lnTo>
                <a:lnTo>
                  <a:pt x="4126201" y="2939819"/>
                </a:lnTo>
                <a:lnTo>
                  <a:pt x="4175665" y="2912804"/>
                </a:lnTo>
                <a:lnTo>
                  <a:pt x="4228438" y="2878189"/>
                </a:lnTo>
                <a:lnTo>
                  <a:pt x="5068235" y="1991690"/>
                </a:lnTo>
                <a:lnTo>
                  <a:pt x="4282746" y="1683712"/>
                </a:lnTo>
                <a:lnTo>
                  <a:pt x="4218527" y="1673039"/>
                </a:lnTo>
                <a:lnTo>
                  <a:pt x="4132274" y="1660403"/>
                </a:lnTo>
                <a:lnTo>
                  <a:pt x="4048995" y="1650180"/>
                </a:lnTo>
                <a:lnTo>
                  <a:pt x="3969526" y="1642730"/>
                </a:lnTo>
                <a:lnTo>
                  <a:pt x="3894698" y="1638410"/>
                </a:lnTo>
                <a:lnTo>
                  <a:pt x="3825347" y="1637578"/>
                </a:lnTo>
                <a:close/>
              </a:path>
              <a:path w="5068235" h="4431753">
                <a:moveTo>
                  <a:pt x="2591079" y="0"/>
                </a:moveTo>
                <a:lnTo>
                  <a:pt x="2447383" y="233540"/>
                </a:lnTo>
                <a:lnTo>
                  <a:pt x="2404536" y="303773"/>
                </a:lnTo>
                <a:lnTo>
                  <a:pt x="2360115" y="377381"/>
                </a:lnTo>
                <a:lnTo>
                  <a:pt x="2314721" y="453681"/>
                </a:lnTo>
                <a:lnTo>
                  <a:pt x="2268951" y="531992"/>
                </a:lnTo>
                <a:lnTo>
                  <a:pt x="2223403" y="611630"/>
                </a:lnTo>
                <a:lnTo>
                  <a:pt x="2178677" y="691915"/>
                </a:lnTo>
                <a:lnTo>
                  <a:pt x="2135370" y="772162"/>
                </a:lnTo>
                <a:lnTo>
                  <a:pt x="2094081" y="851691"/>
                </a:lnTo>
                <a:lnTo>
                  <a:pt x="2055408" y="929819"/>
                </a:lnTo>
                <a:lnTo>
                  <a:pt x="2019950" y="1005863"/>
                </a:lnTo>
                <a:lnTo>
                  <a:pt x="1988305" y="1079142"/>
                </a:lnTo>
                <a:lnTo>
                  <a:pt x="1961072" y="1148972"/>
                </a:lnTo>
                <a:lnTo>
                  <a:pt x="1938849" y="1214673"/>
                </a:lnTo>
                <a:lnTo>
                  <a:pt x="1922235" y="1275561"/>
                </a:lnTo>
                <a:lnTo>
                  <a:pt x="1911827" y="1330955"/>
                </a:lnTo>
                <a:lnTo>
                  <a:pt x="1908225" y="1380172"/>
                </a:lnTo>
                <a:lnTo>
                  <a:pt x="1910443" y="1425028"/>
                </a:lnTo>
                <a:lnTo>
                  <a:pt x="1916989" y="1467917"/>
                </a:lnTo>
                <a:lnTo>
                  <a:pt x="1927702" y="1509017"/>
                </a:lnTo>
                <a:lnTo>
                  <a:pt x="1942420" y="1548505"/>
                </a:lnTo>
                <a:lnTo>
                  <a:pt x="1960982" y="1586559"/>
                </a:lnTo>
                <a:lnTo>
                  <a:pt x="1983228" y="1623357"/>
                </a:lnTo>
                <a:lnTo>
                  <a:pt x="2008995" y="1659077"/>
                </a:lnTo>
                <a:lnTo>
                  <a:pt x="2038123" y="1693896"/>
                </a:lnTo>
                <a:lnTo>
                  <a:pt x="2070450" y="1727993"/>
                </a:lnTo>
                <a:lnTo>
                  <a:pt x="2105815" y="1761545"/>
                </a:lnTo>
                <a:lnTo>
                  <a:pt x="2144057" y="1794730"/>
                </a:lnTo>
                <a:lnTo>
                  <a:pt x="2185014" y="1827726"/>
                </a:lnTo>
                <a:lnTo>
                  <a:pt x="2228526" y="1860710"/>
                </a:lnTo>
                <a:lnTo>
                  <a:pt x="2274430" y="1893861"/>
                </a:lnTo>
                <a:lnTo>
                  <a:pt x="2322566" y="1927356"/>
                </a:lnTo>
                <a:lnTo>
                  <a:pt x="2372773" y="1961374"/>
                </a:lnTo>
                <a:lnTo>
                  <a:pt x="2591079" y="2106218"/>
                </a:lnTo>
                <a:lnTo>
                  <a:pt x="2809385" y="1961374"/>
                </a:lnTo>
                <a:lnTo>
                  <a:pt x="2859591" y="1927356"/>
                </a:lnTo>
                <a:lnTo>
                  <a:pt x="2907728" y="1893861"/>
                </a:lnTo>
                <a:lnTo>
                  <a:pt x="2953632" y="1860710"/>
                </a:lnTo>
                <a:lnTo>
                  <a:pt x="2997144" y="1827726"/>
                </a:lnTo>
                <a:lnTo>
                  <a:pt x="3038101" y="1794730"/>
                </a:lnTo>
                <a:lnTo>
                  <a:pt x="3076343" y="1761545"/>
                </a:lnTo>
                <a:lnTo>
                  <a:pt x="3111708" y="1727993"/>
                </a:lnTo>
                <a:lnTo>
                  <a:pt x="3144035" y="1693896"/>
                </a:lnTo>
                <a:lnTo>
                  <a:pt x="3173163" y="1659077"/>
                </a:lnTo>
                <a:lnTo>
                  <a:pt x="3198930" y="1623357"/>
                </a:lnTo>
                <a:lnTo>
                  <a:pt x="3221176" y="1586559"/>
                </a:lnTo>
                <a:lnTo>
                  <a:pt x="3239738" y="1548505"/>
                </a:lnTo>
                <a:lnTo>
                  <a:pt x="3254456" y="1509017"/>
                </a:lnTo>
                <a:lnTo>
                  <a:pt x="3265169" y="1467917"/>
                </a:lnTo>
                <a:lnTo>
                  <a:pt x="3271715" y="1425028"/>
                </a:lnTo>
                <a:lnTo>
                  <a:pt x="3273933" y="1380172"/>
                </a:lnTo>
                <a:lnTo>
                  <a:pt x="3270330" y="1330955"/>
                </a:lnTo>
                <a:lnTo>
                  <a:pt x="3259923" y="1275561"/>
                </a:lnTo>
                <a:lnTo>
                  <a:pt x="3243309" y="1214673"/>
                </a:lnTo>
                <a:lnTo>
                  <a:pt x="3221087" y="1148972"/>
                </a:lnTo>
                <a:lnTo>
                  <a:pt x="3193854" y="1079142"/>
                </a:lnTo>
                <a:lnTo>
                  <a:pt x="3162210" y="1005863"/>
                </a:lnTo>
                <a:lnTo>
                  <a:pt x="3126753" y="929819"/>
                </a:lnTo>
                <a:lnTo>
                  <a:pt x="3088081" y="851691"/>
                </a:lnTo>
                <a:lnTo>
                  <a:pt x="3046792" y="772162"/>
                </a:lnTo>
                <a:lnTo>
                  <a:pt x="3003486" y="691915"/>
                </a:lnTo>
                <a:lnTo>
                  <a:pt x="2958760" y="611630"/>
                </a:lnTo>
                <a:lnTo>
                  <a:pt x="2913213" y="531992"/>
                </a:lnTo>
                <a:lnTo>
                  <a:pt x="2867443" y="453681"/>
                </a:lnTo>
                <a:lnTo>
                  <a:pt x="2822048" y="377381"/>
                </a:lnTo>
                <a:lnTo>
                  <a:pt x="2777628" y="303773"/>
                </a:lnTo>
                <a:lnTo>
                  <a:pt x="2734780" y="233540"/>
                </a:lnTo>
                <a:lnTo>
                  <a:pt x="2591079" y="0"/>
                </a:lnTo>
                <a:close/>
              </a:path>
            </a:pathLst>
          </a:custGeom>
          <a:solidFill>
            <a:schemeClr val="accent1">
              <a:alpha val="3000"/>
            </a:schemeClr>
          </a:solidFill>
        </p:spPr>
        <p:txBody>
          <a:bodyPr wrap="square" lIns="0" tIns="0" rIns="0" bIns="0" rtlCol="0">
            <a:noAutofit/>
          </a:bodyPr>
          <a:lstStyle/>
          <a:p>
            <a:endParaRPr/>
          </a:p>
        </p:txBody>
      </p:sp>
    </p:spTree>
    <p:extLst>
      <p:ext uri="{BB962C8B-B14F-4D97-AF65-F5344CB8AC3E}">
        <p14:creationId xmlns:p14="http://schemas.microsoft.com/office/powerpoint/2010/main" val="2068773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Blank">
    <p:bg>
      <p:bgPr>
        <a:gradFill>
          <a:gsLst>
            <a:gs pos="21100">
              <a:srgbClr val="EDE2F6"/>
            </a:gs>
            <a:gs pos="0">
              <a:schemeClr val="accent1">
                <a:tint val="66000"/>
                <a:satMod val="160000"/>
              </a:schemeClr>
            </a:gs>
            <a:gs pos="25000">
              <a:srgbClr val="FFEFFF">
                <a:alpha val="0"/>
              </a:srgbClr>
            </a:gs>
            <a:gs pos="0">
              <a:srgbClr val="660066"/>
            </a:gs>
            <a:gs pos="99000">
              <a:srgbClr val="FFFFFF"/>
            </a:gs>
            <a:gs pos="99115">
              <a:srgbClr val="660066"/>
            </a:gs>
            <a:gs pos="43000">
              <a:srgbClr val="FFDDFF"/>
            </a:gs>
          </a:gsLst>
          <a:lin ang="180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AB41A4-D080-4304-9D12-C7888B4D94AF}"/>
              </a:ext>
            </a:extLst>
          </p:cNvPr>
          <p:cNvSpPr/>
          <p:nvPr userDrawn="1"/>
        </p:nvSpPr>
        <p:spPr>
          <a:xfrm flipH="1">
            <a:off x="0" y="3628"/>
            <a:ext cx="12192000" cy="6858000"/>
          </a:xfrm>
          <a:prstGeom prst="rect">
            <a:avLst/>
          </a:prstGeom>
          <a:gradFill flip="none" rotWithShape="1">
            <a:gsLst>
              <a:gs pos="0">
                <a:schemeClr val="accent1">
                  <a:tint val="66000"/>
                  <a:satMod val="160000"/>
                </a:schemeClr>
              </a:gs>
              <a:gs pos="25000">
                <a:srgbClr val="B2C2EF">
                  <a:alpha val="0"/>
                </a:srgbClr>
              </a:gs>
              <a:gs pos="6000">
                <a:srgbClr val="A8BDE6"/>
              </a:gs>
              <a:gs pos="1000">
                <a:schemeClr val="accent1">
                  <a:lumMod val="60000"/>
                  <a:lumOff val="40000"/>
                </a:schemeClr>
              </a:gs>
              <a:gs pos="92000">
                <a:srgbClr val="FFFFFF"/>
              </a:gs>
              <a:gs pos="99115">
                <a:schemeClr val="accent5">
                  <a:lumMod val="60000"/>
                  <a:lumOff val="40000"/>
                </a:schemeClr>
              </a:gs>
              <a:gs pos="43000">
                <a:schemeClr val="accent1">
                  <a:lumMod val="20000"/>
                  <a:lumOff val="8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881FB53-D953-4E4B-81DE-8F650B5EB9AD}"/>
              </a:ext>
            </a:extLst>
          </p:cNvPr>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8909451" y="153849"/>
            <a:ext cx="3114298" cy="615408"/>
          </a:xfrm>
          <a:prstGeom prst="rect">
            <a:avLst/>
          </a:prstGeom>
        </p:spPr>
      </p:pic>
      <p:sp>
        <p:nvSpPr>
          <p:cNvPr id="5" name="object 3">
            <a:extLst>
              <a:ext uri="{FF2B5EF4-FFF2-40B4-BE49-F238E27FC236}">
                <a16:creationId xmlns:a16="http://schemas.microsoft.com/office/drawing/2014/main" id="{850C8A4B-0448-AC45-9104-2F99E018683C}"/>
              </a:ext>
            </a:extLst>
          </p:cNvPr>
          <p:cNvSpPr/>
          <p:nvPr userDrawn="1"/>
        </p:nvSpPr>
        <p:spPr>
          <a:xfrm>
            <a:off x="7070022" y="2383971"/>
            <a:ext cx="5121978" cy="4474029"/>
          </a:xfrm>
          <a:custGeom>
            <a:avLst/>
            <a:gdLst>
              <a:gd name="connsiteX0" fmla="*/ 1790086 w 5068235"/>
              <a:gd name="connsiteY0" fmla="*/ 3210099 h 4431753"/>
              <a:gd name="connsiteX1" fmla="*/ 1735497 w 5068235"/>
              <a:gd name="connsiteY1" fmla="*/ 3211210 h 4431753"/>
              <a:gd name="connsiteX2" fmla="*/ 1682968 w 5068235"/>
              <a:gd name="connsiteY2" fmla="*/ 3213830 h 4431753"/>
              <a:gd name="connsiteX3" fmla="*/ 1632524 w 5068235"/>
              <a:gd name="connsiteY3" fmla="*/ 3218200 h 4431753"/>
              <a:gd name="connsiteX4" fmla="*/ 1584071 w 5068235"/>
              <a:gd name="connsiteY4" fmla="*/ 3224580 h 4431753"/>
              <a:gd name="connsiteX5" fmla="*/ 1537998 w 5068235"/>
              <a:gd name="connsiteY5" fmla="*/ 3233142 h 4431753"/>
              <a:gd name="connsiteX6" fmla="*/ 1493968 w 5068235"/>
              <a:gd name="connsiteY6" fmla="*/ 3244191 h 4431753"/>
              <a:gd name="connsiteX7" fmla="*/ 1452127 w 5068235"/>
              <a:gd name="connsiteY7" fmla="*/ 3257943 h 4431753"/>
              <a:gd name="connsiteX8" fmla="*/ 1412501 w 5068235"/>
              <a:gd name="connsiteY8" fmla="*/ 3274638 h 4431753"/>
              <a:gd name="connsiteX9" fmla="*/ 1375117 w 5068235"/>
              <a:gd name="connsiteY9" fmla="*/ 3294514 h 4431753"/>
              <a:gd name="connsiteX10" fmla="*/ 1340000 w 5068235"/>
              <a:gd name="connsiteY10" fmla="*/ 3317809 h 4431753"/>
              <a:gd name="connsiteX11" fmla="*/ 1307176 w 5068235"/>
              <a:gd name="connsiteY11" fmla="*/ 3344762 h 4431753"/>
              <a:gd name="connsiteX12" fmla="*/ 1276671 w 5068235"/>
              <a:gd name="connsiteY12" fmla="*/ 3375612 h 4431753"/>
              <a:gd name="connsiteX13" fmla="*/ 1248511 w 5068235"/>
              <a:gd name="connsiteY13" fmla="*/ 3410597 h 4431753"/>
              <a:gd name="connsiteX14" fmla="*/ 1222497 w 5068235"/>
              <a:gd name="connsiteY14" fmla="*/ 3452531 h 4431753"/>
              <a:gd name="connsiteX15" fmla="*/ 1198358 w 5068235"/>
              <a:gd name="connsiteY15" fmla="*/ 3503462 h 4431753"/>
              <a:gd name="connsiteX16" fmla="*/ 1176011 w 5068235"/>
              <a:gd name="connsiteY16" fmla="*/ 3562487 h 4431753"/>
              <a:gd name="connsiteX17" fmla="*/ 1155371 w 5068235"/>
              <a:gd name="connsiteY17" fmla="*/ 3628701 h 4431753"/>
              <a:gd name="connsiteX18" fmla="*/ 1136357 w 5068235"/>
              <a:gd name="connsiteY18" fmla="*/ 3701202 h 4431753"/>
              <a:gd name="connsiteX19" fmla="*/ 1118885 w 5068235"/>
              <a:gd name="connsiteY19" fmla="*/ 3779085 h 4431753"/>
              <a:gd name="connsiteX20" fmla="*/ 1102873 w 5068235"/>
              <a:gd name="connsiteY20" fmla="*/ 3861447 h 4431753"/>
              <a:gd name="connsiteX21" fmla="*/ 1088236 w 5068235"/>
              <a:gd name="connsiteY21" fmla="*/ 3947384 h 4431753"/>
              <a:gd name="connsiteX22" fmla="*/ 1074893 w 5068235"/>
              <a:gd name="connsiteY22" fmla="*/ 4035992 h 4431753"/>
              <a:gd name="connsiteX23" fmla="*/ 1062759 w 5068235"/>
              <a:gd name="connsiteY23" fmla="*/ 4126368 h 4431753"/>
              <a:gd name="connsiteX24" fmla="*/ 1051753 w 5068235"/>
              <a:gd name="connsiteY24" fmla="*/ 4217608 h 4431753"/>
              <a:gd name="connsiteX25" fmla="*/ 1041790 w 5068235"/>
              <a:gd name="connsiteY25" fmla="*/ 4308808 h 4431753"/>
              <a:gd name="connsiteX26" fmla="*/ 1032788 w 5068235"/>
              <a:gd name="connsiteY26" fmla="*/ 4399065 h 4431753"/>
              <a:gd name="connsiteX27" fmla="*/ 1029784 w 5068235"/>
              <a:gd name="connsiteY27" fmla="*/ 4431753 h 4431753"/>
              <a:gd name="connsiteX28" fmla="*/ 2074608 w 5068235"/>
              <a:gd name="connsiteY28" fmla="*/ 4431753 h 4431753"/>
              <a:gd name="connsiteX29" fmla="*/ 2111663 w 5068235"/>
              <a:gd name="connsiteY29" fmla="*/ 4409801 h 4431753"/>
              <a:gd name="connsiteX30" fmla="*/ 2174740 w 5068235"/>
              <a:gd name="connsiteY30" fmla="*/ 4369315 h 4431753"/>
              <a:gd name="connsiteX31" fmla="*/ 2231336 w 5068235"/>
              <a:gd name="connsiteY31" fmla="*/ 4329225 h 4431753"/>
              <a:gd name="connsiteX32" fmla="*/ 2280565 w 5068235"/>
              <a:gd name="connsiteY32" fmla="*/ 4289732 h 4431753"/>
              <a:gd name="connsiteX33" fmla="*/ 2321544 w 5068235"/>
              <a:gd name="connsiteY33" fmla="*/ 4251037 h 4431753"/>
              <a:gd name="connsiteX34" fmla="*/ 2353386 w 5068235"/>
              <a:gd name="connsiteY34" fmla="*/ 4213339 h 4431753"/>
              <a:gd name="connsiteX35" fmla="*/ 2377957 w 5068235"/>
              <a:gd name="connsiteY35" fmla="*/ 4175745 h 4431753"/>
              <a:gd name="connsiteX36" fmla="*/ 2397871 w 5068235"/>
              <a:gd name="connsiteY36" fmla="*/ 4137198 h 4431753"/>
              <a:gd name="connsiteX37" fmla="*/ 2413362 w 5068235"/>
              <a:gd name="connsiteY37" fmla="*/ 4097650 h 4431753"/>
              <a:gd name="connsiteX38" fmla="*/ 2424665 w 5068235"/>
              <a:gd name="connsiteY38" fmla="*/ 4057052 h 4431753"/>
              <a:gd name="connsiteX39" fmla="*/ 2432016 w 5068235"/>
              <a:gd name="connsiteY39" fmla="*/ 4015354 h 4431753"/>
              <a:gd name="connsiteX40" fmla="*/ 2435649 w 5068235"/>
              <a:gd name="connsiteY40" fmla="*/ 3972508 h 4431753"/>
              <a:gd name="connsiteX41" fmla="*/ 2435798 w 5068235"/>
              <a:gd name="connsiteY41" fmla="*/ 3928463 h 4431753"/>
              <a:gd name="connsiteX42" fmla="*/ 2432700 w 5068235"/>
              <a:gd name="connsiteY42" fmla="*/ 3883172 h 4431753"/>
              <a:gd name="connsiteX43" fmla="*/ 2426589 w 5068235"/>
              <a:gd name="connsiteY43" fmla="*/ 3836586 h 4431753"/>
              <a:gd name="connsiteX44" fmla="*/ 2417700 w 5068235"/>
              <a:gd name="connsiteY44" fmla="*/ 3788654 h 4431753"/>
              <a:gd name="connsiteX45" fmla="*/ 2406268 w 5068235"/>
              <a:gd name="connsiteY45" fmla="*/ 3739328 h 4431753"/>
              <a:gd name="connsiteX46" fmla="*/ 2392528 w 5068235"/>
              <a:gd name="connsiteY46" fmla="*/ 3688560 h 4431753"/>
              <a:gd name="connsiteX47" fmla="*/ 2376714 w 5068235"/>
              <a:gd name="connsiteY47" fmla="*/ 3636300 h 4431753"/>
              <a:gd name="connsiteX48" fmla="*/ 2359062 w 5068235"/>
              <a:gd name="connsiteY48" fmla="*/ 3582498 h 4431753"/>
              <a:gd name="connsiteX49" fmla="*/ 2339807 w 5068235"/>
              <a:gd name="connsiteY49" fmla="*/ 3527107 h 4431753"/>
              <a:gd name="connsiteX50" fmla="*/ 2319184 w 5068235"/>
              <a:gd name="connsiteY50" fmla="*/ 3470076 h 4431753"/>
              <a:gd name="connsiteX51" fmla="*/ 2297427 w 5068235"/>
              <a:gd name="connsiteY51" fmla="*/ 3411357 h 4431753"/>
              <a:gd name="connsiteX52" fmla="*/ 2251454 w 5068235"/>
              <a:gd name="connsiteY52" fmla="*/ 3288658 h 4431753"/>
              <a:gd name="connsiteX53" fmla="*/ 2227707 w 5068235"/>
              <a:gd name="connsiteY53" fmla="*/ 3224580 h 4431753"/>
              <a:gd name="connsiteX54" fmla="*/ 1905340 w 5068235"/>
              <a:gd name="connsiteY54" fmla="*/ 3211456 h 4431753"/>
              <a:gd name="connsiteX55" fmla="*/ 1846709 w 5068235"/>
              <a:gd name="connsiteY55" fmla="*/ 3210261 h 4431753"/>
              <a:gd name="connsiteX56" fmla="*/ 1790086 w 5068235"/>
              <a:gd name="connsiteY56" fmla="*/ 3210099 h 4431753"/>
              <a:gd name="connsiteX0" fmla="*/ 3392025 w 5068235"/>
              <a:gd name="connsiteY0" fmla="*/ 3210125 h 4431753"/>
              <a:gd name="connsiteX1" fmla="*/ 3335401 w 5068235"/>
              <a:gd name="connsiteY1" fmla="*/ 3210287 h 4431753"/>
              <a:gd name="connsiteX2" fmla="*/ 3276769 w 5068235"/>
              <a:gd name="connsiteY2" fmla="*/ 3211482 h 4431753"/>
              <a:gd name="connsiteX3" fmla="*/ 2954401 w 5068235"/>
              <a:gd name="connsiteY3" fmla="*/ 3224606 h 4431753"/>
              <a:gd name="connsiteX4" fmla="*/ 2930655 w 5068235"/>
              <a:gd name="connsiteY4" fmla="*/ 3288685 h 4431753"/>
              <a:gd name="connsiteX5" fmla="*/ 2884685 w 5068235"/>
              <a:gd name="connsiteY5" fmla="*/ 3411387 h 4431753"/>
              <a:gd name="connsiteX6" fmla="*/ 2862929 w 5068235"/>
              <a:gd name="connsiteY6" fmla="*/ 3470107 h 4431753"/>
              <a:gd name="connsiteX7" fmla="*/ 2842307 w 5068235"/>
              <a:gd name="connsiteY7" fmla="*/ 3527139 h 4431753"/>
              <a:gd name="connsiteX8" fmla="*/ 2823053 w 5068235"/>
              <a:gd name="connsiteY8" fmla="*/ 3582532 h 4431753"/>
              <a:gd name="connsiteX9" fmla="*/ 2805402 w 5068235"/>
              <a:gd name="connsiteY9" fmla="*/ 3636334 h 4431753"/>
              <a:gd name="connsiteX10" fmla="*/ 2789589 w 5068235"/>
              <a:gd name="connsiteY10" fmla="*/ 3688595 h 4431753"/>
              <a:gd name="connsiteX11" fmla="*/ 2775850 w 5068235"/>
              <a:gd name="connsiteY11" fmla="*/ 3739363 h 4431753"/>
              <a:gd name="connsiteX12" fmla="*/ 2764418 w 5068235"/>
              <a:gd name="connsiteY12" fmla="*/ 3788689 h 4431753"/>
              <a:gd name="connsiteX13" fmla="*/ 2755529 w 5068235"/>
              <a:gd name="connsiteY13" fmla="*/ 3836620 h 4431753"/>
              <a:gd name="connsiteX14" fmla="*/ 2749419 w 5068235"/>
              <a:gd name="connsiteY14" fmla="*/ 3883207 h 4431753"/>
              <a:gd name="connsiteX15" fmla="*/ 2746321 w 5068235"/>
              <a:gd name="connsiteY15" fmla="*/ 3928497 h 4431753"/>
              <a:gd name="connsiteX16" fmla="*/ 2746471 w 5068235"/>
              <a:gd name="connsiteY16" fmla="*/ 3972541 h 4431753"/>
              <a:gd name="connsiteX17" fmla="*/ 2750104 w 5068235"/>
              <a:gd name="connsiteY17" fmla="*/ 4015387 h 4431753"/>
              <a:gd name="connsiteX18" fmla="*/ 2757454 w 5068235"/>
              <a:gd name="connsiteY18" fmla="*/ 4057084 h 4431753"/>
              <a:gd name="connsiteX19" fmla="*/ 2768758 w 5068235"/>
              <a:gd name="connsiteY19" fmla="*/ 4097681 h 4431753"/>
              <a:gd name="connsiteX20" fmla="*/ 2784249 w 5068235"/>
              <a:gd name="connsiteY20" fmla="*/ 4137227 h 4431753"/>
              <a:gd name="connsiteX21" fmla="*/ 2804163 w 5068235"/>
              <a:gd name="connsiteY21" fmla="*/ 4175772 h 4431753"/>
              <a:gd name="connsiteX22" fmla="*/ 2828734 w 5068235"/>
              <a:gd name="connsiteY22" fmla="*/ 4213364 h 4431753"/>
              <a:gd name="connsiteX23" fmla="*/ 2860578 w 5068235"/>
              <a:gd name="connsiteY23" fmla="*/ 4251064 h 4431753"/>
              <a:gd name="connsiteX24" fmla="*/ 2901557 w 5068235"/>
              <a:gd name="connsiteY24" fmla="*/ 4289761 h 4431753"/>
              <a:gd name="connsiteX25" fmla="*/ 2950787 w 5068235"/>
              <a:gd name="connsiteY25" fmla="*/ 4329254 h 4431753"/>
              <a:gd name="connsiteX26" fmla="*/ 3007383 w 5068235"/>
              <a:gd name="connsiteY26" fmla="*/ 4369345 h 4431753"/>
              <a:gd name="connsiteX27" fmla="*/ 3070460 w 5068235"/>
              <a:gd name="connsiteY27" fmla="*/ 4409832 h 4431753"/>
              <a:gd name="connsiteX28" fmla="*/ 3107462 w 5068235"/>
              <a:gd name="connsiteY28" fmla="*/ 4431753 h 4431753"/>
              <a:gd name="connsiteX29" fmla="*/ 4152333 w 5068235"/>
              <a:gd name="connsiteY29" fmla="*/ 4431753 h 4431753"/>
              <a:gd name="connsiteX30" fmla="*/ 4140330 w 5068235"/>
              <a:gd name="connsiteY30" fmla="*/ 4308836 h 4431753"/>
              <a:gd name="connsiteX31" fmla="*/ 4130367 w 5068235"/>
              <a:gd name="connsiteY31" fmla="*/ 4217635 h 4431753"/>
              <a:gd name="connsiteX32" fmla="*/ 4119360 w 5068235"/>
              <a:gd name="connsiteY32" fmla="*/ 4126395 h 4431753"/>
              <a:gd name="connsiteX33" fmla="*/ 4107227 w 5068235"/>
              <a:gd name="connsiteY33" fmla="*/ 4036018 h 4431753"/>
              <a:gd name="connsiteX34" fmla="*/ 4093883 w 5068235"/>
              <a:gd name="connsiteY34" fmla="*/ 3947410 h 4431753"/>
              <a:gd name="connsiteX35" fmla="*/ 4079247 w 5068235"/>
              <a:gd name="connsiteY35" fmla="*/ 3861473 h 4431753"/>
              <a:gd name="connsiteX36" fmla="*/ 4063234 w 5068235"/>
              <a:gd name="connsiteY36" fmla="*/ 3779111 h 4431753"/>
              <a:gd name="connsiteX37" fmla="*/ 4045762 w 5068235"/>
              <a:gd name="connsiteY37" fmla="*/ 3701228 h 4431753"/>
              <a:gd name="connsiteX38" fmla="*/ 4026748 w 5068235"/>
              <a:gd name="connsiteY38" fmla="*/ 3628727 h 4431753"/>
              <a:gd name="connsiteX39" fmla="*/ 4006109 w 5068235"/>
              <a:gd name="connsiteY39" fmla="*/ 3562512 h 4431753"/>
              <a:gd name="connsiteX40" fmla="*/ 3983761 w 5068235"/>
              <a:gd name="connsiteY40" fmla="*/ 3503488 h 4431753"/>
              <a:gd name="connsiteX41" fmla="*/ 3959622 w 5068235"/>
              <a:gd name="connsiteY41" fmla="*/ 3452557 h 4431753"/>
              <a:gd name="connsiteX42" fmla="*/ 3933609 w 5068235"/>
              <a:gd name="connsiteY42" fmla="*/ 3410623 h 4431753"/>
              <a:gd name="connsiteX43" fmla="*/ 3905449 w 5068235"/>
              <a:gd name="connsiteY43" fmla="*/ 3375638 h 4431753"/>
              <a:gd name="connsiteX44" fmla="*/ 3874944 w 5068235"/>
              <a:gd name="connsiteY44" fmla="*/ 3344788 h 4431753"/>
              <a:gd name="connsiteX45" fmla="*/ 3842119 w 5068235"/>
              <a:gd name="connsiteY45" fmla="*/ 3317835 h 4431753"/>
              <a:gd name="connsiteX46" fmla="*/ 3807002 w 5068235"/>
              <a:gd name="connsiteY46" fmla="*/ 3294539 h 4431753"/>
              <a:gd name="connsiteX47" fmla="*/ 3769617 w 5068235"/>
              <a:gd name="connsiteY47" fmla="*/ 3274664 h 4431753"/>
              <a:gd name="connsiteX48" fmla="*/ 3729990 w 5068235"/>
              <a:gd name="connsiteY48" fmla="*/ 3257969 h 4431753"/>
              <a:gd name="connsiteX49" fmla="*/ 3688148 w 5068235"/>
              <a:gd name="connsiteY49" fmla="*/ 3244216 h 4431753"/>
              <a:gd name="connsiteX50" fmla="*/ 3644117 w 5068235"/>
              <a:gd name="connsiteY50" fmla="*/ 3233167 h 4431753"/>
              <a:gd name="connsiteX51" fmla="*/ 3597922 w 5068235"/>
              <a:gd name="connsiteY51" fmla="*/ 3224583 h 4431753"/>
              <a:gd name="connsiteX52" fmla="*/ 3549589 w 5068235"/>
              <a:gd name="connsiteY52" fmla="*/ 3218226 h 4431753"/>
              <a:gd name="connsiteX53" fmla="*/ 3499145 w 5068235"/>
              <a:gd name="connsiteY53" fmla="*/ 3213856 h 4431753"/>
              <a:gd name="connsiteX54" fmla="*/ 3446615 w 5068235"/>
              <a:gd name="connsiteY54" fmla="*/ 3211235 h 4431753"/>
              <a:gd name="connsiteX55" fmla="*/ 3392025 w 5068235"/>
              <a:gd name="connsiteY55" fmla="*/ 3210125 h 4431753"/>
              <a:gd name="connsiteX0" fmla="*/ 1356773 w 5068235"/>
              <a:gd name="connsiteY0" fmla="*/ 1637578 h 4431753"/>
              <a:gd name="connsiteX1" fmla="*/ 1287421 w 5068235"/>
              <a:gd name="connsiteY1" fmla="*/ 1638410 h 4431753"/>
              <a:gd name="connsiteX2" fmla="*/ 1212594 w 5068235"/>
              <a:gd name="connsiteY2" fmla="*/ 1642730 h 4431753"/>
              <a:gd name="connsiteX3" fmla="*/ 1133124 w 5068235"/>
              <a:gd name="connsiteY3" fmla="*/ 1650180 h 4431753"/>
              <a:gd name="connsiteX4" fmla="*/ 1049845 w 5068235"/>
              <a:gd name="connsiteY4" fmla="*/ 1660403 h 4431753"/>
              <a:gd name="connsiteX5" fmla="*/ 963591 w 5068235"/>
              <a:gd name="connsiteY5" fmla="*/ 1673039 h 4431753"/>
              <a:gd name="connsiteX6" fmla="*/ 875197 w 5068235"/>
              <a:gd name="connsiteY6" fmla="*/ 1687730 h 4431753"/>
              <a:gd name="connsiteX7" fmla="*/ 785495 w 5068235"/>
              <a:gd name="connsiteY7" fmla="*/ 1704119 h 4431753"/>
              <a:gd name="connsiteX8" fmla="*/ 695319 w 5068235"/>
              <a:gd name="connsiteY8" fmla="*/ 1721846 h 4431753"/>
              <a:gd name="connsiteX9" fmla="*/ 605503 w 5068235"/>
              <a:gd name="connsiteY9" fmla="*/ 1740555 h 4431753"/>
              <a:gd name="connsiteX10" fmla="*/ 430288 w 5068235"/>
              <a:gd name="connsiteY10" fmla="*/ 1779480 h 4431753"/>
              <a:gd name="connsiteX11" fmla="*/ 0 w 5068235"/>
              <a:gd name="connsiteY11" fmla="*/ 1882533 h 4431753"/>
              <a:gd name="connsiteX12" fmla="*/ 231259 w 5068235"/>
              <a:gd name="connsiteY12" fmla="*/ 2153823 h 4431753"/>
              <a:gd name="connsiteX13" fmla="*/ 287538 w 5068235"/>
              <a:gd name="connsiteY13" fmla="*/ 2218815 h 4431753"/>
              <a:gd name="connsiteX14" fmla="*/ 346076 w 5068235"/>
              <a:gd name="connsiteY14" fmla="*/ 2285566 h 4431753"/>
              <a:gd name="connsiteX15" fmla="*/ 406411 w 5068235"/>
              <a:gd name="connsiteY15" fmla="*/ 2353295 h 4431753"/>
              <a:gd name="connsiteX16" fmla="*/ 468078 w 5068235"/>
              <a:gd name="connsiteY16" fmla="*/ 2421222 h 4431753"/>
              <a:gd name="connsiteX17" fmla="*/ 530612 w 5068235"/>
              <a:gd name="connsiteY17" fmla="*/ 2488568 h 4431753"/>
              <a:gd name="connsiteX18" fmla="*/ 593550 w 5068235"/>
              <a:gd name="connsiteY18" fmla="*/ 2554552 h 4431753"/>
              <a:gd name="connsiteX19" fmla="*/ 656428 w 5068235"/>
              <a:gd name="connsiteY19" fmla="*/ 2618395 h 4431753"/>
              <a:gd name="connsiteX20" fmla="*/ 718782 w 5068235"/>
              <a:gd name="connsiteY20" fmla="*/ 2679316 h 4431753"/>
              <a:gd name="connsiteX21" fmla="*/ 780148 w 5068235"/>
              <a:gd name="connsiteY21" fmla="*/ 2736536 h 4431753"/>
              <a:gd name="connsiteX22" fmla="*/ 840062 w 5068235"/>
              <a:gd name="connsiteY22" fmla="*/ 2789275 h 4431753"/>
              <a:gd name="connsiteX23" fmla="*/ 898059 w 5068235"/>
              <a:gd name="connsiteY23" fmla="*/ 2836753 h 4431753"/>
              <a:gd name="connsiteX24" fmla="*/ 953677 w 5068235"/>
              <a:gd name="connsiteY24" fmla="*/ 2878189 h 4431753"/>
              <a:gd name="connsiteX25" fmla="*/ 1006451 w 5068235"/>
              <a:gd name="connsiteY25" fmla="*/ 2912804 h 4431753"/>
              <a:gd name="connsiteX26" fmla="*/ 1055916 w 5068235"/>
              <a:gd name="connsiteY26" fmla="*/ 2939819 h 4431753"/>
              <a:gd name="connsiteX27" fmla="*/ 1101610 w 5068235"/>
              <a:gd name="connsiteY27" fmla="*/ 2958452 h 4431753"/>
              <a:gd name="connsiteX28" fmla="*/ 1144957 w 5068235"/>
              <a:gd name="connsiteY28" fmla="*/ 2970205 h 4431753"/>
              <a:gd name="connsiteX29" fmla="*/ 1187770 w 5068235"/>
              <a:gd name="connsiteY29" fmla="*/ 2977234 h 4431753"/>
              <a:gd name="connsiteX30" fmla="*/ 1230168 w 5068235"/>
              <a:gd name="connsiteY30" fmla="*/ 2979746 h 4431753"/>
              <a:gd name="connsiteX31" fmla="*/ 1272272 w 5068235"/>
              <a:gd name="connsiteY31" fmla="*/ 2977952 h 4431753"/>
              <a:gd name="connsiteX32" fmla="*/ 1314200 w 5068235"/>
              <a:gd name="connsiteY32" fmla="*/ 2972057 h 4431753"/>
              <a:gd name="connsiteX33" fmla="*/ 1356072 w 5068235"/>
              <a:gd name="connsiteY33" fmla="*/ 2962272 h 4431753"/>
              <a:gd name="connsiteX34" fmla="*/ 1398006 w 5068235"/>
              <a:gd name="connsiteY34" fmla="*/ 2948805 h 4431753"/>
              <a:gd name="connsiteX35" fmla="*/ 1440123 w 5068235"/>
              <a:gd name="connsiteY35" fmla="*/ 2931863 h 4431753"/>
              <a:gd name="connsiteX36" fmla="*/ 1482540 w 5068235"/>
              <a:gd name="connsiteY36" fmla="*/ 2911655 h 4431753"/>
              <a:gd name="connsiteX37" fmla="*/ 1525379 w 5068235"/>
              <a:gd name="connsiteY37" fmla="*/ 2888389 h 4431753"/>
              <a:gd name="connsiteX38" fmla="*/ 1568758 w 5068235"/>
              <a:gd name="connsiteY38" fmla="*/ 2862274 h 4431753"/>
              <a:gd name="connsiteX39" fmla="*/ 1612795 w 5068235"/>
              <a:gd name="connsiteY39" fmla="*/ 2833518 h 4431753"/>
              <a:gd name="connsiteX40" fmla="*/ 1657612 w 5068235"/>
              <a:gd name="connsiteY40" fmla="*/ 2802330 h 4431753"/>
              <a:gd name="connsiteX41" fmla="*/ 1703326 w 5068235"/>
              <a:gd name="connsiteY41" fmla="*/ 2768917 h 4431753"/>
              <a:gd name="connsiteX42" fmla="*/ 1750057 w 5068235"/>
              <a:gd name="connsiteY42" fmla="*/ 2733488 h 4431753"/>
              <a:gd name="connsiteX43" fmla="*/ 1797925 w 5068235"/>
              <a:gd name="connsiteY43" fmla="*/ 2696251 h 4431753"/>
              <a:gd name="connsiteX44" fmla="*/ 2003145 w 5068235"/>
              <a:gd name="connsiteY44" fmla="*/ 2533396 h 4431753"/>
              <a:gd name="connsiteX45" fmla="*/ 1984690 w 5068235"/>
              <a:gd name="connsiteY45" fmla="*/ 2467596 h 4431753"/>
              <a:gd name="connsiteX46" fmla="*/ 1949760 w 5068235"/>
              <a:gd name="connsiteY46" fmla="*/ 2341306 h 4431753"/>
              <a:gd name="connsiteX47" fmla="*/ 1932846 w 5068235"/>
              <a:gd name="connsiteY47" fmla="*/ 2281012 h 4431753"/>
              <a:gd name="connsiteX48" fmla="*/ 1916007 w 5068235"/>
              <a:gd name="connsiteY48" fmla="*/ 2222750 h 4431753"/>
              <a:gd name="connsiteX49" fmla="*/ 1899025 w 5068235"/>
              <a:gd name="connsiteY49" fmla="*/ 2166618 h 4431753"/>
              <a:gd name="connsiteX50" fmla="*/ 1881681 w 5068235"/>
              <a:gd name="connsiteY50" fmla="*/ 2112716 h 4431753"/>
              <a:gd name="connsiteX51" fmla="*/ 1863756 w 5068235"/>
              <a:gd name="connsiteY51" fmla="*/ 2061141 h 4431753"/>
              <a:gd name="connsiteX52" fmla="*/ 1845031 w 5068235"/>
              <a:gd name="connsiteY52" fmla="*/ 2011991 h 4431753"/>
              <a:gd name="connsiteX53" fmla="*/ 1825286 w 5068235"/>
              <a:gd name="connsiteY53" fmla="*/ 1965366 h 4431753"/>
              <a:gd name="connsiteX54" fmla="*/ 1804304 w 5068235"/>
              <a:gd name="connsiteY54" fmla="*/ 1921363 h 4431753"/>
              <a:gd name="connsiteX55" fmla="*/ 1781865 w 5068235"/>
              <a:gd name="connsiteY55" fmla="*/ 1880081 h 4431753"/>
              <a:gd name="connsiteX56" fmla="*/ 1757750 w 5068235"/>
              <a:gd name="connsiteY56" fmla="*/ 1841619 h 4431753"/>
              <a:gd name="connsiteX57" fmla="*/ 1731740 w 5068235"/>
              <a:gd name="connsiteY57" fmla="*/ 1806075 h 4431753"/>
              <a:gd name="connsiteX58" fmla="*/ 1703617 w 5068235"/>
              <a:gd name="connsiteY58" fmla="*/ 1773547 h 4431753"/>
              <a:gd name="connsiteX59" fmla="*/ 1673160 w 5068235"/>
              <a:gd name="connsiteY59" fmla="*/ 1744134 h 4431753"/>
              <a:gd name="connsiteX60" fmla="*/ 1640153 w 5068235"/>
              <a:gd name="connsiteY60" fmla="*/ 1717934 h 4431753"/>
              <a:gd name="connsiteX61" fmla="*/ 1604375 w 5068235"/>
              <a:gd name="connsiteY61" fmla="*/ 1695045 h 4431753"/>
              <a:gd name="connsiteX62" fmla="*/ 1565607 w 5068235"/>
              <a:gd name="connsiteY62" fmla="*/ 1675567 h 4431753"/>
              <a:gd name="connsiteX63" fmla="*/ 1523631 w 5068235"/>
              <a:gd name="connsiteY63" fmla="*/ 1659597 h 4431753"/>
              <a:gd name="connsiteX64" fmla="*/ 1475711 w 5068235"/>
              <a:gd name="connsiteY64" fmla="*/ 1647814 h 4431753"/>
              <a:gd name="connsiteX65" fmla="*/ 1419814 w 5068235"/>
              <a:gd name="connsiteY65" fmla="*/ 1640594 h 4431753"/>
              <a:gd name="connsiteX66" fmla="*/ 1356773 w 5068235"/>
              <a:gd name="connsiteY66" fmla="*/ 1637578 h 4431753"/>
              <a:gd name="connsiteX0" fmla="*/ 3825347 w 5068235"/>
              <a:gd name="connsiteY0" fmla="*/ 1637578 h 4431753"/>
              <a:gd name="connsiteX1" fmla="*/ 3762306 w 5068235"/>
              <a:gd name="connsiteY1" fmla="*/ 1640594 h 4431753"/>
              <a:gd name="connsiteX2" fmla="*/ 3706408 w 5068235"/>
              <a:gd name="connsiteY2" fmla="*/ 1647814 h 4431753"/>
              <a:gd name="connsiteX3" fmla="*/ 3658489 w 5068235"/>
              <a:gd name="connsiteY3" fmla="*/ 1659597 h 4431753"/>
              <a:gd name="connsiteX4" fmla="*/ 3616513 w 5068235"/>
              <a:gd name="connsiteY4" fmla="*/ 1675567 h 4431753"/>
              <a:gd name="connsiteX5" fmla="*/ 3577745 w 5068235"/>
              <a:gd name="connsiteY5" fmla="*/ 1695045 h 4431753"/>
              <a:gd name="connsiteX6" fmla="*/ 3541967 w 5068235"/>
              <a:gd name="connsiteY6" fmla="*/ 1717934 h 4431753"/>
              <a:gd name="connsiteX7" fmla="*/ 3508959 w 5068235"/>
              <a:gd name="connsiteY7" fmla="*/ 1744134 h 4431753"/>
              <a:gd name="connsiteX8" fmla="*/ 3478503 w 5068235"/>
              <a:gd name="connsiteY8" fmla="*/ 1773547 h 4431753"/>
              <a:gd name="connsiteX9" fmla="*/ 3450380 w 5068235"/>
              <a:gd name="connsiteY9" fmla="*/ 1806075 h 4431753"/>
              <a:gd name="connsiteX10" fmla="*/ 3424370 w 5068235"/>
              <a:gd name="connsiteY10" fmla="*/ 1841619 h 4431753"/>
              <a:gd name="connsiteX11" fmla="*/ 3400255 w 5068235"/>
              <a:gd name="connsiteY11" fmla="*/ 1880081 h 4431753"/>
              <a:gd name="connsiteX12" fmla="*/ 3377816 w 5068235"/>
              <a:gd name="connsiteY12" fmla="*/ 1921363 h 4431753"/>
              <a:gd name="connsiteX13" fmla="*/ 3356833 w 5068235"/>
              <a:gd name="connsiteY13" fmla="*/ 1965366 h 4431753"/>
              <a:gd name="connsiteX14" fmla="*/ 3337089 w 5068235"/>
              <a:gd name="connsiteY14" fmla="*/ 2011991 h 4431753"/>
              <a:gd name="connsiteX15" fmla="*/ 3318364 w 5068235"/>
              <a:gd name="connsiteY15" fmla="*/ 2061141 h 4431753"/>
              <a:gd name="connsiteX16" fmla="*/ 3300439 w 5068235"/>
              <a:gd name="connsiteY16" fmla="*/ 2112716 h 4431753"/>
              <a:gd name="connsiteX17" fmla="*/ 3283094 w 5068235"/>
              <a:gd name="connsiteY17" fmla="*/ 2166618 h 4431753"/>
              <a:gd name="connsiteX18" fmla="*/ 3266113 w 5068235"/>
              <a:gd name="connsiteY18" fmla="*/ 2222750 h 4431753"/>
              <a:gd name="connsiteX19" fmla="*/ 3249274 w 5068235"/>
              <a:gd name="connsiteY19" fmla="*/ 2281012 h 4431753"/>
              <a:gd name="connsiteX20" fmla="*/ 3232360 w 5068235"/>
              <a:gd name="connsiteY20" fmla="*/ 2341306 h 4431753"/>
              <a:gd name="connsiteX21" fmla="*/ 3197429 w 5068235"/>
              <a:gd name="connsiteY21" fmla="*/ 2467596 h 4431753"/>
              <a:gd name="connsiteX22" fmla="*/ 3178975 w 5068235"/>
              <a:gd name="connsiteY22" fmla="*/ 2533396 h 4431753"/>
              <a:gd name="connsiteX23" fmla="*/ 3384195 w 5068235"/>
              <a:gd name="connsiteY23" fmla="*/ 2696251 h 4431753"/>
              <a:gd name="connsiteX24" fmla="*/ 3432062 w 5068235"/>
              <a:gd name="connsiteY24" fmla="*/ 2733488 h 4431753"/>
              <a:gd name="connsiteX25" fmla="*/ 3478794 w 5068235"/>
              <a:gd name="connsiteY25" fmla="*/ 2768917 h 4431753"/>
              <a:gd name="connsiteX26" fmla="*/ 3524508 w 5068235"/>
              <a:gd name="connsiteY26" fmla="*/ 2802330 h 4431753"/>
              <a:gd name="connsiteX27" fmla="*/ 3569324 w 5068235"/>
              <a:gd name="connsiteY27" fmla="*/ 2833518 h 4431753"/>
              <a:gd name="connsiteX28" fmla="*/ 3613362 w 5068235"/>
              <a:gd name="connsiteY28" fmla="*/ 2862274 h 4431753"/>
              <a:gd name="connsiteX29" fmla="*/ 3656741 w 5068235"/>
              <a:gd name="connsiteY29" fmla="*/ 2888389 h 4431753"/>
              <a:gd name="connsiteX30" fmla="*/ 3699579 w 5068235"/>
              <a:gd name="connsiteY30" fmla="*/ 2911655 h 4431753"/>
              <a:gd name="connsiteX31" fmla="*/ 3741997 w 5068235"/>
              <a:gd name="connsiteY31" fmla="*/ 2931863 h 4431753"/>
              <a:gd name="connsiteX32" fmla="*/ 3784114 w 5068235"/>
              <a:gd name="connsiteY32" fmla="*/ 2948805 h 4431753"/>
              <a:gd name="connsiteX33" fmla="*/ 3826048 w 5068235"/>
              <a:gd name="connsiteY33" fmla="*/ 2962272 h 4431753"/>
              <a:gd name="connsiteX34" fmla="*/ 3867920 w 5068235"/>
              <a:gd name="connsiteY34" fmla="*/ 2972057 h 4431753"/>
              <a:gd name="connsiteX35" fmla="*/ 3909848 w 5068235"/>
              <a:gd name="connsiteY35" fmla="*/ 2977952 h 4431753"/>
              <a:gd name="connsiteX36" fmla="*/ 3951951 w 5068235"/>
              <a:gd name="connsiteY36" fmla="*/ 2979746 h 4431753"/>
              <a:gd name="connsiteX37" fmla="*/ 3994350 w 5068235"/>
              <a:gd name="connsiteY37" fmla="*/ 2977234 h 4431753"/>
              <a:gd name="connsiteX38" fmla="*/ 4037163 w 5068235"/>
              <a:gd name="connsiteY38" fmla="*/ 2970205 h 4431753"/>
              <a:gd name="connsiteX39" fmla="*/ 4080510 w 5068235"/>
              <a:gd name="connsiteY39" fmla="*/ 2958452 h 4431753"/>
              <a:gd name="connsiteX40" fmla="*/ 4126201 w 5068235"/>
              <a:gd name="connsiteY40" fmla="*/ 2939819 h 4431753"/>
              <a:gd name="connsiteX41" fmla="*/ 4175665 w 5068235"/>
              <a:gd name="connsiteY41" fmla="*/ 2912804 h 4431753"/>
              <a:gd name="connsiteX42" fmla="*/ 4228438 w 5068235"/>
              <a:gd name="connsiteY42" fmla="*/ 2878189 h 4431753"/>
              <a:gd name="connsiteX43" fmla="*/ 5068235 w 5068235"/>
              <a:gd name="connsiteY43" fmla="*/ 1991690 h 4431753"/>
              <a:gd name="connsiteX44" fmla="*/ 4282746 w 5068235"/>
              <a:gd name="connsiteY44" fmla="*/ 1683712 h 4431753"/>
              <a:gd name="connsiteX45" fmla="*/ 4218527 w 5068235"/>
              <a:gd name="connsiteY45" fmla="*/ 1673039 h 4431753"/>
              <a:gd name="connsiteX46" fmla="*/ 4132274 w 5068235"/>
              <a:gd name="connsiteY46" fmla="*/ 1660403 h 4431753"/>
              <a:gd name="connsiteX47" fmla="*/ 4048995 w 5068235"/>
              <a:gd name="connsiteY47" fmla="*/ 1650180 h 4431753"/>
              <a:gd name="connsiteX48" fmla="*/ 3969526 w 5068235"/>
              <a:gd name="connsiteY48" fmla="*/ 1642730 h 4431753"/>
              <a:gd name="connsiteX49" fmla="*/ 3894698 w 5068235"/>
              <a:gd name="connsiteY49" fmla="*/ 1638410 h 4431753"/>
              <a:gd name="connsiteX50" fmla="*/ 3825347 w 5068235"/>
              <a:gd name="connsiteY50" fmla="*/ 1637578 h 4431753"/>
              <a:gd name="connsiteX0" fmla="*/ 2591079 w 5068235"/>
              <a:gd name="connsiteY0" fmla="*/ 0 h 4431753"/>
              <a:gd name="connsiteX1" fmla="*/ 2447383 w 5068235"/>
              <a:gd name="connsiteY1" fmla="*/ 233540 h 4431753"/>
              <a:gd name="connsiteX2" fmla="*/ 2404536 w 5068235"/>
              <a:gd name="connsiteY2" fmla="*/ 303773 h 4431753"/>
              <a:gd name="connsiteX3" fmla="*/ 2360115 w 5068235"/>
              <a:gd name="connsiteY3" fmla="*/ 377381 h 4431753"/>
              <a:gd name="connsiteX4" fmla="*/ 2314721 w 5068235"/>
              <a:gd name="connsiteY4" fmla="*/ 453681 h 4431753"/>
              <a:gd name="connsiteX5" fmla="*/ 2268951 w 5068235"/>
              <a:gd name="connsiteY5" fmla="*/ 531992 h 4431753"/>
              <a:gd name="connsiteX6" fmla="*/ 2223403 w 5068235"/>
              <a:gd name="connsiteY6" fmla="*/ 611630 h 4431753"/>
              <a:gd name="connsiteX7" fmla="*/ 2178677 w 5068235"/>
              <a:gd name="connsiteY7" fmla="*/ 691915 h 4431753"/>
              <a:gd name="connsiteX8" fmla="*/ 2135370 w 5068235"/>
              <a:gd name="connsiteY8" fmla="*/ 772162 h 4431753"/>
              <a:gd name="connsiteX9" fmla="*/ 2094081 w 5068235"/>
              <a:gd name="connsiteY9" fmla="*/ 851691 h 4431753"/>
              <a:gd name="connsiteX10" fmla="*/ 2055408 w 5068235"/>
              <a:gd name="connsiteY10" fmla="*/ 929819 h 4431753"/>
              <a:gd name="connsiteX11" fmla="*/ 2019950 w 5068235"/>
              <a:gd name="connsiteY11" fmla="*/ 1005863 h 4431753"/>
              <a:gd name="connsiteX12" fmla="*/ 1988305 w 5068235"/>
              <a:gd name="connsiteY12" fmla="*/ 1079142 h 4431753"/>
              <a:gd name="connsiteX13" fmla="*/ 1961072 w 5068235"/>
              <a:gd name="connsiteY13" fmla="*/ 1148972 h 4431753"/>
              <a:gd name="connsiteX14" fmla="*/ 1938849 w 5068235"/>
              <a:gd name="connsiteY14" fmla="*/ 1214673 h 4431753"/>
              <a:gd name="connsiteX15" fmla="*/ 1922235 w 5068235"/>
              <a:gd name="connsiteY15" fmla="*/ 1275561 h 4431753"/>
              <a:gd name="connsiteX16" fmla="*/ 1911827 w 5068235"/>
              <a:gd name="connsiteY16" fmla="*/ 1330955 h 4431753"/>
              <a:gd name="connsiteX17" fmla="*/ 1908225 w 5068235"/>
              <a:gd name="connsiteY17" fmla="*/ 1380172 h 4431753"/>
              <a:gd name="connsiteX18" fmla="*/ 1910443 w 5068235"/>
              <a:gd name="connsiteY18" fmla="*/ 1425028 h 4431753"/>
              <a:gd name="connsiteX19" fmla="*/ 1916989 w 5068235"/>
              <a:gd name="connsiteY19" fmla="*/ 1467917 h 4431753"/>
              <a:gd name="connsiteX20" fmla="*/ 1927702 w 5068235"/>
              <a:gd name="connsiteY20" fmla="*/ 1509017 h 4431753"/>
              <a:gd name="connsiteX21" fmla="*/ 1942420 w 5068235"/>
              <a:gd name="connsiteY21" fmla="*/ 1548505 h 4431753"/>
              <a:gd name="connsiteX22" fmla="*/ 1960982 w 5068235"/>
              <a:gd name="connsiteY22" fmla="*/ 1586559 h 4431753"/>
              <a:gd name="connsiteX23" fmla="*/ 1983228 w 5068235"/>
              <a:gd name="connsiteY23" fmla="*/ 1623357 h 4431753"/>
              <a:gd name="connsiteX24" fmla="*/ 2008995 w 5068235"/>
              <a:gd name="connsiteY24" fmla="*/ 1659077 h 4431753"/>
              <a:gd name="connsiteX25" fmla="*/ 2038123 w 5068235"/>
              <a:gd name="connsiteY25" fmla="*/ 1693896 h 4431753"/>
              <a:gd name="connsiteX26" fmla="*/ 2070450 w 5068235"/>
              <a:gd name="connsiteY26" fmla="*/ 1727993 h 4431753"/>
              <a:gd name="connsiteX27" fmla="*/ 2105815 w 5068235"/>
              <a:gd name="connsiteY27" fmla="*/ 1761545 h 4431753"/>
              <a:gd name="connsiteX28" fmla="*/ 2144057 w 5068235"/>
              <a:gd name="connsiteY28" fmla="*/ 1794730 h 4431753"/>
              <a:gd name="connsiteX29" fmla="*/ 2185014 w 5068235"/>
              <a:gd name="connsiteY29" fmla="*/ 1827726 h 4431753"/>
              <a:gd name="connsiteX30" fmla="*/ 2228526 w 5068235"/>
              <a:gd name="connsiteY30" fmla="*/ 1860710 h 4431753"/>
              <a:gd name="connsiteX31" fmla="*/ 2274430 w 5068235"/>
              <a:gd name="connsiteY31" fmla="*/ 1893861 h 4431753"/>
              <a:gd name="connsiteX32" fmla="*/ 2322566 w 5068235"/>
              <a:gd name="connsiteY32" fmla="*/ 1927356 h 4431753"/>
              <a:gd name="connsiteX33" fmla="*/ 2372773 w 5068235"/>
              <a:gd name="connsiteY33" fmla="*/ 1961374 h 4431753"/>
              <a:gd name="connsiteX34" fmla="*/ 2591079 w 5068235"/>
              <a:gd name="connsiteY34" fmla="*/ 2106218 h 4431753"/>
              <a:gd name="connsiteX35" fmla="*/ 2809385 w 5068235"/>
              <a:gd name="connsiteY35" fmla="*/ 1961374 h 4431753"/>
              <a:gd name="connsiteX36" fmla="*/ 2859591 w 5068235"/>
              <a:gd name="connsiteY36" fmla="*/ 1927356 h 4431753"/>
              <a:gd name="connsiteX37" fmla="*/ 2907728 w 5068235"/>
              <a:gd name="connsiteY37" fmla="*/ 1893861 h 4431753"/>
              <a:gd name="connsiteX38" fmla="*/ 2953632 w 5068235"/>
              <a:gd name="connsiteY38" fmla="*/ 1860710 h 4431753"/>
              <a:gd name="connsiteX39" fmla="*/ 2997144 w 5068235"/>
              <a:gd name="connsiteY39" fmla="*/ 1827726 h 4431753"/>
              <a:gd name="connsiteX40" fmla="*/ 3038101 w 5068235"/>
              <a:gd name="connsiteY40" fmla="*/ 1794730 h 4431753"/>
              <a:gd name="connsiteX41" fmla="*/ 3076343 w 5068235"/>
              <a:gd name="connsiteY41" fmla="*/ 1761545 h 4431753"/>
              <a:gd name="connsiteX42" fmla="*/ 3111708 w 5068235"/>
              <a:gd name="connsiteY42" fmla="*/ 1727993 h 4431753"/>
              <a:gd name="connsiteX43" fmla="*/ 3144035 w 5068235"/>
              <a:gd name="connsiteY43" fmla="*/ 1693896 h 4431753"/>
              <a:gd name="connsiteX44" fmla="*/ 3173163 w 5068235"/>
              <a:gd name="connsiteY44" fmla="*/ 1659077 h 4431753"/>
              <a:gd name="connsiteX45" fmla="*/ 3198930 w 5068235"/>
              <a:gd name="connsiteY45" fmla="*/ 1623357 h 4431753"/>
              <a:gd name="connsiteX46" fmla="*/ 3221176 w 5068235"/>
              <a:gd name="connsiteY46" fmla="*/ 1586559 h 4431753"/>
              <a:gd name="connsiteX47" fmla="*/ 3239738 w 5068235"/>
              <a:gd name="connsiteY47" fmla="*/ 1548505 h 4431753"/>
              <a:gd name="connsiteX48" fmla="*/ 3254456 w 5068235"/>
              <a:gd name="connsiteY48" fmla="*/ 1509017 h 4431753"/>
              <a:gd name="connsiteX49" fmla="*/ 3265169 w 5068235"/>
              <a:gd name="connsiteY49" fmla="*/ 1467917 h 4431753"/>
              <a:gd name="connsiteX50" fmla="*/ 3271715 w 5068235"/>
              <a:gd name="connsiteY50" fmla="*/ 1425028 h 4431753"/>
              <a:gd name="connsiteX51" fmla="*/ 3273933 w 5068235"/>
              <a:gd name="connsiteY51" fmla="*/ 1380172 h 4431753"/>
              <a:gd name="connsiteX52" fmla="*/ 3270330 w 5068235"/>
              <a:gd name="connsiteY52" fmla="*/ 1330955 h 4431753"/>
              <a:gd name="connsiteX53" fmla="*/ 3259923 w 5068235"/>
              <a:gd name="connsiteY53" fmla="*/ 1275561 h 4431753"/>
              <a:gd name="connsiteX54" fmla="*/ 3243309 w 5068235"/>
              <a:gd name="connsiteY54" fmla="*/ 1214673 h 4431753"/>
              <a:gd name="connsiteX55" fmla="*/ 3221087 w 5068235"/>
              <a:gd name="connsiteY55" fmla="*/ 1148972 h 4431753"/>
              <a:gd name="connsiteX56" fmla="*/ 3193854 w 5068235"/>
              <a:gd name="connsiteY56" fmla="*/ 1079142 h 4431753"/>
              <a:gd name="connsiteX57" fmla="*/ 3162210 w 5068235"/>
              <a:gd name="connsiteY57" fmla="*/ 1005863 h 4431753"/>
              <a:gd name="connsiteX58" fmla="*/ 3126753 w 5068235"/>
              <a:gd name="connsiteY58" fmla="*/ 929819 h 4431753"/>
              <a:gd name="connsiteX59" fmla="*/ 3088081 w 5068235"/>
              <a:gd name="connsiteY59" fmla="*/ 851691 h 4431753"/>
              <a:gd name="connsiteX60" fmla="*/ 3046792 w 5068235"/>
              <a:gd name="connsiteY60" fmla="*/ 772162 h 4431753"/>
              <a:gd name="connsiteX61" fmla="*/ 3003486 w 5068235"/>
              <a:gd name="connsiteY61" fmla="*/ 691915 h 4431753"/>
              <a:gd name="connsiteX62" fmla="*/ 2958760 w 5068235"/>
              <a:gd name="connsiteY62" fmla="*/ 611630 h 4431753"/>
              <a:gd name="connsiteX63" fmla="*/ 2913213 w 5068235"/>
              <a:gd name="connsiteY63" fmla="*/ 531992 h 4431753"/>
              <a:gd name="connsiteX64" fmla="*/ 2867443 w 5068235"/>
              <a:gd name="connsiteY64" fmla="*/ 453681 h 4431753"/>
              <a:gd name="connsiteX65" fmla="*/ 2822048 w 5068235"/>
              <a:gd name="connsiteY65" fmla="*/ 377381 h 4431753"/>
              <a:gd name="connsiteX66" fmla="*/ 2777628 w 5068235"/>
              <a:gd name="connsiteY66" fmla="*/ 303773 h 4431753"/>
              <a:gd name="connsiteX67" fmla="*/ 2734780 w 5068235"/>
              <a:gd name="connsiteY67" fmla="*/ 233540 h 4431753"/>
              <a:gd name="connsiteX68" fmla="*/ 2591079 w 5068235"/>
              <a:gd name="connsiteY68" fmla="*/ 0 h 443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068235" h="4431753">
                <a:moveTo>
                  <a:pt x="1790086" y="3210099"/>
                </a:moveTo>
                <a:lnTo>
                  <a:pt x="1735497" y="3211210"/>
                </a:lnTo>
                <a:lnTo>
                  <a:pt x="1682968" y="3213830"/>
                </a:lnTo>
                <a:lnTo>
                  <a:pt x="1632524" y="3218200"/>
                </a:lnTo>
                <a:lnTo>
                  <a:pt x="1584071" y="3224580"/>
                </a:lnTo>
                <a:lnTo>
                  <a:pt x="1537998" y="3233142"/>
                </a:lnTo>
                <a:lnTo>
                  <a:pt x="1493968" y="3244191"/>
                </a:lnTo>
                <a:lnTo>
                  <a:pt x="1452127" y="3257943"/>
                </a:lnTo>
                <a:lnTo>
                  <a:pt x="1412501" y="3274638"/>
                </a:lnTo>
                <a:lnTo>
                  <a:pt x="1375117" y="3294514"/>
                </a:lnTo>
                <a:lnTo>
                  <a:pt x="1340000" y="3317809"/>
                </a:lnTo>
                <a:lnTo>
                  <a:pt x="1307176" y="3344762"/>
                </a:lnTo>
                <a:lnTo>
                  <a:pt x="1276671" y="3375612"/>
                </a:lnTo>
                <a:lnTo>
                  <a:pt x="1248511" y="3410597"/>
                </a:lnTo>
                <a:lnTo>
                  <a:pt x="1222497" y="3452531"/>
                </a:lnTo>
                <a:lnTo>
                  <a:pt x="1198358" y="3503462"/>
                </a:lnTo>
                <a:lnTo>
                  <a:pt x="1176011" y="3562487"/>
                </a:lnTo>
                <a:lnTo>
                  <a:pt x="1155371" y="3628701"/>
                </a:lnTo>
                <a:lnTo>
                  <a:pt x="1136357" y="3701202"/>
                </a:lnTo>
                <a:lnTo>
                  <a:pt x="1118885" y="3779085"/>
                </a:lnTo>
                <a:lnTo>
                  <a:pt x="1102873" y="3861447"/>
                </a:lnTo>
                <a:lnTo>
                  <a:pt x="1088236" y="3947384"/>
                </a:lnTo>
                <a:lnTo>
                  <a:pt x="1074893" y="4035992"/>
                </a:lnTo>
                <a:lnTo>
                  <a:pt x="1062759" y="4126368"/>
                </a:lnTo>
                <a:lnTo>
                  <a:pt x="1051753" y="4217608"/>
                </a:lnTo>
                <a:lnTo>
                  <a:pt x="1041790" y="4308808"/>
                </a:lnTo>
                <a:lnTo>
                  <a:pt x="1032788" y="4399065"/>
                </a:lnTo>
                <a:lnTo>
                  <a:pt x="1029784" y="4431753"/>
                </a:lnTo>
                <a:lnTo>
                  <a:pt x="2074608" y="4431753"/>
                </a:lnTo>
                <a:lnTo>
                  <a:pt x="2111663" y="4409801"/>
                </a:lnTo>
                <a:lnTo>
                  <a:pt x="2174740" y="4369315"/>
                </a:lnTo>
                <a:lnTo>
                  <a:pt x="2231336" y="4329225"/>
                </a:lnTo>
                <a:lnTo>
                  <a:pt x="2280565" y="4289732"/>
                </a:lnTo>
                <a:lnTo>
                  <a:pt x="2321544" y="4251037"/>
                </a:lnTo>
                <a:lnTo>
                  <a:pt x="2353386" y="4213339"/>
                </a:lnTo>
                <a:lnTo>
                  <a:pt x="2377957" y="4175745"/>
                </a:lnTo>
                <a:lnTo>
                  <a:pt x="2397871" y="4137198"/>
                </a:lnTo>
                <a:lnTo>
                  <a:pt x="2413362" y="4097650"/>
                </a:lnTo>
                <a:lnTo>
                  <a:pt x="2424665" y="4057052"/>
                </a:lnTo>
                <a:lnTo>
                  <a:pt x="2432016" y="4015354"/>
                </a:lnTo>
                <a:lnTo>
                  <a:pt x="2435649" y="3972508"/>
                </a:lnTo>
                <a:cubicBezTo>
                  <a:pt x="2435699" y="3957826"/>
                  <a:pt x="2435748" y="3943145"/>
                  <a:pt x="2435798" y="3928463"/>
                </a:cubicBezTo>
                <a:lnTo>
                  <a:pt x="2432700" y="3883172"/>
                </a:lnTo>
                <a:lnTo>
                  <a:pt x="2426589" y="3836586"/>
                </a:lnTo>
                <a:lnTo>
                  <a:pt x="2417700" y="3788654"/>
                </a:lnTo>
                <a:lnTo>
                  <a:pt x="2406268" y="3739328"/>
                </a:lnTo>
                <a:lnTo>
                  <a:pt x="2392528" y="3688560"/>
                </a:lnTo>
                <a:lnTo>
                  <a:pt x="2376714" y="3636300"/>
                </a:lnTo>
                <a:lnTo>
                  <a:pt x="2359062" y="3582498"/>
                </a:lnTo>
                <a:lnTo>
                  <a:pt x="2339807" y="3527107"/>
                </a:lnTo>
                <a:lnTo>
                  <a:pt x="2319184" y="3470076"/>
                </a:lnTo>
                <a:lnTo>
                  <a:pt x="2297427" y="3411357"/>
                </a:lnTo>
                <a:lnTo>
                  <a:pt x="2251454" y="3288658"/>
                </a:lnTo>
                <a:lnTo>
                  <a:pt x="2227707" y="3224580"/>
                </a:lnTo>
                <a:lnTo>
                  <a:pt x="1905340" y="3211456"/>
                </a:lnTo>
                <a:lnTo>
                  <a:pt x="1846709" y="3210261"/>
                </a:lnTo>
                <a:lnTo>
                  <a:pt x="1790086" y="3210099"/>
                </a:lnTo>
                <a:close/>
              </a:path>
              <a:path w="5068235" h="4431753">
                <a:moveTo>
                  <a:pt x="3392025" y="3210125"/>
                </a:moveTo>
                <a:lnTo>
                  <a:pt x="3335401" y="3210287"/>
                </a:lnTo>
                <a:lnTo>
                  <a:pt x="3276769" y="3211482"/>
                </a:lnTo>
                <a:lnTo>
                  <a:pt x="2954401" y="3224606"/>
                </a:lnTo>
                <a:lnTo>
                  <a:pt x="2930655" y="3288685"/>
                </a:lnTo>
                <a:lnTo>
                  <a:pt x="2884685" y="3411387"/>
                </a:lnTo>
                <a:lnTo>
                  <a:pt x="2862929" y="3470107"/>
                </a:lnTo>
                <a:lnTo>
                  <a:pt x="2842307" y="3527139"/>
                </a:lnTo>
                <a:lnTo>
                  <a:pt x="2823053" y="3582532"/>
                </a:lnTo>
                <a:lnTo>
                  <a:pt x="2805402" y="3636334"/>
                </a:lnTo>
                <a:lnTo>
                  <a:pt x="2789589" y="3688595"/>
                </a:lnTo>
                <a:lnTo>
                  <a:pt x="2775850" y="3739363"/>
                </a:lnTo>
                <a:lnTo>
                  <a:pt x="2764418" y="3788689"/>
                </a:lnTo>
                <a:lnTo>
                  <a:pt x="2755529" y="3836620"/>
                </a:lnTo>
                <a:lnTo>
                  <a:pt x="2749419" y="3883207"/>
                </a:lnTo>
                <a:lnTo>
                  <a:pt x="2746321" y="3928497"/>
                </a:lnTo>
                <a:lnTo>
                  <a:pt x="2746471" y="3972541"/>
                </a:lnTo>
                <a:lnTo>
                  <a:pt x="2750104" y="4015387"/>
                </a:lnTo>
                <a:lnTo>
                  <a:pt x="2757454" y="4057084"/>
                </a:lnTo>
                <a:lnTo>
                  <a:pt x="2768758" y="4097681"/>
                </a:lnTo>
                <a:lnTo>
                  <a:pt x="2784249" y="4137227"/>
                </a:lnTo>
                <a:lnTo>
                  <a:pt x="2804163" y="4175772"/>
                </a:lnTo>
                <a:lnTo>
                  <a:pt x="2828734" y="4213364"/>
                </a:lnTo>
                <a:lnTo>
                  <a:pt x="2860578" y="4251064"/>
                </a:lnTo>
                <a:lnTo>
                  <a:pt x="2901557" y="4289761"/>
                </a:lnTo>
                <a:lnTo>
                  <a:pt x="2950787" y="4329254"/>
                </a:lnTo>
                <a:lnTo>
                  <a:pt x="3007383" y="4369345"/>
                </a:lnTo>
                <a:lnTo>
                  <a:pt x="3070460" y="4409832"/>
                </a:lnTo>
                <a:lnTo>
                  <a:pt x="3107462" y="4431753"/>
                </a:lnTo>
                <a:lnTo>
                  <a:pt x="4152333" y="4431753"/>
                </a:lnTo>
                <a:lnTo>
                  <a:pt x="4140330" y="4308836"/>
                </a:lnTo>
                <a:lnTo>
                  <a:pt x="4130367" y="4217635"/>
                </a:lnTo>
                <a:lnTo>
                  <a:pt x="4119360" y="4126395"/>
                </a:lnTo>
                <a:lnTo>
                  <a:pt x="4107227" y="4036018"/>
                </a:lnTo>
                <a:lnTo>
                  <a:pt x="4093883" y="3947410"/>
                </a:lnTo>
                <a:lnTo>
                  <a:pt x="4079247" y="3861473"/>
                </a:lnTo>
                <a:lnTo>
                  <a:pt x="4063234" y="3779111"/>
                </a:lnTo>
                <a:lnTo>
                  <a:pt x="4045762" y="3701228"/>
                </a:lnTo>
                <a:lnTo>
                  <a:pt x="4026748" y="3628727"/>
                </a:lnTo>
                <a:lnTo>
                  <a:pt x="4006109" y="3562512"/>
                </a:lnTo>
                <a:lnTo>
                  <a:pt x="3983761" y="3503488"/>
                </a:lnTo>
                <a:lnTo>
                  <a:pt x="3959622" y="3452557"/>
                </a:lnTo>
                <a:lnTo>
                  <a:pt x="3933609" y="3410623"/>
                </a:lnTo>
                <a:lnTo>
                  <a:pt x="3905449" y="3375638"/>
                </a:lnTo>
                <a:lnTo>
                  <a:pt x="3874944" y="3344788"/>
                </a:lnTo>
                <a:lnTo>
                  <a:pt x="3842119" y="3317835"/>
                </a:lnTo>
                <a:lnTo>
                  <a:pt x="3807002" y="3294539"/>
                </a:lnTo>
                <a:lnTo>
                  <a:pt x="3769617" y="3274664"/>
                </a:lnTo>
                <a:lnTo>
                  <a:pt x="3729990" y="3257969"/>
                </a:lnTo>
                <a:lnTo>
                  <a:pt x="3688148" y="3244216"/>
                </a:lnTo>
                <a:lnTo>
                  <a:pt x="3644117" y="3233167"/>
                </a:lnTo>
                <a:lnTo>
                  <a:pt x="3597922" y="3224583"/>
                </a:lnTo>
                <a:lnTo>
                  <a:pt x="3549589" y="3218226"/>
                </a:lnTo>
                <a:lnTo>
                  <a:pt x="3499145" y="3213856"/>
                </a:lnTo>
                <a:lnTo>
                  <a:pt x="3446615" y="3211235"/>
                </a:lnTo>
                <a:lnTo>
                  <a:pt x="3392025" y="3210125"/>
                </a:lnTo>
                <a:close/>
              </a:path>
              <a:path w="5068235" h="4431753">
                <a:moveTo>
                  <a:pt x="1356773" y="1637578"/>
                </a:moveTo>
                <a:lnTo>
                  <a:pt x="1287421" y="1638410"/>
                </a:lnTo>
                <a:lnTo>
                  <a:pt x="1212594" y="1642730"/>
                </a:lnTo>
                <a:lnTo>
                  <a:pt x="1133124" y="1650180"/>
                </a:lnTo>
                <a:lnTo>
                  <a:pt x="1049845" y="1660403"/>
                </a:lnTo>
                <a:lnTo>
                  <a:pt x="963591" y="1673039"/>
                </a:lnTo>
                <a:lnTo>
                  <a:pt x="875197" y="1687730"/>
                </a:lnTo>
                <a:lnTo>
                  <a:pt x="785495" y="1704119"/>
                </a:lnTo>
                <a:lnTo>
                  <a:pt x="695319" y="1721846"/>
                </a:lnTo>
                <a:lnTo>
                  <a:pt x="605503" y="1740555"/>
                </a:lnTo>
                <a:lnTo>
                  <a:pt x="430288" y="1779480"/>
                </a:lnTo>
                <a:lnTo>
                  <a:pt x="0" y="1882533"/>
                </a:lnTo>
                <a:lnTo>
                  <a:pt x="231259" y="2153823"/>
                </a:lnTo>
                <a:lnTo>
                  <a:pt x="287538" y="2218815"/>
                </a:lnTo>
                <a:lnTo>
                  <a:pt x="346076" y="2285566"/>
                </a:lnTo>
                <a:lnTo>
                  <a:pt x="406411" y="2353295"/>
                </a:lnTo>
                <a:lnTo>
                  <a:pt x="468078" y="2421222"/>
                </a:lnTo>
                <a:lnTo>
                  <a:pt x="530612" y="2488568"/>
                </a:lnTo>
                <a:lnTo>
                  <a:pt x="593550" y="2554552"/>
                </a:lnTo>
                <a:lnTo>
                  <a:pt x="656428" y="2618395"/>
                </a:lnTo>
                <a:lnTo>
                  <a:pt x="718782" y="2679316"/>
                </a:lnTo>
                <a:lnTo>
                  <a:pt x="780148" y="2736536"/>
                </a:lnTo>
                <a:lnTo>
                  <a:pt x="840062" y="2789275"/>
                </a:lnTo>
                <a:lnTo>
                  <a:pt x="898059" y="2836753"/>
                </a:lnTo>
                <a:lnTo>
                  <a:pt x="953677" y="2878189"/>
                </a:lnTo>
                <a:lnTo>
                  <a:pt x="1006451" y="2912804"/>
                </a:lnTo>
                <a:lnTo>
                  <a:pt x="1055916" y="2939819"/>
                </a:lnTo>
                <a:lnTo>
                  <a:pt x="1101610" y="2958452"/>
                </a:lnTo>
                <a:lnTo>
                  <a:pt x="1144957" y="2970205"/>
                </a:lnTo>
                <a:lnTo>
                  <a:pt x="1187770" y="2977234"/>
                </a:lnTo>
                <a:lnTo>
                  <a:pt x="1230168" y="2979746"/>
                </a:lnTo>
                <a:lnTo>
                  <a:pt x="1272272" y="2977952"/>
                </a:lnTo>
                <a:lnTo>
                  <a:pt x="1314200" y="2972057"/>
                </a:lnTo>
                <a:lnTo>
                  <a:pt x="1356072" y="2962272"/>
                </a:lnTo>
                <a:lnTo>
                  <a:pt x="1398006" y="2948805"/>
                </a:lnTo>
                <a:lnTo>
                  <a:pt x="1440123" y="2931863"/>
                </a:lnTo>
                <a:lnTo>
                  <a:pt x="1482540" y="2911655"/>
                </a:lnTo>
                <a:lnTo>
                  <a:pt x="1525379" y="2888389"/>
                </a:lnTo>
                <a:lnTo>
                  <a:pt x="1568758" y="2862274"/>
                </a:lnTo>
                <a:lnTo>
                  <a:pt x="1612795" y="2833518"/>
                </a:lnTo>
                <a:lnTo>
                  <a:pt x="1657612" y="2802330"/>
                </a:lnTo>
                <a:lnTo>
                  <a:pt x="1703326" y="2768917"/>
                </a:lnTo>
                <a:lnTo>
                  <a:pt x="1750057" y="2733488"/>
                </a:lnTo>
                <a:lnTo>
                  <a:pt x="1797925" y="2696251"/>
                </a:lnTo>
                <a:lnTo>
                  <a:pt x="2003145" y="2533396"/>
                </a:lnTo>
                <a:lnTo>
                  <a:pt x="1984690" y="2467596"/>
                </a:lnTo>
                <a:lnTo>
                  <a:pt x="1949760" y="2341306"/>
                </a:lnTo>
                <a:lnTo>
                  <a:pt x="1932846" y="2281012"/>
                </a:lnTo>
                <a:lnTo>
                  <a:pt x="1916007" y="2222750"/>
                </a:lnTo>
                <a:lnTo>
                  <a:pt x="1899025" y="2166618"/>
                </a:lnTo>
                <a:lnTo>
                  <a:pt x="1881681" y="2112716"/>
                </a:lnTo>
                <a:lnTo>
                  <a:pt x="1863756" y="2061141"/>
                </a:lnTo>
                <a:lnTo>
                  <a:pt x="1845031" y="2011991"/>
                </a:lnTo>
                <a:lnTo>
                  <a:pt x="1825286" y="1965366"/>
                </a:lnTo>
                <a:lnTo>
                  <a:pt x="1804304" y="1921363"/>
                </a:lnTo>
                <a:lnTo>
                  <a:pt x="1781865" y="1880081"/>
                </a:lnTo>
                <a:lnTo>
                  <a:pt x="1757750" y="1841619"/>
                </a:lnTo>
                <a:lnTo>
                  <a:pt x="1731740" y="1806075"/>
                </a:lnTo>
                <a:lnTo>
                  <a:pt x="1703617" y="1773547"/>
                </a:lnTo>
                <a:lnTo>
                  <a:pt x="1673160" y="1744134"/>
                </a:lnTo>
                <a:lnTo>
                  <a:pt x="1640153" y="1717934"/>
                </a:lnTo>
                <a:lnTo>
                  <a:pt x="1604375" y="1695045"/>
                </a:lnTo>
                <a:lnTo>
                  <a:pt x="1565607" y="1675567"/>
                </a:lnTo>
                <a:lnTo>
                  <a:pt x="1523631" y="1659597"/>
                </a:lnTo>
                <a:lnTo>
                  <a:pt x="1475711" y="1647814"/>
                </a:lnTo>
                <a:lnTo>
                  <a:pt x="1419814" y="1640594"/>
                </a:lnTo>
                <a:lnTo>
                  <a:pt x="1356773" y="1637578"/>
                </a:lnTo>
                <a:close/>
              </a:path>
              <a:path w="5068235" h="4431753">
                <a:moveTo>
                  <a:pt x="3825347" y="1637578"/>
                </a:moveTo>
                <a:lnTo>
                  <a:pt x="3762306" y="1640594"/>
                </a:lnTo>
                <a:lnTo>
                  <a:pt x="3706408" y="1647814"/>
                </a:lnTo>
                <a:lnTo>
                  <a:pt x="3658489" y="1659597"/>
                </a:lnTo>
                <a:lnTo>
                  <a:pt x="3616513" y="1675567"/>
                </a:lnTo>
                <a:lnTo>
                  <a:pt x="3577745" y="1695045"/>
                </a:lnTo>
                <a:lnTo>
                  <a:pt x="3541967" y="1717934"/>
                </a:lnTo>
                <a:lnTo>
                  <a:pt x="3508959" y="1744134"/>
                </a:lnTo>
                <a:lnTo>
                  <a:pt x="3478503" y="1773547"/>
                </a:lnTo>
                <a:lnTo>
                  <a:pt x="3450380" y="1806075"/>
                </a:lnTo>
                <a:lnTo>
                  <a:pt x="3424370" y="1841619"/>
                </a:lnTo>
                <a:lnTo>
                  <a:pt x="3400255" y="1880081"/>
                </a:lnTo>
                <a:lnTo>
                  <a:pt x="3377816" y="1921363"/>
                </a:lnTo>
                <a:lnTo>
                  <a:pt x="3356833" y="1965366"/>
                </a:lnTo>
                <a:lnTo>
                  <a:pt x="3337089" y="2011991"/>
                </a:lnTo>
                <a:lnTo>
                  <a:pt x="3318364" y="2061141"/>
                </a:lnTo>
                <a:lnTo>
                  <a:pt x="3300439" y="2112716"/>
                </a:lnTo>
                <a:lnTo>
                  <a:pt x="3283094" y="2166618"/>
                </a:lnTo>
                <a:lnTo>
                  <a:pt x="3266113" y="2222750"/>
                </a:lnTo>
                <a:lnTo>
                  <a:pt x="3249274" y="2281012"/>
                </a:lnTo>
                <a:lnTo>
                  <a:pt x="3232360" y="2341306"/>
                </a:lnTo>
                <a:lnTo>
                  <a:pt x="3197429" y="2467596"/>
                </a:lnTo>
                <a:lnTo>
                  <a:pt x="3178975" y="2533396"/>
                </a:lnTo>
                <a:lnTo>
                  <a:pt x="3384195" y="2696251"/>
                </a:lnTo>
                <a:lnTo>
                  <a:pt x="3432062" y="2733488"/>
                </a:lnTo>
                <a:lnTo>
                  <a:pt x="3478794" y="2768917"/>
                </a:lnTo>
                <a:lnTo>
                  <a:pt x="3524508" y="2802330"/>
                </a:lnTo>
                <a:lnTo>
                  <a:pt x="3569324" y="2833518"/>
                </a:lnTo>
                <a:lnTo>
                  <a:pt x="3613362" y="2862274"/>
                </a:lnTo>
                <a:lnTo>
                  <a:pt x="3656741" y="2888389"/>
                </a:lnTo>
                <a:lnTo>
                  <a:pt x="3699579" y="2911655"/>
                </a:lnTo>
                <a:lnTo>
                  <a:pt x="3741997" y="2931863"/>
                </a:lnTo>
                <a:lnTo>
                  <a:pt x="3784114" y="2948805"/>
                </a:lnTo>
                <a:lnTo>
                  <a:pt x="3826048" y="2962272"/>
                </a:lnTo>
                <a:lnTo>
                  <a:pt x="3867920" y="2972057"/>
                </a:lnTo>
                <a:lnTo>
                  <a:pt x="3909848" y="2977952"/>
                </a:lnTo>
                <a:lnTo>
                  <a:pt x="3951951" y="2979746"/>
                </a:lnTo>
                <a:lnTo>
                  <a:pt x="3994350" y="2977234"/>
                </a:lnTo>
                <a:lnTo>
                  <a:pt x="4037163" y="2970205"/>
                </a:lnTo>
                <a:lnTo>
                  <a:pt x="4080510" y="2958452"/>
                </a:lnTo>
                <a:lnTo>
                  <a:pt x="4126201" y="2939819"/>
                </a:lnTo>
                <a:lnTo>
                  <a:pt x="4175665" y="2912804"/>
                </a:lnTo>
                <a:lnTo>
                  <a:pt x="4228438" y="2878189"/>
                </a:lnTo>
                <a:lnTo>
                  <a:pt x="5068235" y="1991690"/>
                </a:lnTo>
                <a:lnTo>
                  <a:pt x="4282746" y="1683712"/>
                </a:lnTo>
                <a:lnTo>
                  <a:pt x="4218527" y="1673039"/>
                </a:lnTo>
                <a:lnTo>
                  <a:pt x="4132274" y="1660403"/>
                </a:lnTo>
                <a:lnTo>
                  <a:pt x="4048995" y="1650180"/>
                </a:lnTo>
                <a:lnTo>
                  <a:pt x="3969526" y="1642730"/>
                </a:lnTo>
                <a:lnTo>
                  <a:pt x="3894698" y="1638410"/>
                </a:lnTo>
                <a:lnTo>
                  <a:pt x="3825347" y="1637578"/>
                </a:lnTo>
                <a:close/>
              </a:path>
              <a:path w="5068235" h="4431753">
                <a:moveTo>
                  <a:pt x="2591079" y="0"/>
                </a:moveTo>
                <a:lnTo>
                  <a:pt x="2447383" y="233540"/>
                </a:lnTo>
                <a:lnTo>
                  <a:pt x="2404536" y="303773"/>
                </a:lnTo>
                <a:lnTo>
                  <a:pt x="2360115" y="377381"/>
                </a:lnTo>
                <a:lnTo>
                  <a:pt x="2314721" y="453681"/>
                </a:lnTo>
                <a:lnTo>
                  <a:pt x="2268951" y="531992"/>
                </a:lnTo>
                <a:lnTo>
                  <a:pt x="2223403" y="611630"/>
                </a:lnTo>
                <a:lnTo>
                  <a:pt x="2178677" y="691915"/>
                </a:lnTo>
                <a:lnTo>
                  <a:pt x="2135370" y="772162"/>
                </a:lnTo>
                <a:lnTo>
                  <a:pt x="2094081" y="851691"/>
                </a:lnTo>
                <a:lnTo>
                  <a:pt x="2055408" y="929819"/>
                </a:lnTo>
                <a:lnTo>
                  <a:pt x="2019950" y="1005863"/>
                </a:lnTo>
                <a:lnTo>
                  <a:pt x="1988305" y="1079142"/>
                </a:lnTo>
                <a:lnTo>
                  <a:pt x="1961072" y="1148972"/>
                </a:lnTo>
                <a:lnTo>
                  <a:pt x="1938849" y="1214673"/>
                </a:lnTo>
                <a:lnTo>
                  <a:pt x="1922235" y="1275561"/>
                </a:lnTo>
                <a:lnTo>
                  <a:pt x="1911827" y="1330955"/>
                </a:lnTo>
                <a:lnTo>
                  <a:pt x="1908225" y="1380172"/>
                </a:lnTo>
                <a:lnTo>
                  <a:pt x="1910443" y="1425028"/>
                </a:lnTo>
                <a:lnTo>
                  <a:pt x="1916989" y="1467917"/>
                </a:lnTo>
                <a:lnTo>
                  <a:pt x="1927702" y="1509017"/>
                </a:lnTo>
                <a:lnTo>
                  <a:pt x="1942420" y="1548505"/>
                </a:lnTo>
                <a:lnTo>
                  <a:pt x="1960982" y="1586559"/>
                </a:lnTo>
                <a:lnTo>
                  <a:pt x="1983228" y="1623357"/>
                </a:lnTo>
                <a:lnTo>
                  <a:pt x="2008995" y="1659077"/>
                </a:lnTo>
                <a:lnTo>
                  <a:pt x="2038123" y="1693896"/>
                </a:lnTo>
                <a:lnTo>
                  <a:pt x="2070450" y="1727993"/>
                </a:lnTo>
                <a:lnTo>
                  <a:pt x="2105815" y="1761545"/>
                </a:lnTo>
                <a:lnTo>
                  <a:pt x="2144057" y="1794730"/>
                </a:lnTo>
                <a:lnTo>
                  <a:pt x="2185014" y="1827726"/>
                </a:lnTo>
                <a:lnTo>
                  <a:pt x="2228526" y="1860710"/>
                </a:lnTo>
                <a:lnTo>
                  <a:pt x="2274430" y="1893861"/>
                </a:lnTo>
                <a:lnTo>
                  <a:pt x="2322566" y="1927356"/>
                </a:lnTo>
                <a:lnTo>
                  <a:pt x="2372773" y="1961374"/>
                </a:lnTo>
                <a:lnTo>
                  <a:pt x="2591079" y="2106218"/>
                </a:lnTo>
                <a:lnTo>
                  <a:pt x="2809385" y="1961374"/>
                </a:lnTo>
                <a:lnTo>
                  <a:pt x="2859591" y="1927356"/>
                </a:lnTo>
                <a:lnTo>
                  <a:pt x="2907728" y="1893861"/>
                </a:lnTo>
                <a:lnTo>
                  <a:pt x="2953632" y="1860710"/>
                </a:lnTo>
                <a:lnTo>
                  <a:pt x="2997144" y="1827726"/>
                </a:lnTo>
                <a:lnTo>
                  <a:pt x="3038101" y="1794730"/>
                </a:lnTo>
                <a:lnTo>
                  <a:pt x="3076343" y="1761545"/>
                </a:lnTo>
                <a:lnTo>
                  <a:pt x="3111708" y="1727993"/>
                </a:lnTo>
                <a:lnTo>
                  <a:pt x="3144035" y="1693896"/>
                </a:lnTo>
                <a:lnTo>
                  <a:pt x="3173163" y="1659077"/>
                </a:lnTo>
                <a:lnTo>
                  <a:pt x="3198930" y="1623357"/>
                </a:lnTo>
                <a:lnTo>
                  <a:pt x="3221176" y="1586559"/>
                </a:lnTo>
                <a:lnTo>
                  <a:pt x="3239738" y="1548505"/>
                </a:lnTo>
                <a:lnTo>
                  <a:pt x="3254456" y="1509017"/>
                </a:lnTo>
                <a:lnTo>
                  <a:pt x="3265169" y="1467917"/>
                </a:lnTo>
                <a:lnTo>
                  <a:pt x="3271715" y="1425028"/>
                </a:lnTo>
                <a:lnTo>
                  <a:pt x="3273933" y="1380172"/>
                </a:lnTo>
                <a:lnTo>
                  <a:pt x="3270330" y="1330955"/>
                </a:lnTo>
                <a:lnTo>
                  <a:pt x="3259923" y="1275561"/>
                </a:lnTo>
                <a:lnTo>
                  <a:pt x="3243309" y="1214673"/>
                </a:lnTo>
                <a:lnTo>
                  <a:pt x="3221087" y="1148972"/>
                </a:lnTo>
                <a:lnTo>
                  <a:pt x="3193854" y="1079142"/>
                </a:lnTo>
                <a:lnTo>
                  <a:pt x="3162210" y="1005863"/>
                </a:lnTo>
                <a:lnTo>
                  <a:pt x="3126753" y="929819"/>
                </a:lnTo>
                <a:lnTo>
                  <a:pt x="3088081" y="851691"/>
                </a:lnTo>
                <a:lnTo>
                  <a:pt x="3046792" y="772162"/>
                </a:lnTo>
                <a:lnTo>
                  <a:pt x="3003486" y="691915"/>
                </a:lnTo>
                <a:lnTo>
                  <a:pt x="2958760" y="611630"/>
                </a:lnTo>
                <a:lnTo>
                  <a:pt x="2913213" y="531992"/>
                </a:lnTo>
                <a:lnTo>
                  <a:pt x="2867443" y="453681"/>
                </a:lnTo>
                <a:lnTo>
                  <a:pt x="2822048" y="377381"/>
                </a:lnTo>
                <a:lnTo>
                  <a:pt x="2777628" y="303773"/>
                </a:lnTo>
                <a:lnTo>
                  <a:pt x="2734780" y="233540"/>
                </a:lnTo>
                <a:lnTo>
                  <a:pt x="2591079" y="0"/>
                </a:lnTo>
                <a:close/>
              </a:path>
            </a:pathLst>
          </a:custGeom>
          <a:solidFill>
            <a:schemeClr val="accent1">
              <a:alpha val="3000"/>
            </a:schemeClr>
          </a:solidFill>
        </p:spPr>
        <p:txBody>
          <a:bodyPr wrap="square" lIns="0" tIns="0" rIns="0" bIns="0" rtlCol="0">
            <a:noAutofit/>
          </a:bodyPr>
          <a:lstStyle/>
          <a:p>
            <a:endParaRPr/>
          </a:p>
        </p:txBody>
      </p:sp>
      <p:sp>
        <p:nvSpPr>
          <p:cNvPr id="6" name="object 3">
            <a:extLst>
              <a:ext uri="{FF2B5EF4-FFF2-40B4-BE49-F238E27FC236}">
                <a16:creationId xmlns:a16="http://schemas.microsoft.com/office/drawing/2014/main" id="{08E90A11-0E0F-517E-64A8-C93D07898F22}"/>
              </a:ext>
            </a:extLst>
          </p:cNvPr>
          <p:cNvSpPr/>
          <p:nvPr userDrawn="1"/>
        </p:nvSpPr>
        <p:spPr>
          <a:xfrm>
            <a:off x="1948044" y="1086928"/>
            <a:ext cx="5121978" cy="4474029"/>
          </a:xfrm>
          <a:custGeom>
            <a:avLst/>
            <a:gdLst>
              <a:gd name="connsiteX0" fmla="*/ 1790086 w 5068235"/>
              <a:gd name="connsiteY0" fmla="*/ 3210099 h 4431753"/>
              <a:gd name="connsiteX1" fmla="*/ 1735497 w 5068235"/>
              <a:gd name="connsiteY1" fmla="*/ 3211210 h 4431753"/>
              <a:gd name="connsiteX2" fmla="*/ 1682968 w 5068235"/>
              <a:gd name="connsiteY2" fmla="*/ 3213830 h 4431753"/>
              <a:gd name="connsiteX3" fmla="*/ 1632524 w 5068235"/>
              <a:gd name="connsiteY3" fmla="*/ 3218200 h 4431753"/>
              <a:gd name="connsiteX4" fmla="*/ 1584071 w 5068235"/>
              <a:gd name="connsiteY4" fmla="*/ 3224580 h 4431753"/>
              <a:gd name="connsiteX5" fmla="*/ 1537998 w 5068235"/>
              <a:gd name="connsiteY5" fmla="*/ 3233142 h 4431753"/>
              <a:gd name="connsiteX6" fmla="*/ 1493968 w 5068235"/>
              <a:gd name="connsiteY6" fmla="*/ 3244191 h 4431753"/>
              <a:gd name="connsiteX7" fmla="*/ 1452127 w 5068235"/>
              <a:gd name="connsiteY7" fmla="*/ 3257943 h 4431753"/>
              <a:gd name="connsiteX8" fmla="*/ 1412501 w 5068235"/>
              <a:gd name="connsiteY8" fmla="*/ 3274638 h 4431753"/>
              <a:gd name="connsiteX9" fmla="*/ 1375117 w 5068235"/>
              <a:gd name="connsiteY9" fmla="*/ 3294514 h 4431753"/>
              <a:gd name="connsiteX10" fmla="*/ 1340000 w 5068235"/>
              <a:gd name="connsiteY10" fmla="*/ 3317809 h 4431753"/>
              <a:gd name="connsiteX11" fmla="*/ 1307176 w 5068235"/>
              <a:gd name="connsiteY11" fmla="*/ 3344762 h 4431753"/>
              <a:gd name="connsiteX12" fmla="*/ 1276671 w 5068235"/>
              <a:gd name="connsiteY12" fmla="*/ 3375612 h 4431753"/>
              <a:gd name="connsiteX13" fmla="*/ 1248511 w 5068235"/>
              <a:gd name="connsiteY13" fmla="*/ 3410597 h 4431753"/>
              <a:gd name="connsiteX14" fmla="*/ 1222497 w 5068235"/>
              <a:gd name="connsiteY14" fmla="*/ 3452531 h 4431753"/>
              <a:gd name="connsiteX15" fmla="*/ 1198358 w 5068235"/>
              <a:gd name="connsiteY15" fmla="*/ 3503462 h 4431753"/>
              <a:gd name="connsiteX16" fmla="*/ 1176011 w 5068235"/>
              <a:gd name="connsiteY16" fmla="*/ 3562487 h 4431753"/>
              <a:gd name="connsiteX17" fmla="*/ 1155371 w 5068235"/>
              <a:gd name="connsiteY17" fmla="*/ 3628701 h 4431753"/>
              <a:gd name="connsiteX18" fmla="*/ 1136357 w 5068235"/>
              <a:gd name="connsiteY18" fmla="*/ 3701202 h 4431753"/>
              <a:gd name="connsiteX19" fmla="*/ 1118885 w 5068235"/>
              <a:gd name="connsiteY19" fmla="*/ 3779085 h 4431753"/>
              <a:gd name="connsiteX20" fmla="*/ 1102873 w 5068235"/>
              <a:gd name="connsiteY20" fmla="*/ 3861447 h 4431753"/>
              <a:gd name="connsiteX21" fmla="*/ 1088236 w 5068235"/>
              <a:gd name="connsiteY21" fmla="*/ 3947384 h 4431753"/>
              <a:gd name="connsiteX22" fmla="*/ 1074893 w 5068235"/>
              <a:gd name="connsiteY22" fmla="*/ 4035992 h 4431753"/>
              <a:gd name="connsiteX23" fmla="*/ 1062759 w 5068235"/>
              <a:gd name="connsiteY23" fmla="*/ 4126368 h 4431753"/>
              <a:gd name="connsiteX24" fmla="*/ 1051753 w 5068235"/>
              <a:gd name="connsiteY24" fmla="*/ 4217608 h 4431753"/>
              <a:gd name="connsiteX25" fmla="*/ 1041790 w 5068235"/>
              <a:gd name="connsiteY25" fmla="*/ 4308808 h 4431753"/>
              <a:gd name="connsiteX26" fmla="*/ 1032788 w 5068235"/>
              <a:gd name="connsiteY26" fmla="*/ 4399065 h 4431753"/>
              <a:gd name="connsiteX27" fmla="*/ 1029784 w 5068235"/>
              <a:gd name="connsiteY27" fmla="*/ 4431753 h 4431753"/>
              <a:gd name="connsiteX28" fmla="*/ 2074608 w 5068235"/>
              <a:gd name="connsiteY28" fmla="*/ 4431753 h 4431753"/>
              <a:gd name="connsiteX29" fmla="*/ 2111663 w 5068235"/>
              <a:gd name="connsiteY29" fmla="*/ 4409801 h 4431753"/>
              <a:gd name="connsiteX30" fmla="*/ 2174740 w 5068235"/>
              <a:gd name="connsiteY30" fmla="*/ 4369315 h 4431753"/>
              <a:gd name="connsiteX31" fmla="*/ 2231336 w 5068235"/>
              <a:gd name="connsiteY31" fmla="*/ 4329225 h 4431753"/>
              <a:gd name="connsiteX32" fmla="*/ 2280565 w 5068235"/>
              <a:gd name="connsiteY32" fmla="*/ 4289732 h 4431753"/>
              <a:gd name="connsiteX33" fmla="*/ 2321544 w 5068235"/>
              <a:gd name="connsiteY33" fmla="*/ 4251037 h 4431753"/>
              <a:gd name="connsiteX34" fmla="*/ 2353386 w 5068235"/>
              <a:gd name="connsiteY34" fmla="*/ 4213339 h 4431753"/>
              <a:gd name="connsiteX35" fmla="*/ 2377957 w 5068235"/>
              <a:gd name="connsiteY35" fmla="*/ 4175745 h 4431753"/>
              <a:gd name="connsiteX36" fmla="*/ 2397871 w 5068235"/>
              <a:gd name="connsiteY36" fmla="*/ 4137198 h 4431753"/>
              <a:gd name="connsiteX37" fmla="*/ 2413362 w 5068235"/>
              <a:gd name="connsiteY37" fmla="*/ 4097650 h 4431753"/>
              <a:gd name="connsiteX38" fmla="*/ 2424665 w 5068235"/>
              <a:gd name="connsiteY38" fmla="*/ 4057052 h 4431753"/>
              <a:gd name="connsiteX39" fmla="*/ 2432016 w 5068235"/>
              <a:gd name="connsiteY39" fmla="*/ 4015354 h 4431753"/>
              <a:gd name="connsiteX40" fmla="*/ 2435649 w 5068235"/>
              <a:gd name="connsiteY40" fmla="*/ 3972508 h 4431753"/>
              <a:gd name="connsiteX41" fmla="*/ 2435798 w 5068235"/>
              <a:gd name="connsiteY41" fmla="*/ 3928463 h 4431753"/>
              <a:gd name="connsiteX42" fmla="*/ 2432700 w 5068235"/>
              <a:gd name="connsiteY42" fmla="*/ 3883172 h 4431753"/>
              <a:gd name="connsiteX43" fmla="*/ 2426589 w 5068235"/>
              <a:gd name="connsiteY43" fmla="*/ 3836586 h 4431753"/>
              <a:gd name="connsiteX44" fmla="*/ 2417700 w 5068235"/>
              <a:gd name="connsiteY44" fmla="*/ 3788654 h 4431753"/>
              <a:gd name="connsiteX45" fmla="*/ 2406268 w 5068235"/>
              <a:gd name="connsiteY45" fmla="*/ 3739328 h 4431753"/>
              <a:gd name="connsiteX46" fmla="*/ 2392528 w 5068235"/>
              <a:gd name="connsiteY46" fmla="*/ 3688560 h 4431753"/>
              <a:gd name="connsiteX47" fmla="*/ 2376714 w 5068235"/>
              <a:gd name="connsiteY47" fmla="*/ 3636300 h 4431753"/>
              <a:gd name="connsiteX48" fmla="*/ 2359062 w 5068235"/>
              <a:gd name="connsiteY48" fmla="*/ 3582498 h 4431753"/>
              <a:gd name="connsiteX49" fmla="*/ 2339807 w 5068235"/>
              <a:gd name="connsiteY49" fmla="*/ 3527107 h 4431753"/>
              <a:gd name="connsiteX50" fmla="*/ 2319184 w 5068235"/>
              <a:gd name="connsiteY50" fmla="*/ 3470076 h 4431753"/>
              <a:gd name="connsiteX51" fmla="*/ 2297427 w 5068235"/>
              <a:gd name="connsiteY51" fmla="*/ 3411357 h 4431753"/>
              <a:gd name="connsiteX52" fmla="*/ 2251454 w 5068235"/>
              <a:gd name="connsiteY52" fmla="*/ 3288658 h 4431753"/>
              <a:gd name="connsiteX53" fmla="*/ 2227707 w 5068235"/>
              <a:gd name="connsiteY53" fmla="*/ 3224580 h 4431753"/>
              <a:gd name="connsiteX54" fmla="*/ 1905340 w 5068235"/>
              <a:gd name="connsiteY54" fmla="*/ 3211456 h 4431753"/>
              <a:gd name="connsiteX55" fmla="*/ 1846709 w 5068235"/>
              <a:gd name="connsiteY55" fmla="*/ 3210261 h 4431753"/>
              <a:gd name="connsiteX56" fmla="*/ 1790086 w 5068235"/>
              <a:gd name="connsiteY56" fmla="*/ 3210099 h 4431753"/>
              <a:gd name="connsiteX0" fmla="*/ 3392025 w 5068235"/>
              <a:gd name="connsiteY0" fmla="*/ 3210125 h 4431753"/>
              <a:gd name="connsiteX1" fmla="*/ 3335401 w 5068235"/>
              <a:gd name="connsiteY1" fmla="*/ 3210287 h 4431753"/>
              <a:gd name="connsiteX2" fmla="*/ 3276769 w 5068235"/>
              <a:gd name="connsiteY2" fmla="*/ 3211482 h 4431753"/>
              <a:gd name="connsiteX3" fmla="*/ 2954401 w 5068235"/>
              <a:gd name="connsiteY3" fmla="*/ 3224606 h 4431753"/>
              <a:gd name="connsiteX4" fmla="*/ 2930655 w 5068235"/>
              <a:gd name="connsiteY4" fmla="*/ 3288685 h 4431753"/>
              <a:gd name="connsiteX5" fmla="*/ 2884685 w 5068235"/>
              <a:gd name="connsiteY5" fmla="*/ 3411387 h 4431753"/>
              <a:gd name="connsiteX6" fmla="*/ 2862929 w 5068235"/>
              <a:gd name="connsiteY6" fmla="*/ 3470107 h 4431753"/>
              <a:gd name="connsiteX7" fmla="*/ 2842307 w 5068235"/>
              <a:gd name="connsiteY7" fmla="*/ 3527139 h 4431753"/>
              <a:gd name="connsiteX8" fmla="*/ 2823053 w 5068235"/>
              <a:gd name="connsiteY8" fmla="*/ 3582532 h 4431753"/>
              <a:gd name="connsiteX9" fmla="*/ 2805402 w 5068235"/>
              <a:gd name="connsiteY9" fmla="*/ 3636334 h 4431753"/>
              <a:gd name="connsiteX10" fmla="*/ 2789589 w 5068235"/>
              <a:gd name="connsiteY10" fmla="*/ 3688595 h 4431753"/>
              <a:gd name="connsiteX11" fmla="*/ 2775850 w 5068235"/>
              <a:gd name="connsiteY11" fmla="*/ 3739363 h 4431753"/>
              <a:gd name="connsiteX12" fmla="*/ 2764418 w 5068235"/>
              <a:gd name="connsiteY12" fmla="*/ 3788689 h 4431753"/>
              <a:gd name="connsiteX13" fmla="*/ 2755529 w 5068235"/>
              <a:gd name="connsiteY13" fmla="*/ 3836620 h 4431753"/>
              <a:gd name="connsiteX14" fmla="*/ 2749419 w 5068235"/>
              <a:gd name="connsiteY14" fmla="*/ 3883207 h 4431753"/>
              <a:gd name="connsiteX15" fmla="*/ 2746321 w 5068235"/>
              <a:gd name="connsiteY15" fmla="*/ 3928497 h 4431753"/>
              <a:gd name="connsiteX16" fmla="*/ 2746471 w 5068235"/>
              <a:gd name="connsiteY16" fmla="*/ 3972541 h 4431753"/>
              <a:gd name="connsiteX17" fmla="*/ 2750104 w 5068235"/>
              <a:gd name="connsiteY17" fmla="*/ 4015387 h 4431753"/>
              <a:gd name="connsiteX18" fmla="*/ 2757454 w 5068235"/>
              <a:gd name="connsiteY18" fmla="*/ 4057084 h 4431753"/>
              <a:gd name="connsiteX19" fmla="*/ 2768758 w 5068235"/>
              <a:gd name="connsiteY19" fmla="*/ 4097681 h 4431753"/>
              <a:gd name="connsiteX20" fmla="*/ 2784249 w 5068235"/>
              <a:gd name="connsiteY20" fmla="*/ 4137227 h 4431753"/>
              <a:gd name="connsiteX21" fmla="*/ 2804163 w 5068235"/>
              <a:gd name="connsiteY21" fmla="*/ 4175772 h 4431753"/>
              <a:gd name="connsiteX22" fmla="*/ 2828734 w 5068235"/>
              <a:gd name="connsiteY22" fmla="*/ 4213364 h 4431753"/>
              <a:gd name="connsiteX23" fmla="*/ 2860578 w 5068235"/>
              <a:gd name="connsiteY23" fmla="*/ 4251064 h 4431753"/>
              <a:gd name="connsiteX24" fmla="*/ 2901557 w 5068235"/>
              <a:gd name="connsiteY24" fmla="*/ 4289761 h 4431753"/>
              <a:gd name="connsiteX25" fmla="*/ 2950787 w 5068235"/>
              <a:gd name="connsiteY25" fmla="*/ 4329254 h 4431753"/>
              <a:gd name="connsiteX26" fmla="*/ 3007383 w 5068235"/>
              <a:gd name="connsiteY26" fmla="*/ 4369345 h 4431753"/>
              <a:gd name="connsiteX27" fmla="*/ 3070460 w 5068235"/>
              <a:gd name="connsiteY27" fmla="*/ 4409832 h 4431753"/>
              <a:gd name="connsiteX28" fmla="*/ 3107462 w 5068235"/>
              <a:gd name="connsiteY28" fmla="*/ 4431753 h 4431753"/>
              <a:gd name="connsiteX29" fmla="*/ 4152333 w 5068235"/>
              <a:gd name="connsiteY29" fmla="*/ 4431753 h 4431753"/>
              <a:gd name="connsiteX30" fmla="*/ 4140330 w 5068235"/>
              <a:gd name="connsiteY30" fmla="*/ 4308836 h 4431753"/>
              <a:gd name="connsiteX31" fmla="*/ 4130367 w 5068235"/>
              <a:gd name="connsiteY31" fmla="*/ 4217635 h 4431753"/>
              <a:gd name="connsiteX32" fmla="*/ 4119360 w 5068235"/>
              <a:gd name="connsiteY32" fmla="*/ 4126395 h 4431753"/>
              <a:gd name="connsiteX33" fmla="*/ 4107227 w 5068235"/>
              <a:gd name="connsiteY33" fmla="*/ 4036018 h 4431753"/>
              <a:gd name="connsiteX34" fmla="*/ 4093883 w 5068235"/>
              <a:gd name="connsiteY34" fmla="*/ 3947410 h 4431753"/>
              <a:gd name="connsiteX35" fmla="*/ 4079247 w 5068235"/>
              <a:gd name="connsiteY35" fmla="*/ 3861473 h 4431753"/>
              <a:gd name="connsiteX36" fmla="*/ 4063234 w 5068235"/>
              <a:gd name="connsiteY36" fmla="*/ 3779111 h 4431753"/>
              <a:gd name="connsiteX37" fmla="*/ 4045762 w 5068235"/>
              <a:gd name="connsiteY37" fmla="*/ 3701228 h 4431753"/>
              <a:gd name="connsiteX38" fmla="*/ 4026748 w 5068235"/>
              <a:gd name="connsiteY38" fmla="*/ 3628727 h 4431753"/>
              <a:gd name="connsiteX39" fmla="*/ 4006109 w 5068235"/>
              <a:gd name="connsiteY39" fmla="*/ 3562512 h 4431753"/>
              <a:gd name="connsiteX40" fmla="*/ 3983761 w 5068235"/>
              <a:gd name="connsiteY40" fmla="*/ 3503488 h 4431753"/>
              <a:gd name="connsiteX41" fmla="*/ 3959622 w 5068235"/>
              <a:gd name="connsiteY41" fmla="*/ 3452557 h 4431753"/>
              <a:gd name="connsiteX42" fmla="*/ 3933609 w 5068235"/>
              <a:gd name="connsiteY42" fmla="*/ 3410623 h 4431753"/>
              <a:gd name="connsiteX43" fmla="*/ 3905449 w 5068235"/>
              <a:gd name="connsiteY43" fmla="*/ 3375638 h 4431753"/>
              <a:gd name="connsiteX44" fmla="*/ 3874944 w 5068235"/>
              <a:gd name="connsiteY44" fmla="*/ 3344788 h 4431753"/>
              <a:gd name="connsiteX45" fmla="*/ 3842119 w 5068235"/>
              <a:gd name="connsiteY45" fmla="*/ 3317835 h 4431753"/>
              <a:gd name="connsiteX46" fmla="*/ 3807002 w 5068235"/>
              <a:gd name="connsiteY46" fmla="*/ 3294539 h 4431753"/>
              <a:gd name="connsiteX47" fmla="*/ 3769617 w 5068235"/>
              <a:gd name="connsiteY47" fmla="*/ 3274664 h 4431753"/>
              <a:gd name="connsiteX48" fmla="*/ 3729990 w 5068235"/>
              <a:gd name="connsiteY48" fmla="*/ 3257969 h 4431753"/>
              <a:gd name="connsiteX49" fmla="*/ 3688148 w 5068235"/>
              <a:gd name="connsiteY49" fmla="*/ 3244216 h 4431753"/>
              <a:gd name="connsiteX50" fmla="*/ 3644117 w 5068235"/>
              <a:gd name="connsiteY50" fmla="*/ 3233167 h 4431753"/>
              <a:gd name="connsiteX51" fmla="*/ 3597922 w 5068235"/>
              <a:gd name="connsiteY51" fmla="*/ 3224583 h 4431753"/>
              <a:gd name="connsiteX52" fmla="*/ 3549589 w 5068235"/>
              <a:gd name="connsiteY52" fmla="*/ 3218226 h 4431753"/>
              <a:gd name="connsiteX53" fmla="*/ 3499145 w 5068235"/>
              <a:gd name="connsiteY53" fmla="*/ 3213856 h 4431753"/>
              <a:gd name="connsiteX54" fmla="*/ 3446615 w 5068235"/>
              <a:gd name="connsiteY54" fmla="*/ 3211235 h 4431753"/>
              <a:gd name="connsiteX55" fmla="*/ 3392025 w 5068235"/>
              <a:gd name="connsiteY55" fmla="*/ 3210125 h 4431753"/>
              <a:gd name="connsiteX0" fmla="*/ 1356773 w 5068235"/>
              <a:gd name="connsiteY0" fmla="*/ 1637578 h 4431753"/>
              <a:gd name="connsiteX1" fmla="*/ 1287421 w 5068235"/>
              <a:gd name="connsiteY1" fmla="*/ 1638410 h 4431753"/>
              <a:gd name="connsiteX2" fmla="*/ 1212594 w 5068235"/>
              <a:gd name="connsiteY2" fmla="*/ 1642730 h 4431753"/>
              <a:gd name="connsiteX3" fmla="*/ 1133124 w 5068235"/>
              <a:gd name="connsiteY3" fmla="*/ 1650180 h 4431753"/>
              <a:gd name="connsiteX4" fmla="*/ 1049845 w 5068235"/>
              <a:gd name="connsiteY4" fmla="*/ 1660403 h 4431753"/>
              <a:gd name="connsiteX5" fmla="*/ 963591 w 5068235"/>
              <a:gd name="connsiteY5" fmla="*/ 1673039 h 4431753"/>
              <a:gd name="connsiteX6" fmla="*/ 875197 w 5068235"/>
              <a:gd name="connsiteY6" fmla="*/ 1687730 h 4431753"/>
              <a:gd name="connsiteX7" fmla="*/ 785495 w 5068235"/>
              <a:gd name="connsiteY7" fmla="*/ 1704119 h 4431753"/>
              <a:gd name="connsiteX8" fmla="*/ 695319 w 5068235"/>
              <a:gd name="connsiteY8" fmla="*/ 1721846 h 4431753"/>
              <a:gd name="connsiteX9" fmla="*/ 605503 w 5068235"/>
              <a:gd name="connsiteY9" fmla="*/ 1740555 h 4431753"/>
              <a:gd name="connsiteX10" fmla="*/ 430288 w 5068235"/>
              <a:gd name="connsiteY10" fmla="*/ 1779480 h 4431753"/>
              <a:gd name="connsiteX11" fmla="*/ 0 w 5068235"/>
              <a:gd name="connsiteY11" fmla="*/ 1882533 h 4431753"/>
              <a:gd name="connsiteX12" fmla="*/ 231259 w 5068235"/>
              <a:gd name="connsiteY12" fmla="*/ 2153823 h 4431753"/>
              <a:gd name="connsiteX13" fmla="*/ 287538 w 5068235"/>
              <a:gd name="connsiteY13" fmla="*/ 2218815 h 4431753"/>
              <a:gd name="connsiteX14" fmla="*/ 346076 w 5068235"/>
              <a:gd name="connsiteY14" fmla="*/ 2285566 h 4431753"/>
              <a:gd name="connsiteX15" fmla="*/ 406411 w 5068235"/>
              <a:gd name="connsiteY15" fmla="*/ 2353295 h 4431753"/>
              <a:gd name="connsiteX16" fmla="*/ 468078 w 5068235"/>
              <a:gd name="connsiteY16" fmla="*/ 2421222 h 4431753"/>
              <a:gd name="connsiteX17" fmla="*/ 530612 w 5068235"/>
              <a:gd name="connsiteY17" fmla="*/ 2488568 h 4431753"/>
              <a:gd name="connsiteX18" fmla="*/ 593550 w 5068235"/>
              <a:gd name="connsiteY18" fmla="*/ 2554552 h 4431753"/>
              <a:gd name="connsiteX19" fmla="*/ 656428 w 5068235"/>
              <a:gd name="connsiteY19" fmla="*/ 2618395 h 4431753"/>
              <a:gd name="connsiteX20" fmla="*/ 718782 w 5068235"/>
              <a:gd name="connsiteY20" fmla="*/ 2679316 h 4431753"/>
              <a:gd name="connsiteX21" fmla="*/ 780148 w 5068235"/>
              <a:gd name="connsiteY21" fmla="*/ 2736536 h 4431753"/>
              <a:gd name="connsiteX22" fmla="*/ 840062 w 5068235"/>
              <a:gd name="connsiteY22" fmla="*/ 2789275 h 4431753"/>
              <a:gd name="connsiteX23" fmla="*/ 898059 w 5068235"/>
              <a:gd name="connsiteY23" fmla="*/ 2836753 h 4431753"/>
              <a:gd name="connsiteX24" fmla="*/ 953677 w 5068235"/>
              <a:gd name="connsiteY24" fmla="*/ 2878189 h 4431753"/>
              <a:gd name="connsiteX25" fmla="*/ 1006451 w 5068235"/>
              <a:gd name="connsiteY25" fmla="*/ 2912804 h 4431753"/>
              <a:gd name="connsiteX26" fmla="*/ 1055916 w 5068235"/>
              <a:gd name="connsiteY26" fmla="*/ 2939819 h 4431753"/>
              <a:gd name="connsiteX27" fmla="*/ 1101610 w 5068235"/>
              <a:gd name="connsiteY27" fmla="*/ 2958452 h 4431753"/>
              <a:gd name="connsiteX28" fmla="*/ 1144957 w 5068235"/>
              <a:gd name="connsiteY28" fmla="*/ 2970205 h 4431753"/>
              <a:gd name="connsiteX29" fmla="*/ 1187770 w 5068235"/>
              <a:gd name="connsiteY29" fmla="*/ 2977234 h 4431753"/>
              <a:gd name="connsiteX30" fmla="*/ 1230168 w 5068235"/>
              <a:gd name="connsiteY30" fmla="*/ 2979746 h 4431753"/>
              <a:gd name="connsiteX31" fmla="*/ 1272272 w 5068235"/>
              <a:gd name="connsiteY31" fmla="*/ 2977952 h 4431753"/>
              <a:gd name="connsiteX32" fmla="*/ 1314200 w 5068235"/>
              <a:gd name="connsiteY32" fmla="*/ 2972057 h 4431753"/>
              <a:gd name="connsiteX33" fmla="*/ 1356072 w 5068235"/>
              <a:gd name="connsiteY33" fmla="*/ 2962272 h 4431753"/>
              <a:gd name="connsiteX34" fmla="*/ 1398006 w 5068235"/>
              <a:gd name="connsiteY34" fmla="*/ 2948805 h 4431753"/>
              <a:gd name="connsiteX35" fmla="*/ 1440123 w 5068235"/>
              <a:gd name="connsiteY35" fmla="*/ 2931863 h 4431753"/>
              <a:gd name="connsiteX36" fmla="*/ 1482540 w 5068235"/>
              <a:gd name="connsiteY36" fmla="*/ 2911655 h 4431753"/>
              <a:gd name="connsiteX37" fmla="*/ 1525379 w 5068235"/>
              <a:gd name="connsiteY37" fmla="*/ 2888389 h 4431753"/>
              <a:gd name="connsiteX38" fmla="*/ 1568758 w 5068235"/>
              <a:gd name="connsiteY38" fmla="*/ 2862274 h 4431753"/>
              <a:gd name="connsiteX39" fmla="*/ 1612795 w 5068235"/>
              <a:gd name="connsiteY39" fmla="*/ 2833518 h 4431753"/>
              <a:gd name="connsiteX40" fmla="*/ 1657612 w 5068235"/>
              <a:gd name="connsiteY40" fmla="*/ 2802330 h 4431753"/>
              <a:gd name="connsiteX41" fmla="*/ 1703326 w 5068235"/>
              <a:gd name="connsiteY41" fmla="*/ 2768917 h 4431753"/>
              <a:gd name="connsiteX42" fmla="*/ 1750057 w 5068235"/>
              <a:gd name="connsiteY42" fmla="*/ 2733488 h 4431753"/>
              <a:gd name="connsiteX43" fmla="*/ 1797925 w 5068235"/>
              <a:gd name="connsiteY43" fmla="*/ 2696251 h 4431753"/>
              <a:gd name="connsiteX44" fmla="*/ 2003145 w 5068235"/>
              <a:gd name="connsiteY44" fmla="*/ 2533396 h 4431753"/>
              <a:gd name="connsiteX45" fmla="*/ 1984690 w 5068235"/>
              <a:gd name="connsiteY45" fmla="*/ 2467596 h 4431753"/>
              <a:gd name="connsiteX46" fmla="*/ 1949760 w 5068235"/>
              <a:gd name="connsiteY46" fmla="*/ 2341306 h 4431753"/>
              <a:gd name="connsiteX47" fmla="*/ 1932846 w 5068235"/>
              <a:gd name="connsiteY47" fmla="*/ 2281012 h 4431753"/>
              <a:gd name="connsiteX48" fmla="*/ 1916007 w 5068235"/>
              <a:gd name="connsiteY48" fmla="*/ 2222750 h 4431753"/>
              <a:gd name="connsiteX49" fmla="*/ 1899025 w 5068235"/>
              <a:gd name="connsiteY49" fmla="*/ 2166618 h 4431753"/>
              <a:gd name="connsiteX50" fmla="*/ 1881681 w 5068235"/>
              <a:gd name="connsiteY50" fmla="*/ 2112716 h 4431753"/>
              <a:gd name="connsiteX51" fmla="*/ 1863756 w 5068235"/>
              <a:gd name="connsiteY51" fmla="*/ 2061141 h 4431753"/>
              <a:gd name="connsiteX52" fmla="*/ 1845031 w 5068235"/>
              <a:gd name="connsiteY52" fmla="*/ 2011991 h 4431753"/>
              <a:gd name="connsiteX53" fmla="*/ 1825286 w 5068235"/>
              <a:gd name="connsiteY53" fmla="*/ 1965366 h 4431753"/>
              <a:gd name="connsiteX54" fmla="*/ 1804304 w 5068235"/>
              <a:gd name="connsiteY54" fmla="*/ 1921363 h 4431753"/>
              <a:gd name="connsiteX55" fmla="*/ 1781865 w 5068235"/>
              <a:gd name="connsiteY55" fmla="*/ 1880081 h 4431753"/>
              <a:gd name="connsiteX56" fmla="*/ 1757750 w 5068235"/>
              <a:gd name="connsiteY56" fmla="*/ 1841619 h 4431753"/>
              <a:gd name="connsiteX57" fmla="*/ 1731740 w 5068235"/>
              <a:gd name="connsiteY57" fmla="*/ 1806075 h 4431753"/>
              <a:gd name="connsiteX58" fmla="*/ 1703617 w 5068235"/>
              <a:gd name="connsiteY58" fmla="*/ 1773547 h 4431753"/>
              <a:gd name="connsiteX59" fmla="*/ 1673160 w 5068235"/>
              <a:gd name="connsiteY59" fmla="*/ 1744134 h 4431753"/>
              <a:gd name="connsiteX60" fmla="*/ 1640153 w 5068235"/>
              <a:gd name="connsiteY60" fmla="*/ 1717934 h 4431753"/>
              <a:gd name="connsiteX61" fmla="*/ 1604375 w 5068235"/>
              <a:gd name="connsiteY61" fmla="*/ 1695045 h 4431753"/>
              <a:gd name="connsiteX62" fmla="*/ 1565607 w 5068235"/>
              <a:gd name="connsiteY62" fmla="*/ 1675567 h 4431753"/>
              <a:gd name="connsiteX63" fmla="*/ 1523631 w 5068235"/>
              <a:gd name="connsiteY63" fmla="*/ 1659597 h 4431753"/>
              <a:gd name="connsiteX64" fmla="*/ 1475711 w 5068235"/>
              <a:gd name="connsiteY64" fmla="*/ 1647814 h 4431753"/>
              <a:gd name="connsiteX65" fmla="*/ 1419814 w 5068235"/>
              <a:gd name="connsiteY65" fmla="*/ 1640594 h 4431753"/>
              <a:gd name="connsiteX66" fmla="*/ 1356773 w 5068235"/>
              <a:gd name="connsiteY66" fmla="*/ 1637578 h 4431753"/>
              <a:gd name="connsiteX0" fmla="*/ 3825347 w 5068235"/>
              <a:gd name="connsiteY0" fmla="*/ 1637578 h 4431753"/>
              <a:gd name="connsiteX1" fmla="*/ 3762306 w 5068235"/>
              <a:gd name="connsiteY1" fmla="*/ 1640594 h 4431753"/>
              <a:gd name="connsiteX2" fmla="*/ 3706408 w 5068235"/>
              <a:gd name="connsiteY2" fmla="*/ 1647814 h 4431753"/>
              <a:gd name="connsiteX3" fmla="*/ 3658489 w 5068235"/>
              <a:gd name="connsiteY3" fmla="*/ 1659597 h 4431753"/>
              <a:gd name="connsiteX4" fmla="*/ 3616513 w 5068235"/>
              <a:gd name="connsiteY4" fmla="*/ 1675567 h 4431753"/>
              <a:gd name="connsiteX5" fmla="*/ 3577745 w 5068235"/>
              <a:gd name="connsiteY5" fmla="*/ 1695045 h 4431753"/>
              <a:gd name="connsiteX6" fmla="*/ 3541967 w 5068235"/>
              <a:gd name="connsiteY6" fmla="*/ 1717934 h 4431753"/>
              <a:gd name="connsiteX7" fmla="*/ 3508959 w 5068235"/>
              <a:gd name="connsiteY7" fmla="*/ 1744134 h 4431753"/>
              <a:gd name="connsiteX8" fmla="*/ 3478503 w 5068235"/>
              <a:gd name="connsiteY8" fmla="*/ 1773547 h 4431753"/>
              <a:gd name="connsiteX9" fmla="*/ 3450380 w 5068235"/>
              <a:gd name="connsiteY9" fmla="*/ 1806075 h 4431753"/>
              <a:gd name="connsiteX10" fmla="*/ 3424370 w 5068235"/>
              <a:gd name="connsiteY10" fmla="*/ 1841619 h 4431753"/>
              <a:gd name="connsiteX11" fmla="*/ 3400255 w 5068235"/>
              <a:gd name="connsiteY11" fmla="*/ 1880081 h 4431753"/>
              <a:gd name="connsiteX12" fmla="*/ 3377816 w 5068235"/>
              <a:gd name="connsiteY12" fmla="*/ 1921363 h 4431753"/>
              <a:gd name="connsiteX13" fmla="*/ 3356833 w 5068235"/>
              <a:gd name="connsiteY13" fmla="*/ 1965366 h 4431753"/>
              <a:gd name="connsiteX14" fmla="*/ 3337089 w 5068235"/>
              <a:gd name="connsiteY14" fmla="*/ 2011991 h 4431753"/>
              <a:gd name="connsiteX15" fmla="*/ 3318364 w 5068235"/>
              <a:gd name="connsiteY15" fmla="*/ 2061141 h 4431753"/>
              <a:gd name="connsiteX16" fmla="*/ 3300439 w 5068235"/>
              <a:gd name="connsiteY16" fmla="*/ 2112716 h 4431753"/>
              <a:gd name="connsiteX17" fmla="*/ 3283094 w 5068235"/>
              <a:gd name="connsiteY17" fmla="*/ 2166618 h 4431753"/>
              <a:gd name="connsiteX18" fmla="*/ 3266113 w 5068235"/>
              <a:gd name="connsiteY18" fmla="*/ 2222750 h 4431753"/>
              <a:gd name="connsiteX19" fmla="*/ 3249274 w 5068235"/>
              <a:gd name="connsiteY19" fmla="*/ 2281012 h 4431753"/>
              <a:gd name="connsiteX20" fmla="*/ 3232360 w 5068235"/>
              <a:gd name="connsiteY20" fmla="*/ 2341306 h 4431753"/>
              <a:gd name="connsiteX21" fmla="*/ 3197429 w 5068235"/>
              <a:gd name="connsiteY21" fmla="*/ 2467596 h 4431753"/>
              <a:gd name="connsiteX22" fmla="*/ 3178975 w 5068235"/>
              <a:gd name="connsiteY22" fmla="*/ 2533396 h 4431753"/>
              <a:gd name="connsiteX23" fmla="*/ 3384195 w 5068235"/>
              <a:gd name="connsiteY23" fmla="*/ 2696251 h 4431753"/>
              <a:gd name="connsiteX24" fmla="*/ 3432062 w 5068235"/>
              <a:gd name="connsiteY24" fmla="*/ 2733488 h 4431753"/>
              <a:gd name="connsiteX25" fmla="*/ 3478794 w 5068235"/>
              <a:gd name="connsiteY25" fmla="*/ 2768917 h 4431753"/>
              <a:gd name="connsiteX26" fmla="*/ 3524508 w 5068235"/>
              <a:gd name="connsiteY26" fmla="*/ 2802330 h 4431753"/>
              <a:gd name="connsiteX27" fmla="*/ 3569324 w 5068235"/>
              <a:gd name="connsiteY27" fmla="*/ 2833518 h 4431753"/>
              <a:gd name="connsiteX28" fmla="*/ 3613362 w 5068235"/>
              <a:gd name="connsiteY28" fmla="*/ 2862274 h 4431753"/>
              <a:gd name="connsiteX29" fmla="*/ 3656741 w 5068235"/>
              <a:gd name="connsiteY29" fmla="*/ 2888389 h 4431753"/>
              <a:gd name="connsiteX30" fmla="*/ 3699579 w 5068235"/>
              <a:gd name="connsiteY30" fmla="*/ 2911655 h 4431753"/>
              <a:gd name="connsiteX31" fmla="*/ 3741997 w 5068235"/>
              <a:gd name="connsiteY31" fmla="*/ 2931863 h 4431753"/>
              <a:gd name="connsiteX32" fmla="*/ 3784114 w 5068235"/>
              <a:gd name="connsiteY32" fmla="*/ 2948805 h 4431753"/>
              <a:gd name="connsiteX33" fmla="*/ 3826048 w 5068235"/>
              <a:gd name="connsiteY33" fmla="*/ 2962272 h 4431753"/>
              <a:gd name="connsiteX34" fmla="*/ 3867920 w 5068235"/>
              <a:gd name="connsiteY34" fmla="*/ 2972057 h 4431753"/>
              <a:gd name="connsiteX35" fmla="*/ 3909848 w 5068235"/>
              <a:gd name="connsiteY35" fmla="*/ 2977952 h 4431753"/>
              <a:gd name="connsiteX36" fmla="*/ 3951951 w 5068235"/>
              <a:gd name="connsiteY36" fmla="*/ 2979746 h 4431753"/>
              <a:gd name="connsiteX37" fmla="*/ 3994350 w 5068235"/>
              <a:gd name="connsiteY37" fmla="*/ 2977234 h 4431753"/>
              <a:gd name="connsiteX38" fmla="*/ 4037163 w 5068235"/>
              <a:gd name="connsiteY38" fmla="*/ 2970205 h 4431753"/>
              <a:gd name="connsiteX39" fmla="*/ 4080510 w 5068235"/>
              <a:gd name="connsiteY39" fmla="*/ 2958452 h 4431753"/>
              <a:gd name="connsiteX40" fmla="*/ 4126201 w 5068235"/>
              <a:gd name="connsiteY40" fmla="*/ 2939819 h 4431753"/>
              <a:gd name="connsiteX41" fmla="*/ 4175665 w 5068235"/>
              <a:gd name="connsiteY41" fmla="*/ 2912804 h 4431753"/>
              <a:gd name="connsiteX42" fmla="*/ 4228438 w 5068235"/>
              <a:gd name="connsiteY42" fmla="*/ 2878189 h 4431753"/>
              <a:gd name="connsiteX43" fmla="*/ 5068235 w 5068235"/>
              <a:gd name="connsiteY43" fmla="*/ 1991690 h 4431753"/>
              <a:gd name="connsiteX44" fmla="*/ 4282746 w 5068235"/>
              <a:gd name="connsiteY44" fmla="*/ 1683712 h 4431753"/>
              <a:gd name="connsiteX45" fmla="*/ 4218527 w 5068235"/>
              <a:gd name="connsiteY45" fmla="*/ 1673039 h 4431753"/>
              <a:gd name="connsiteX46" fmla="*/ 4132274 w 5068235"/>
              <a:gd name="connsiteY46" fmla="*/ 1660403 h 4431753"/>
              <a:gd name="connsiteX47" fmla="*/ 4048995 w 5068235"/>
              <a:gd name="connsiteY47" fmla="*/ 1650180 h 4431753"/>
              <a:gd name="connsiteX48" fmla="*/ 3969526 w 5068235"/>
              <a:gd name="connsiteY48" fmla="*/ 1642730 h 4431753"/>
              <a:gd name="connsiteX49" fmla="*/ 3894698 w 5068235"/>
              <a:gd name="connsiteY49" fmla="*/ 1638410 h 4431753"/>
              <a:gd name="connsiteX50" fmla="*/ 3825347 w 5068235"/>
              <a:gd name="connsiteY50" fmla="*/ 1637578 h 4431753"/>
              <a:gd name="connsiteX0" fmla="*/ 2591079 w 5068235"/>
              <a:gd name="connsiteY0" fmla="*/ 0 h 4431753"/>
              <a:gd name="connsiteX1" fmla="*/ 2447383 w 5068235"/>
              <a:gd name="connsiteY1" fmla="*/ 233540 h 4431753"/>
              <a:gd name="connsiteX2" fmla="*/ 2404536 w 5068235"/>
              <a:gd name="connsiteY2" fmla="*/ 303773 h 4431753"/>
              <a:gd name="connsiteX3" fmla="*/ 2360115 w 5068235"/>
              <a:gd name="connsiteY3" fmla="*/ 377381 h 4431753"/>
              <a:gd name="connsiteX4" fmla="*/ 2314721 w 5068235"/>
              <a:gd name="connsiteY4" fmla="*/ 453681 h 4431753"/>
              <a:gd name="connsiteX5" fmla="*/ 2268951 w 5068235"/>
              <a:gd name="connsiteY5" fmla="*/ 531992 h 4431753"/>
              <a:gd name="connsiteX6" fmla="*/ 2223403 w 5068235"/>
              <a:gd name="connsiteY6" fmla="*/ 611630 h 4431753"/>
              <a:gd name="connsiteX7" fmla="*/ 2178677 w 5068235"/>
              <a:gd name="connsiteY7" fmla="*/ 691915 h 4431753"/>
              <a:gd name="connsiteX8" fmla="*/ 2135370 w 5068235"/>
              <a:gd name="connsiteY8" fmla="*/ 772162 h 4431753"/>
              <a:gd name="connsiteX9" fmla="*/ 2094081 w 5068235"/>
              <a:gd name="connsiteY9" fmla="*/ 851691 h 4431753"/>
              <a:gd name="connsiteX10" fmla="*/ 2055408 w 5068235"/>
              <a:gd name="connsiteY10" fmla="*/ 929819 h 4431753"/>
              <a:gd name="connsiteX11" fmla="*/ 2019950 w 5068235"/>
              <a:gd name="connsiteY11" fmla="*/ 1005863 h 4431753"/>
              <a:gd name="connsiteX12" fmla="*/ 1988305 w 5068235"/>
              <a:gd name="connsiteY12" fmla="*/ 1079142 h 4431753"/>
              <a:gd name="connsiteX13" fmla="*/ 1961072 w 5068235"/>
              <a:gd name="connsiteY13" fmla="*/ 1148972 h 4431753"/>
              <a:gd name="connsiteX14" fmla="*/ 1938849 w 5068235"/>
              <a:gd name="connsiteY14" fmla="*/ 1214673 h 4431753"/>
              <a:gd name="connsiteX15" fmla="*/ 1922235 w 5068235"/>
              <a:gd name="connsiteY15" fmla="*/ 1275561 h 4431753"/>
              <a:gd name="connsiteX16" fmla="*/ 1911827 w 5068235"/>
              <a:gd name="connsiteY16" fmla="*/ 1330955 h 4431753"/>
              <a:gd name="connsiteX17" fmla="*/ 1908225 w 5068235"/>
              <a:gd name="connsiteY17" fmla="*/ 1380172 h 4431753"/>
              <a:gd name="connsiteX18" fmla="*/ 1910443 w 5068235"/>
              <a:gd name="connsiteY18" fmla="*/ 1425028 h 4431753"/>
              <a:gd name="connsiteX19" fmla="*/ 1916989 w 5068235"/>
              <a:gd name="connsiteY19" fmla="*/ 1467917 h 4431753"/>
              <a:gd name="connsiteX20" fmla="*/ 1927702 w 5068235"/>
              <a:gd name="connsiteY20" fmla="*/ 1509017 h 4431753"/>
              <a:gd name="connsiteX21" fmla="*/ 1942420 w 5068235"/>
              <a:gd name="connsiteY21" fmla="*/ 1548505 h 4431753"/>
              <a:gd name="connsiteX22" fmla="*/ 1960982 w 5068235"/>
              <a:gd name="connsiteY22" fmla="*/ 1586559 h 4431753"/>
              <a:gd name="connsiteX23" fmla="*/ 1983228 w 5068235"/>
              <a:gd name="connsiteY23" fmla="*/ 1623357 h 4431753"/>
              <a:gd name="connsiteX24" fmla="*/ 2008995 w 5068235"/>
              <a:gd name="connsiteY24" fmla="*/ 1659077 h 4431753"/>
              <a:gd name="connsiteX25" fmla="*/ 2038123 w 5068235"/>
              <a:gd name="connsiteY25" fmla="*/ 1693896 h 4431753"/>
              <a:gd name="connsiteX26" fmla="*/ 2070450 w 5068235"/>
              <a:gd name="connsiteY26" fmla="*/ 1727993 h 4431753"/>
              <a:gd name="connsiteX27" fmla="*/ 2105815 w 5068235"/>
              <a:gd name="connsiteY27" fmla="*/ 1761545 h 4431753"/>
              <a:gd name="connsiteX28" fmla="*/ 2144057 w 5068235"/>
              <a:gd name="connsiteY28" fmla="*/ 1794730 h 4431753"/>
              <a:gd name="connsiteX29" fmla="*/ 2185014 w 5068235"/>
              <a:gd name="connsiteY29" fmla="*/ 1827726 h 4431753"/>
              <a:gd name="connsiteX30" fmla="*/ 2228526 w 5068235"/>
              <a:gd name="connsiteY30" fmla="*/ 1860710 h 4431753"/>
              <a:gd name="connsiteX31" fmla="*/ 2274430 w 5068235"/>
              <a:gd name="connsiteY31" fmla="*/ 1893861 h 4431753"/>
              <a:gd name="connsiteX32" fmla="*/ 2322566 w 5068235"/>
              <a:gd name="connsiteY32" fmla="*/ 1927356 h 4431753"/>
              <a:gd name="connsiteX33" fmla="*/ 2372773 w 5068235"/>
              <a:gd name="connsiteY33" fmla="*/ 1961374 h 4431753"/>
              <a:gd name="connsiteX34" fmla="*/ 2591079 w 5068235"/>
              <a:gd name="connsiteY34" fmla="*/ 2106218 h 4431753"/>
              <a:gd name="connsiteX35" fmla="*/ 2809385 w 5068235"/>
              <a:gd name="connsiteY35" fmla="*/ 1961374 h 4431753"/>
              <a:gd name="connsiteX36" fmla="*/ 2859591 w 5068235"/>
              <a:gd name="connsiteY36" fmla="*/ 1927356 h 4431753"/>
              <a:gd name="connsiteX37" fmla="*/ 2907728 w 5068235"/>
              <a:gd name="connsiteY37" fmla="*/ 1893861 h 4431753"/>
              <a:gd name="connsiteX38" fmla="*/ 2953632 w 5068235"/>
              <a:gd name="connsiteY38" fmla="*/ 1860710 h 4431753"/>
              <a:gd name="connsiteX39" fmla="*/ 2997144 w 5068235"/>
              <a:gd name="connsiteY39" fmla="*/ 1827726 h 4431753"/>
              <a:gd name="connsiteX40" fmla="*/ 3038101 w 5068235"/>
              <a:gd name="connsiteY40" fmla="*/ 1794730 h 4431753"/>
              <a:gd name="connsiteX41" fmla="*/ 3076343 w 5068235"/>
              <a:gd name="connsiteY41" fmla="*/ 1761545 h 4431753"/>
              <a:gd name="connsiteX42" fmla="*/ 3111708 w 5068235"/>
              <a:gd name="connsiteY42" fmla="*/ 1727993 h 4431753"/>
              <a:gd name="connsiteX43" fmla="*/ 3144035 w 5068235"/>
              <a:gd name="connsiteY43" fmla="*/ 1693896 h 4431753"/>
              <a:gd name="connsiteX44" fmla="*/ 3173163 w 5068235"/>
              <a:gd name="connsiteY44" fmla="*/ 1659077 h 4431753"/>
              <a:gd name="connsiteX45" fmla="*/ 3198930 w 5068235"/>
              <a:gd name="connsiteY45" fmla="*/ 1623357 h 4431753"/>
              <a:gd name="connsiteX46" fmla="*/ 3221176 w 5068235"/>
              <a:gd name="connsiteY46" fmla="*/ 1586559 h 4431753"/>
              <a:gd name="connsiteX47" fmla="*/ 3239738 w 5068235"/>
              <a:gd name="connsiteY47" fmla="*/ 1548505 h 4431753"/>
              <a:gd name="connsiteX48" fmla="*/ 3254456 w 5068235"/>
              <a:gd name="connsiteY48" fmla="*/ 1509017 h 4431753"/>
              <a:gd name="connsiteX49" fmla="*/ 3265169 w 5068235"/>
              <a:gd name="connsiteY49" fmla="*/ 1467917 h 4431753"/>
              <a:gd name="connsiteX50" fmla="*/ 3271715 w 5068235"/>
              <a:gd name="connsiteY50" fmla="*/ 1425028 h 4431753"/>
              <a:gd name="connsiteX51" fmla="*/ 3273933 w 5068235"/>
              <a:gd name="connsiteY51" fmla="*/ 1380172 h 4431753"/>
              <a:gd name="connsiteX52" fmla="*/ 3270330 w 5068235"/>
              <a:gd name="connsiteY52" fmla="*/ 1330955 h 4431753"/>
              <a:gd name="connsiteX53" fmla="*/ 3259923 w 5068235"/>
              <a:gd name="connsiteY53" fmla="*/ 1275561 h 4431753"/>
              <a:gd name="connsiteX54" fmla="*/ 3243309 w 5068235"/>
              <a:gd name="connsiteY54" fmla="*/ 1214673 h 4431753"/>
              <a:gd name="connsiteX55" fmla="*/ 3221087 w 5068235"/>
              <a:gd name="connsiteY55" fmla="*/ 1148972 h 4431753"/>
              <a:gd name="connsiteX56" fmla="*/ 3193854 w 5068235"/>
              <a:gd name="connsiteY56" fmla="*/ 1079142 h 4431753"/>
              <a:gd name="connsiteX57" fmla="*/ 3162210 w 5068235"/>
              <a:gd name="connsiteY57" fmla="*/ 1005863 h 4431753"/>
              <a:gd name="connsiteX58" fmla="*/ 3126753 w 5068235"/>
              <a:gd name="connsiteY58" fmla="*/ 929819 h 4431753"/>
              <a:gd name="connsiteX59" fmla="*/ 3088081 w 5068235"/>
              <a:gd name="connsiteY59" fmla="*/ 851691 h 4431753"/>
              <a:gd name="connsiteX60" fmla="*/ 3046792 w 5068235"/>
              <a:gd name="connsiteY60" fmla="*/ 772162 h 4431753"/>
              <a:gd name="connsiteX61" fmla="*/ 3003486 w 5068235"/>
              <a:gd name="connsiteY61" fmla="*/ 691915 h 4431753"/>
              <a:gd name="connsiteX62" fmla="*/ 2958760 w 5068235"/>
              <a:gd name="connsiteY62" fmla="*/ 611630 h 4431753"/>
              <a:gd name="connsiteX63" fmla="*/ 2913213 w 5068235"/>
              <a:gd name="connsiteY63" fmla="*/ 531992 h 4431753"/>
              <a:gd name="connsiteX64" fmla="*/ 2867443 w 5068235"/>
              <a:gd name="connsiteY64" fmla="*/ 453681 h 4431753"/>
              <a:gd name="connsiteX65" fmla="*/ 2822048 w 5068235"/>
              <a:gd name="connsiteY65" fmla="*/ 377381 h 4431753"/>
              <a:gd name="connsiteX66" fmla="*/ 2777628 w 5068235"/>
              <a:gd name="connsiteY66" fmla="*/ 303773 h 4431753"/>
              <a:gd name="connsiteX67" fmla="*/ 2734780 w 5068235"/>
              <a:gd name="connsiteY67" fmla="*/ 233540 h 4431753"/>
              <a:gd name="connsiteX68" fmla="*/ 2591079 w 5068235"/>
              <a:gd name="connsiteY68" fmla="*/ 0 h 443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068235" h="4431753">
                <a:moveTo>
                  <a:pt x="1790086" y="3210099"/>
                </a:moveTo>
                <a:lnTo>
                  <a:pt x="1735497" y="3211210"/>
                </a:lnTo>
                <a:lnTo>
                  <a:pt x="1682968" y="3213830"/>
                </a:lnTo>
                <a:lnTo>
                  <a:pt x="1632524" y="3218200"/>
                </a:lnTo>
                <a:lnTo>
                  <a:pt x="1584071" y="3224580"/>
                </a:lnTo>
                <a:lnTo>
                  <a:pt x="1537998" y="3233142"/>
                </a:lnTo>
                <a:lnTo>
                  <a:pt x="1493968" y="3244191"/>
                </a:lnTo>
                <a:lnTo>
                  <a:pt x="1452127" y="3257943"/>
                </a:lnTo>
                <a:lnTo>
                  <a:pt x="1412501" y="3274638"/>
                </a:lnTo>
                <a:lnTo>
                  <a:pt x="1375117" y="3294514"/>
                </a:lnTo>
                <a:lnTo>
                  <a:pt x="1340000" y="3317809"/>
                </a:lnTo>
                <a:lnTo>
                  <a:pt x="1307176" y="3344762"/>
                </a:lnTo>
                <a:lnTo>
                  <a:pt x="1276671" y="3375612"/>
                </a:lnTo>
                <a:lnTo>
                  <a:pt x="1248511" y="3410597"/>
                </a:lnTo>
                <a:lnTo>
                  <a:pt x="1222497" y="3452531"/>
                </a:lnTo>
                <a:lnTo>
                  <a:pt x="1198358" y="3503462"/>
                </a:lnTo>
                <a:lnTo>
                  <a:pt x="1176011" y="3562487"/>
                </a:lnTo>
                <a:lnTo>
                  <a:pt x="1155371" y="3628701"/>
                </a:lnTo>
                <a:lnTo>
                  <a:pt x="1136357" y="3701202"/>
                </a:lnTo>
                <a:lnTo>
                  <a:pt x="1118885" y="3779085"/>
                </a:lnTo>
                <a:lnTo>
                  <a:pt x="1102873" y="3861447"/>
                </a:lnTo>
                <a:lnTo>
                  <a:pt x="1088236" y="3947384"/>
                </a:lnTo>
                <a:lnTo>
                  <a:pt x="1074893" y="4035992"/>
                </a:lnTo>
                <a:lnTo>
                  <a:pt x="1062759" y="4126368"/>
                </a:lnTo>
                <a:lnTo>
                  <a:pt x="1051753" y="4217608"/>
                </a:lnTo>
                <a:lnTo>
                  <a:pt x="1041790" y="4308808"/>
                </a:lnTo>
                <a:lnTo>
                  <a:pt x="1032788" y="4399065"/>
                </a:lnTo>
                <a:lnTo>
                  <a:pt x="1029784" y="4431753"/>
                </a:lnTo>
                <a:lnTo>
                  <a:pt x="2074608" y="4431753"/>
                </a:lnTo>
                <a:lnTo>
                  <a:pt x="2111663" y="4409801"/>
                </a:lnTo>
                <a:lnTo>
                  <a:pt x="2174740" y="4369315"/>
                </a:lnTo>
                <a:lnTo>
                  <a:pt x="2231336" y="4329225"/>
                </a:lnTo>
                <a:lnTo>
                  <a:pt x="2280565" y="4289732"/>
                </a:lnTo>
                <a:lnTo>
                  <a:pt x="2321544" y="4251037"/>
                </a:lnTo>
                <a:lnTo>
                  <a:pt x="2353386" y="4213339"/>
                </a:lnTo>
                <a:lnTo>
                  <a:pt x="2377957" y="4175745"/>
                </a:lnTo>
                <a:lnTo>
                  <a:pt x="2397871" y="4137198"/>
                </a:lnTo>
                <a:lnTo>
                  <a:pt x="2413362" y="4097650"/>
                </a:lnTo>
                <a:lnTo>
                  <a:pt x="2424665" y="4057052"/>
                </a:lnTo>
                <a:lnTo>
                  <a:pt x="2432016" y="4015354"/>
                </a:lnTo>
                <a:lnTo>
                  <a:pt x="2435649" y="3972508"/>
                </a:lnTo>
                <a:cubicBezTo>
                  <a:pt x="2435699" y="3957826"/>
                  <a:pt x="2435748" y="3943145"/>
                  <a:pt x="2435798" y="3928463"/>
                </a:cubicBezTo>
                <a:lnTo>
                  <a:pt x="2432700" y="3883172"/>
                </a:lnTo>
                <a:lnTo>
                  <a:pt x="2426589" y="3836586"/>
                </a:lnTo>
                <a:lnTo>
                  <a:pt x="2417700" y="3788654"/>
                </a:lnTo>
                <a:lnTo>
                  <a:pt x="2406268" y="3739328"/>
                </a:lnTo>
                <a:lnTo>
                  <a:pt x="2392528" y="3688560"/>
                </a:lnTo>
                <a:lnTo>
                  <a:pt x="2376714" y="3636300"/>
                </a:lnTo>
                <a:lnTo>
                  <a:pt x="2359062" y="3582498"/>
                </a:lnTo>
                <a:lnTo>
                  <a:pt x="2339807" y="3527107"/>
                </a:lnTo>
                <a:lnTo>
                  <a:pt x="2319184" y="3470076"/>
                </a:lnTo>
                <a:lnTo>
                  <a:pt x="2297427" y="3411357"/>
                </a:lnTo>
                <a:lnTo>
                  <a:pt x="2251454" y="3288658"/>
                </a:lnTo>
                <a:lnTo>
                  <a:pt x="2227707" y="3224580"/>
                </a:lnTo>
                <a:lnTo>
                  <a:pt x="1905340" y="3211456"/>
                </a:lnTo>
                <a:lnTo>
                  <a:pt x="1846709" y="3210261"/>
                </a:lnTo>
                <a:lnTo>
                  <a:pt x="1790086" y="3210099"/>
                </a:lnTo>
                <a:close/>
              </a:path>
              <a:path w="5068235" h="4431753">
                <a:moveTo>
                  <a:pt x="3392025" y="3210125"/>
                </a:moveTo>
                <a:lnTo>
                  <a:pt x="3335401" y="3210287"/>
                </a:lnTo>
                <a:lnTo>
                  <a:pt x="3276769" y="3211482"/>
                </a:lnTo>
                <a:lnTo>
                  <a:pt x="2954401" y="3224606"/>
                </a:lnTo>
                <a:lnTo>
                  <a:pt x="2930655" y="3288685"/>
                </a:lnTo>
                <a:lnTo>
                  <a:pt x="2884685" y="3411387"/>
                </a:lnTo>
                <a:lnTo>
                  <a:pt x="2862929" y="3470107"/>
                </a:lnTo>
                <a:lnTo>
                  <a:pt x="2842307" y="3527139"/>
                </a:lnTo>
                <a:lnTo>
                  <a:pt x="2823053" y="3582532"/>
                </a:lnTo>
                <a:lnTo>
                  <a:pt x="2805402" y="3636334"/>
                </a:lnTo>
                <a:lnTo>
                  <a:pt x="2789589" y="3688595"/>
                </a:lnTo>
                <a:lnTo>
                  <a:pt x="2775850" y="3739363"/>
                </a:lnTo>
                <a:lnTo>
                  <a:pt x="2764418" y="3788689"/>
                </a:lnTo>
                <a:lnTo>
                  <a:pt x="2755529" y="3836620"/>
                </a:lnTo>
                <a:lnTo>
                  <a:pt x="2749419" y="3883207"/>
                </a:lnTo>
                <a:lnTo>
                  <a:pt x="2746321" y="3928497"/>
                </a:lnTo>
                <a:lnTo>
                  <a:pt x="2746471" y="3972541"/>
                </a:lnTo>
                <a:lnTo>
                  <a:pt x="2750104" y="4015387"/>
                </a:lnTo>
                <a:lnTo>
                  <a:pt x="2757454" y="4057084"/>
                </a:lnTo>
                <a:lnTo>
                  <a:pt x="2768758" y="4097681"/>
                </a:lnTo>
                <a:lnTo>
                  <a:pt x="2784249" y="4137227"/>
                </a:lnTo>
                <a:lnTo>
                  <a:pt x="2804163" y="4175772"/>
                </a:lnTo>
                <a:lnTo>
                  <a:pt x="2828734" y="4213364"/>
                </a:lnTo>
                <a:lnTo>
                  <a:pt x="2860578" y="4251064"/>
                </a:lnTo>
                <a:lnTo>
                  <a:pt x="2901557" y="4289761"/>
                </a:lnTo>
                <a:lnTo>
                  <a:pt x="2950787" y="4329254"/>
                </a:lnTo>
                <a:lnTo>
                  <a:pt x="3007383" y="4369345"/>
                </a:lnTo>
                <a:lnTo>
                  <a:pt x="3070460" y="4409832"/>
                </a:lnTo>
                <a:lnTo>
                  <a:pt x="3107462" y="4431753"/>
                </a:lnTo>
                <a:lnTo>
                  <a:pt x="4152333" y="4431753"/>
                </a:lnTo>
                <a:lnTo>
                  <a:pt x="4140330" y="4308836"/>
                </a:lnTo>
                <a:lnTo>
                  <a:pt x="4130367" y="4217635"/>
                </a:lnTo>
                <a:lnTo>
                  <a:pt x="4119360" y="4126395"/>
                </a:lnTo>
                <a:lnTo>
                  <a:pt x="4107227" y="4036018"/>
                </a:lnTo>
                <a:lnTo>
                  <a:pt x="4093883" y="3947410"/>
                </a:lnTo>
                <a:lnTo>
                  <a:pt x="4079247" y="3861473"/>
                </a:lnTo>
                <a:lnTo>
                  <a:pt x="4063234" y="3779111"/>
                </a:lnTo>
                <a:lnTo>
                  <a:pt x="4045762" y="3701228"/>
                </a:lnTo>
                <a:lnTo>
                  <a:pt x="4026748" y="3628727"/>
                </a:lnTo>
                <a:lnTo>
                  <a:pt x="4006109" y="3562512"/>
                </a:lnTo>
                <a:lnTo>
                  <a:pt x="3983761" y="3503488"/>
                </a:lnTo>
                <a:lnTo>
                  <a:pt x="3959622" y="3452557"/>
                </a:lnTo>
                <a:lnTo>
                  <a:pt x="3933609" y="3410623"/>
                </a:lnTo>
                <a:lnTo>
                  <a:pt x="3905449" y="3375638"/>
                </a:lnTo>
                <a:lnTo>
                  <a:pt x="3874944" y="3344788"/>
                </a:lnTo>
                <a:lnTo>
                  <a:pt x="3842119" y="3317835"/>
                </a:lnTo>
                <a:lnTo>
                  <a:pt x="3807002" y="3294539"/>
                </a:lnTo>
                <a:lnTo>
                  <a:pt x="3769617" y="3274664"/>
                </a:lnTo>
                <a:lnTo>
                  <a:pt x="3729990" y="3257969"/>
                </a:lnTo>
                <a:lnTo>
                  <a:pt x="3688148" y="3244216"/>
                </a:lnTo>
                <a:lnTo>
                  <a:pt x="3644117" y="3233167"/>
                </a:lnTo>
                <a:lnTo>
                  <a:pt x="3597922" y="3224583"/>
                </a:lnTo>
                <a:lnTo>
                  <a:pt x="3549589" y="3218226"/>
                </a:lnTo>
                <a:lnTo>
                  <a:pt x="3499145" y="3213856"/>
                </a:lnTo>
                <a:lnTo>
                  <a:pt x="3446615" y="3211235"/>
                </a:lnTo>
                <a:lnTo>
                  <a:pt x="3392025" y="3210125"/>
                </a:lnTo>
                <a:close/>
              </a:path>
              <a:path w="5068235" h="4431753">
                <a:moveTo>
                  <a:pt x="1356773" y="1637578"/>
                </a:moveTo>
                <a:lnTo>
                  <a:pt x="1287421" y="1638410"/>
                </a:lnTo>
                <a:lnTo>
                  <a:pt x="1212594" y="1642730"/>
                </a:lnTo>
                <a:lnTo>
                  <a:pt x="1133124" y="1650180"/>
                </a:lnTo>
                <a:lnTo>
                  <a:pt x="1049845" y="1660403"/>
                </a:lnTo>
                <a:lnTo>
                  <a:pt x="963591" y="1673039"/>
                </a:lnTo>
                <a:lnTo>
                  <a:pt x="875197" y="1687730"/>
                </a:lnTo>
                <a:lnTo>
                  <a:pt x="785495" y="1704119"/>
                </a:lnTo>
                <a:lnTo>
                  <a:pt x="695319" y="1721846"/>
                </a:lnTo>
                <a:lnTo>
                  <a:pt x="605503" y="1740555"/>
                </a:lnTo>
                <a:lnTo>
                  <a:pt x="430288" y="1779480"/>
                </a:lnTo>
                <a:lnTo>
                  <a:pt x="0" y="1882533"/>
                </a:lnTo>
                <a:lnTo>
                  <a:pt x="231259" y="2153823"/>
                </a:lnTo>
                <a:lnTo>
                  <a:pt x="287538" y="2218815"/>
                </a:lnTo>
                <a:lnTo>
                  <a:pt x="346076" y="2285566"/>
                </a:lnTo>
                <a:lnTo>
                  <a:pt x="406411" y="2353295"/>
                </a:lnTo>
                <a:lnTo>
                  <a:pt x="468078" y="2421222"/>
                </a:lnTo>
                <a:lnTo>
                  <a:pt x="530612" y="2488568"/>
                </a:lnTo>
                <a:lnTo>
                  <a:pt x="593550" y="2554552"/>
                </a:lnTo>
                <a:lnTo>
                  <a:pt x="656428" y="2618395"/>
                </a:lnTo>
                <a:lnTo>
                  <a:pt x="718782" y="2679316"/>
                </a:lnTo>
                <a:lnTo>
                  <a:pt x="780148" y="2736536"/>
                </a:lnTo>
                <a:lnTo>
                  <a:pt x="840062" y="2789275"/>
                </a:lnTo>
                <a:lnTo>
                  <a:pt x="898059" y="2836753"/>
                </a:lnTo>
                <a:lnTo>
                  <a:pt x="953677" y="2878189"/>
                </a:lnTo>
                <a:lnTo>
                  <a:pt x="1006451" y="2912804"/>
                </a:lnTo>
                <a:lnTo>
                  <a:pt x="1055916" y="2939819"/>
                </a:lnTo>
                <a:lnTo>
                  <a:pt x="1101610" y="2958452"/>
                </a:lnTo>
                <a:lnTo>
                  <a:pt x="1144957" y="2970205"/>
                </a:lnTo>
                <a:lnTo>
                  <a:pt x="1187770" y="2977234"/>
                </a:lnTo>
                <a:lnTo>
                  <a:pt x="1230168" y="2979746"/>
                </a:lnTo>
                <a:lnTo>
                  <a:pt x="1272272" y="2977952"/>
                </a:lnTo>
                <a:lnTo>
                  <a:pt x="1314200" y="2972057"/>
                </a:lnTo>
                <a:lnTo>
                  <a:pt x="1356072" y="2962272"/>
                </a:lnTo>
                <a:lnTo>
                  <a:pt x="1398006" y="2948805"/>
                </a:lnTo>
                <a:lnTo>
                  <a:pt x="1440123" y="2931863"/>
                </a:lnTo>
                <a:lnTo>
                  <a:pt x="1482540" y="2911655"/>
                </a:lnTo>
                <a:lnTo>
                  <a:pt x="1525379" y="2888389"/>
                </a:lnTo>
                <a:lnTo>
                  <a:pt x="1568758" y="2862274"/>
                </a:lnTo>
                <a:lnTo>
                  <a:pt x="1612795" y="2833518"/>
                </a:lnTo>
                <a:lnTo>
                  <a:pt x="1657612" y="2802330"/>
                </a:lnTo>
                <a:lnTo>
                  <a:pt x="1703326" y="2768917"/>
                </a:lnTo>
                <a:lnTo>
                  <a:pt x="1750057" y="2733488"/>
                </a:lnTo>
                <a:lnTo>
                  <a:pt x="1797925" y="2696251"/>
                </a:lnTo>
                <a:lnTo>
                  <a:pt x="2003145" y="2533396"/>
                </a:lnTo>
                <a:lnTo>
                  <a:pt x="1984690" y="2467596"/>
                </a:lnTo>
                <a:lnTo>
                  <a:pt x="1949760" y="2341306"/>
                </a:lnTo>
                <a:lnTo>
                  <a:pt x="1932846" y="2281012"/>
                </a:lnTo>
                <a:lnTo>
                  <a:pt x="1916007" y="2222750"/>
                </a:lnTo>
                <a:lnTo>
                  <a:pt x="1899025" y="2166618"/>
                </a:lnTo>
                <a:lnTo>
                  <a:pt x="1881681" y="2112716"/>
                </a:lnTo>
                <a:lnTo>
                  <a:pt x="1863756" y="2061141"/>
                </a:lnTo>
                <a:lnTo>
                  <a:pt x="1845031" y="2011991"/>
                </a:lnTo>
                <a:lnTo>
                  <a:pt x="1825286" y="1965366"/>
                </a:lnTo>
                <a:lnTo>
                  <a:pt x="1804304" y="1921363"/>
                </a:lnTo>
                <a:lnTo>
                  <a:pt x="1781865" y="1880081"/>
                </a:lnTo>
                <a:lnTo>
                  <a:pt x="1757750" y="1841619"/>
                </a:lnTo>
                <a:lnTo>
                  <a:pt x="1731740" y="1806075"/>
                </a:lnTo>
                <a:lnTo>
                  <a:pt x="1703617" y="1773547"/>
                </a:lnTo>
                <a:lnTo>
                  <a:pt x="1673160" y="1744134"/>
                </a:lnTo>
                <a:lnTo>
                  <a:pt x="1640153" y="1717934"/>
                </a:lnTo>
                <a:lnTo>
                  <a:pt x="1604375" y="1695045"/>
                </a:lnTo>
                <a:lnTo>
                  <a:pt x="1565607" y="1675567"/>
                </a:lnTo>
                <a:lnTo>
                  <a:pt x="1523631" y="1659597"/>
                </a:lnTo>
                <a:lnTo>
                  <a:pt x="1475711" y="1647814"/>
                </a:lnTo>
                <a:lnTo>
                  <a:pt x="1419814" y="1640594"/>
                </a:lnTo>
                <a:lnTo>
                  <a:pt x="1356773" y="1637578"/>
                </a:lnTo>
                <a:close/>
              </a:path>
              <a:path w="5068235" h="4431753">
                <a:moveTo>
                  <a:pt x="3825347" y="1637578"/>
                </a:moveTo>
                <a:lnTo>
                  <a:pt x="3762306" y="1640594"/>
                </a:lnTo>
                <a:lnTo>
                  <a:pt x="3706408" y="1647814"/>
                </a:lnTo>
                <a:lnTo>
                  <a:pt x="3658489" y="1659597"/>
                </a:lnTo>
                <a:lnTo>
                  <a:pt x="3616513" y="1675567"/>
                </a:lnTo>
                <a:lnTo>
                  <a:pt x="3577745" y="1695045"/>
                </a:lnTo>
                <a:lnTo>
                  <a:pt x="3541967" y="1717934"/>
                </a:lnTo>
                <a:lnTo>
                  <a:pt x="3508959" y="1744134"/>
                </a:lnTo>
                <a:lnTo>
                  <a:pt x="3478503" y="1773547"/>
                </a:lnTo>
                <a:lnTo>
                  <a:pt x="3450380" y="1806075"/>
                </a:lnTo>
                <a:lnTo>
                  <a:pt x="3424370" y="1841619"/>
                </a:lnTo>
                <a:lnTo>
                  <a:pt x="3400255" y="1880081"/>
                </a:lnTo>
                <a:lnTo>
                  <a:pt x="3377816" y="1921363"/>
                </a:lnTo>
                <a:lnTo>
                  <a:pt x="3356833" y="1965366"/>
                </a:lnTo>
                <a:lnTo>
                  <a:pt x="3337089" y="2011991"/>
                </a:lnTo>
                <a:lnTo>
                  <a:pt x="3318364" y="2061141"/>
                </a:lnTo>
                <a:lnTo>
                  <a:pt x="3300439" y="2112716"/>
                </a:lnTo>
                <a:lnTo>
                  <a:pt x="3283094" y="2166618"/>
                </a:lnTo>
                <a:lnTo>
                  <a:pt x="3266113" y="2222750"/>
                </a:lnTo>
                <a:lnTo>
                  <a:pt x="3249274" y="2281012"/>
                </a:lnTo>
                <a:lnTo>
                  <a:pt x="3232360" y="2341306"/>
                </a:lnTo>
                <a:lnTo>
                  <a:pt x="3197429" y="2467596"/>
                </a:lnTo>
                <a:lnTo>
                  <a:pt x="3178975" y="2533396"/>
                </a:lnTo>
                <a:lnTo>
                  <a:pt x="3384195" y="2696251"/>
                </a:lnTo>
                <a:lnTo>
                  <a:pt x="3432062" y="2733488"/>
                </a:lnTo>
                <a:lnTo>
                  <a:pt x="3478794" y="2768917"/>
                </a:lnTo>
                <a:lnTo>
                  <a:pt x="3524508" y="2802330"/>
                </a:lnTo>
                <a:lnTo>
                  <a:pt x="3569324" y="2833518"/>
                </a:lnTo>
                <a:lnTo>
                  <a:pt x="3613362" y="2862274"/>
                </a:lnTo>
                <a:lnTo>
                  <a:pt x="3656741" y="2888389"/>
                </a:lnTo>
                <a:lnTo>
                  <a:pt x="3699579" y="2911655"/>
                </a:lnTo>
                <a:lnTo>
                  <a:pt x="3741997" y="2931863"/>
                </a:lnTo>
                <a:lnTo>
                  <a:pt x="3784114" y="2948805"/>
                </a:lnTo>
                <a:lnTo>
                  <a:pt x="3826048" y="2962272"/>
                </a:lnTo>
                <a:lnTo>
                  <a:pt x="3867920" y="2972057"/>
                </a:lnTo>
                <a:lnTo>
                  <a:pt x="3909848" y="2977952"/>
                </a:lnTo>
                <a:lnTo>
                  <a:pt x="3951951" y="2979746"/>
                </a:lnTo>
                <a:lnTo>
                  <a:pt x="3994350" y="2977234"/>
                </a:lnTo>
                <a:lnTo>
                  <a:pt x="4037163" y="2970205"/>
                </a:lnTo>
                <a:lnTo>
                  <a:pt x="4080510" y="2958452"/>
                </a:lnTo>
                <a:lnTo>
                  <a:pt x="4126201" y="2939819"/>
                </a:lnTo>
                <a:lnTo>
                  <a:pt x="4175665" y="2912804"/>
                </a:lnTo>
                <a:lnTo>
                  <a:pt x="4228438" y="2878189"/>
                </a:lnTo>
                <a:lnTo>
                  <a:pt x="5068235" y="1991690"/>
                </a:lnTo>
                <a:lnTo>
                  <a:pt x="4282746" y="1683712"/>
                </a:lnTo>
                <a:lnTo>
                  <a:pt x="4218527" y="1673039"/>
                </a:lnTo>
                <a:lnTo>
                  <a:pt x="4132274" y="1660403"/>
                </a:lnTo>
                <a:lnTo>
                  <a:pt x="4048995" y="1650180"/>
                </a:lnTo>
                <a:lnTo>
                  <a:pt x="3969526" y="1642730"/>
                </a:lnTo>
                <a:lnTo>
                  <a:pt x="3894698" y="1638410"/>
                </a:lnTo>
                <a:lnTo>
                  <a:pt x="3825347" y="1637578"/>
                </a:lnTo>
                <a:close/>
              </a:path>
              <a:path w="5068235" h="4431753">
                <a:moveTo>
                  <a:pt x="2591079" y="0"/>
                </a:moveTo>
                <a:lnTo>
                  <a:pt x="2447383" y="233540"/>
                </a:lnTo>
                <a:lnTo>
                  <a:pt x="2404536" y="303773"/>
                </a:lnTo>
                <a:lnTo>
                  <a:pt x="2360115" y="377381"/>
                </a:lnTo>
                <a:lnTo>
                  <a:pt x="2314721" y="453681"/>
                </a:lnTo>
                <a:lnTo>
                  <a:pt x="2268951" y="531992"/>
                </a:lnTo>
                <a:lnTo>
                  <a:pt x="2223403" y="611630"/>
                </a:lnTo>
                <a:lnTo>
                  <a:pt x="2178677" y="691915"/>
                </a:lnTo>
                <a:lnTo>
                  <a:pt x="2135370" y="772162"/>
                </a:lnTo>
                <a:lnTo>
                  <a:pt x="2094081" y="851691"/>
                </a:lnTo>
                <a:lnTo>
                  <a:pt x="2055408" y="929819"/>
                </a:lnTo>
                <a:lnTo>
                  <a:pt x="2019950" y="1005863"/>
                </a:lnTo>
                <a:lnTo>
                  <a:pt x="1988305" y="1079142"/>
                </a:lnTo>
                <a:lnTo>
                  <a:pt x="1961072" y="1148972"/>
                </a:lnTo>
                <a:lnTo>
                  <a:pt x="1938849" y="1214673"/>
                </a:lnTo>
                <a:lnTo>
                  <a:pt x="1922235" y="1275561"/>
                </a:lnTo>
                <a:lnTo>
                  <a:pt x="1911827" y="1330955"/>
                </a:lnTo>
                <a:lnTo>
                  <a:pt x="1908225" y="1380172"/>
                </a:lnTo>
                <a:lnTo>
                  <a:pt x="1910443" y="1425028"/>
                </a:lnTo>
                <a:lnTo>
                  <a:pt x="1916989" y="1467917"/>
                </a:lnTo>
                <a:lnTo>
                  <a:pt x="1927702" y="1509017"/>
                </a:lnTo>
                <a:lnTo>
                  <a:pt x="1942420" y="1548505"/>
                </a:lnTo>
                <a:lnTo>
                  <a:pt x="1960982" y="1586559"/>
                </a:lnTo>
                <a:lnTo>
                  <a:pt x="1983228" y="1623357"/>
                </a:lnTo>
                <a:lnTo>
                  <a:pt x="2008995" y="1659077"/>
                </a:lnTo>
                <a:lnTo>
                  <a:pt x="2038123" y="1693896"/>
                </a:lnTo>
                <a:lnTo>
                  <a:pt x="2070450" y="1727993"/>
                </a:lnTo>
                <a:lnTo>
                  <a:pt x="2105815" y="1761545"/>
                </a:lnTo>
                <a:lnTo>
                  <a:pt x="2144057" y="1794730"/>
                </a:lnTo>
                <a:lnTo>
                  <a:pt x="2185014" y="1827726"/>
                </a:lnTo>
                <a:lnTo>
                  <a:pt x="2228526" y="1860710"/>
                </a:lnTo>
                <a:lnTo>
                  <a:pt x="2274430" y="1893861"/>
                </a:lnTo>
                <a:lnTo>
                  <a:pt x="2322566" y="1927356"/>
                </a:lnTo>
                <a:lnTo>
                  <a:pt x="2372773" y="1961374"/>
                </a:lnTo>
                <a:lnTo>
                  <a:pt x="2591079" y="2106218"/>
                </a:lnTo>
                <a:lnTo>
                  <a:pt x="2809385" y="1961374"/>
                </a:lnTo>
                <a:lnTo>
                  <a:pt x="2859591" y="1927356"/>
                </a:lnTo>
                <a:lnTo>
                  <a:pt x="2907728" y="1893861"/>
                </a:lnTo>
                <a:lnTo>
                  <a:pt x="2953632" y="1860710"/>
                </a:lnTo>
                <a:lnTo>
                  <a:pt x="2997144" y="1827726"/>
                </a:lnTo>
                <a:lnTo>
                  <a:pt x="3038101" y="1794730"/>
                </a:lnTo>
                <a:lnTo>
                  <a:pt x="3076343" y="1761545"/>
                </a:lnTo>
                <a:lnTo>
                  <a:pt x="3111708" y="1727993"/>
                </a:lnTo>
                <a:lnTo>
                  <a:pt x="3144035" y="1693896"/>
                </a:lnTo>
                <a:lnTo>
                  <a:pt x="3173163" y="1659077"/>
                </a:lnTo>
                <a:lnTo>
                  <a:pt x="3198930" y="1623357"/>
                </a:lnTo>
                <a:lnTo>
                  <a:pt x="3221176" y="1586559"/>
                </a:lnTo>
                <a:lnTo>
                  <a:pt x="3239738" y="1548505"/>
                </a:lnTo>
                <a:lnTo>
                  <a:pt x="3254456" y="1509017"/>
                </a:lnTo>
                <a:lnTo>
                  <a:pt x="3265169" y="1467917"/>
                </a:lnTo>
                <a:lnTo>
                  <a:pt x="3271715" y="1425028"/>
                </a:lnTo>
                <a:lnTo>
                  <a:pt x="3273933" y="1380172"/>
                </a:lnTo>
                <a:lnTo>
                  <a:pt x="3270330" y="1330955"/>
                </a:lnTo>
                <a:lnTo>
                  <a:pt x="3259923" y="1275561"/>
                </a:lnTo>
                <a:lnTo>
                  <a:pt x="3243309" y="1214673"/>
                </a:lnTo>
                <a:lnTo>
                  <a:pt x="3221087" y="1148972"/>
                </a:lnTo>
                <a:lnTo>
                  <a:pt x="3193854" y="1079142"/>
                </a:lnTo>
                <a:lnTo>
                  <a:pt x="3162210" y="1005863"/>
                </a:lnTo>
                <a:lnTo>
                  <a:pt x="3126753" y="929819"/>
                </a:lnTo>
                <a:lnTo>
                  <a:pt x="3088081" y="851691"/>
                </a:lnTo>
                <a:lnTo>
                  <a:pt x="3046792" y="772162"/>
                </a:lnTo>
                <a:lnTo>
                  <a:pt x="3003486" y="691915"/>
                </a:lnTo>
                <a:lnTo>
                  <a:pt x="2958760" y="611630"/>
                </a:lnTo>
                <a:lnTo>
                  <a:pt x="2913213" y="531992"/>
                </a:lnTo>
                <a:lnTo>
                  <a:pt x="2867443" y="453681"/>
                </a:lnTo>
                <a:lnTo>
                  <a:pt x="2822048" y="377381"/>
                </a:lnTo>
                <a:lnTo>
                  <a:pt x="2777628" y="303773"/>
                </a:lnTo>
                <a:lnTo>
                  <a:pt x="2734780" y="233540"/>
                </a:lnTo>
                <a:lnTo>
                  <a:pt x="2591079" y="0"/>
                </a:lnTo>
                <a:close/>
              </a:path>
            </a:pathLst>
          </a:custGeom>
          <a:solidFill>
            <a:schemeClr val="accent1">
              <a:alpha val="3000"/>
            </a:schemeClr>
          </a:solidFill>
        </p:spPr>
        <p:txBody>
          <a:bodyPr wrap="square" lIns="0" tIns="0" rIns="0" bIns="0" rtlCol="0">
            <a:noAutofit/>
          </a:bodyPr>
          <a:lstStyle/>
          <a:p>
            <a:endParaRPr/>
          </a:p>
        </p:txBody>
      </p:sp>
    </p:spTree>
    <p:extLst>
      <p:ext uri="{BB962C8B-B14F-4D97-AF65-F5344CB8AC3E}">
        <p14:creationId xmlns:p14="http://schemas.microsoft.com/office/powerpoint/2010/main" val="2217881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Blank">
    <p:bg>
      <p:bgPr>
        <a:gradFill>
          <a:gsLst>
            <a:gs pos="21100">
              <a:srgbClr val="EDE2F6"/>
            </a:gs>
            <a:gs pos="0">
              <a:schemeClr val="accent1">
                <a:tint val="66000"/>
                <a:satMod val="160000"/>
              </a:schemeClr>
            </a:gs>
            <a:gs pos="25000">
              <a:srgbClr val="FFEFFF">
                <a:alpha val="0"/>
              </a:srgbClr>
            </a:gs>
            <a:gs pos="0">
              <a:srgbClr val="660066"/>
            </a:gs>
            <a:gs pos="99000">
              <a:srgbClr val="FFFFFF"/>
            </a:gs>
            <a:gs pos="99115">
              <a:srgbClr val="660066"/>
            </a:gs>
            <a:gs pos="43000">
              <a:srgbClr val="FFDDFF"/>
            </a:gs>
          </a:gsLst>
          <a:lin ang="180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AB41A4-D080-4304-9D12-C7888B4D94AF}"/>
              </a:ext>
            </a:extLst>
          </p:cNvPr>
          <p:cNvSpPr/>
          <p:nvPr userDrawn="1"/>
        </p:nvSpPr>
        <p:spPr>
          <a:xfrm flipH="1">
            <a:off x="0" y="3628"/>
            <a:ext cx="12192000" cy="6858000"/>
          </a:xfrm>
          <a:prstGeom prst="rect">
            <a:avLst/>
          </a:prstGeom>
          <a:gradFill flip="none" rotWithShape="1">
            <a:gsLst>
              <a:gs pos="0">
                <a:schemeClr val="accent1">
                  <a:tint val="66000"/>
                  <a:satMod val="160000"/>
                </a:schemeClr>
              </a:gs>
              <a:gs pos="25000">
                <a:srgbClr val="B2C2EF">
                  <a:alpha val="0"/>
                </a:srgbClr>
              </a:gs>
              <a:gs pos="6000">
                <a:srgbClr val="A8BDE6"/>
              </a:gs>
              <a:gs pos="1000">
                <a:schemeClr val="accent1">
                  <a:lumMod val="60000"/>
                  <a:lumOff val="40000"/>
                </a:schemeClr>
              </a:gs>
              <a:gs pos="92000">
                <a:srgbClr val="FFFFFF"/>
              </a:gs>
              <a:gs pos="99115">
                <a:schemeClr val="accent5">
                  <a:lumMod val="60000"/>
                  <a:lumOff val="40000"/>
                </a:schemeClr>
              </a:gs>
              <a:gs pos="43000">
                <a:schemeClr val="accent1">
                  <a:lumMod val="20000"/>
                  <a:lumOff val="8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881FB53-D953-4E4B-81DE-8F650B5EB9AD}"/>
              </a:ext>
            </a:extLst>
          </p:cNvPr>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2469735" y="5771072"/>
            <a:ext cx="3358092" cy="663583"/>
          </a:xfrm>
          <a:prstGeom prst="rect">
            <a:avLst/>
          </a:prstGeom>
        </p:spPr>
      </p:pic>
      <p:sp>
        <p:nvSpPr>
          <p:cNvPr id="5" name="object 3">
            <a:extLst>
              <a:ext uri="{FF2B5EF4-FFF2-40B4-BE49-F238E27FC236}">
                <a16:creationId xmlns:a16="http://schemas.microsoft.com/office/drawing/2014/main" id="{850C8A4B-0448-AC45-9104-2F99E018683C}"/>
              </a:ext>
            </a:extLst>
          </p:cNvPr>
          <p:cNvSpPr/>
          <p:nvPr userDrawn="1"/>
        </p:nvSpPr>
        <p:spPr>
          <a:xfrm>
            <a:off x="8195466" y="3367043"/>
            <a:ext cx="3996533" cy="3490957"/>
          </a:xfrm>
          <a:custGeom>
            <a:avLst/>
            <a:gdLst>
              <a:gd name="connsiteX0" fmla="*/ 1790086 w 5068235"/>
              <a:gd name="connsiteY0" fmla="*/ 3210099 h 4431753"/>
              <a:gd name="connsiteX1" fmla="*/ 1735497 w 5068235"/>
              <a:gd name="connsiteY1" fmla="*/ 3211210 h 4431753"/>
              <a:gd name="connsiteX2" fmla="*/ 1682968 w 5068235"/>
              <a:gd name="connsiteY2" fmla="*/ 3213830 h 4431753"/>
              <a:gd name="connsiteX3" fmla="*/ 1632524 w 5068235"/>
              <a:gd name="connsiteY3" fmla="*/ 3218200 h 4431753"/>
              <a:gd name="connsiteX4" fmla="*/ 1584071 w 5068235"/>
              <a:gd name="connsiteY4" fmla="*/ 3224580 h 4431753"/>
              <a:gd name="connsiteX5" fmla="*/ 1537998 w 5068235"/>
              <a:gd name="connsiteY5" fmla="*/ 3233142 h 4431753"/>
              <a:gd name="connsiteX6" fmla="*/ 1493968 w 5068235"/>
              <a:gd name="connsiteY6" fmla="*/ 3244191 h 4431753"/>
              <a:gd name="connsiteX7" fmla="*/ 1452127 w 5068235"/>
              <a:gd name="connsiteY7" fmla="*/ 3257943 h 4431753"/>
              <a:gd name="connsiteX8" fmla="*/ 1412501 w 5068235"/>
              <a:gd name="connsiteY8" fmla="*/ 3274638 h 4431753"/>
              <a:gd name="connsiteX9" fmla="*/ 1375117 w 5068235"/>
              <a:gd name="connsiteY9" fmla="*/ 3294514 h 4431753"/>
              <a:gd name="connsiteX10" fmla="*/ 1340000 w 5068235"/>
              <a:gd name="connsiteY10" fmla="*/ 3317809 h 4431753"/>
              <a:gd name="connsiteX11" fmla="*/ 1307176 w 5068235"/>
              <a:gd name="connsiteY11" fmla="*/ 3344762 h 4431753"/>
              <a:gd name="connsiteX12" fmla="*/ 1276671 w 5068235"/>
              <a:gd name="connsiteY12" fmla="*/ 3375612 h 4431753"/>
              <a:gd name="connsiteX13" fmla="*/ 1248511 w 5068235"/>
              <a:gd name="connsiteY13" fmla="*/ 3410597 h 4431753"/>
              <a:gd name="connsiteX14" fmla="*/ 1222497 w 5068235"/>
              <a:gd name="connsiteY14" fmla="*/ 3452531 h 4431753"/>
              <a:gd name="connsiteX15" fmla="*/ 1198358 w 5068235"/>
              <a:gd name="connsiteY15" fmla="*/ 3503462 h 4431753"/>
              <a:gd name="connsiteX16" fmla="*/ 1176011 w 5068235"/>
              <a:gd name="connsiteY16" fmla="*/ 3562487 h 4431753"/>
              <a:gd name="connsiteX17" fmla="*/ 1155371 w 5068235"/>
              <a:gd name="connsiteY17" fmla="*/ 3628701 h 4431753"/>
              <a:gd name="connsiteX18" fmla="*/ 1136357 w 5068235"/>
              <a:gd name="connsiteY18" fmla="*/ 3701202 h 4431753"/>
              <a:gd name="connsiteX19" fmla="*/ 1118885 w 5068235"/>
              <a:gd name="connsiteY19" fmla="*/ 3779085 h 4431753"/>
              <a:gd name="connsiteX20" fmla="*/ 1102873 w 5068235"/>
              <a:gd name="connsiteY20" fmla="*/ 3861447 h 4431753"/>
              <a:gd name="connsiteX21" fmla="*/ 1088236 w 5068235"/>
              <a:gd name="connsiteY21" fmla="*/ 3947384 h 4431753"/>
              <a:gd name="connsiteX22" fmla="*/ 1074893 w 5068235"/>
              <a:gd name="connsiteY22" fmla="*/ 4035992 h 4431753"/>
              <a:gd name="connsiteX23" fmla="*/ 1062759 w 5068235"/>
              <a:gd name="connsiteY23" fmla="*/ 4126368 h 4431753"/>
              <a:gd name="connsiteX24" fmla="*/ 1051753 w 5068235"/>
              <a:gd name="connsiteY24" fmla="*/ 4217608 h 4431753"/>
              <a:gd name="connsiteX25" fmla="*/ 1041790 w 5068235"/>
              <a:gd name="connsiteY25" fmla="*/ 4308808 h 4431753"/>
              <a:gd name="connsiteX26" fmla="*/ 1032788 w 5068235"/>
              <a:gd name="connsiteY26" fmla="*/ 4399065 h 4431753"/>
              <a:gd name="connsiteX27" fmla="*/ 1029784 w 5068235"/>
              <a:gd name="connsiteY27" fmla="*/ 4431753 h 4431753"/>
              <a:gd name="connsiteX28" fmla="*/ 2074608 w 5068235"/>
              <a:gd name="connsiteY28" fmla="*/ 4431753 h 4431753"/>
              <a:gd name="connsiteX29" fmla="*/ 2111663 w 5068235"/>
              <a:gd name="connsiteY29" fmla="*/ 4409801 h 4431753"/>
              <a:gd name="connsiteX30" fmla="*/ 2174740 w 5068235"/>
              <a:gd name="connsiteY30" fmla="*/ 4369315 h 4431753"/>
              <a:gd name="connsiteX31" fmla="*/ 2231336 w 5068235"/>
              <a:gd name="connsiteY31" fmla="*/ 4329225 h 4431753"/>
              <a:gd name="connsiteX32" fmla="*/ 2280565 w 5068235"/>
              <a:gd name="connsiteY32" fmla="*/ 4289732 h 4431753"/>
              <a:gd name="connsiteX33" fmla="*/ 2321544 w 5068235"/>
              <a:gd name="connsiteY33" fmla="*/ 4251037 h 4431753"/>
              <a:gd name="connsiteX34" fmla="*/ 2353386 w 5068235"/>
              <a:gd name="connsiteY34" fmla="*/ 4213339 h 4431753"/>
              <a:gd name="connsiteX35" fmla="*/ 2377957 w 5068235"/>
              <a:gd name="connsiteY35" fmla="*/ 4175745 h 4431753"/>
              <a:gd name="connsiteX36" fmla="*/ 2397871 w 5068235"/>
              <a:gd name="connsiteY36" fmla="*/ 4137198 h 4431753"/>
              <a:gd name="connsiteX37" fmla="*/ 2413362 w 5068235"/>
              <a:gd name="connsiteY37" fmla="*/ 4097650 h 4431753"/>
              <a:gd name="connsiteX38" fmla="*/ 2424665 w 5068235"/>
              <a:gd name="connsiteY38" fmla="*/ 4057052 h 4431753"/>
              <a:gd name="connsiteX39" fmla="*/ 2432016 w 5068235"/>
              <a:gd name="connsiteY39" fmla="*/ 4015354 h 4431753"/>
              <a:gd name="connsiteX40" fmla="*/ 2435649 w 5068235"/>
              <a:gd name="connsiteY40" fmla="*/ 3972508 h 4431753"/>
              <a:gd name="connsiteX41" fmla="*/ 2435798 w 5068235"/>
              <a:gd name="connsiteY41" fmla="*/ 3928463 h 4431753"/>
              <a:gd name="connsiteX42" fmla="*/ 2432700 w 5068235"/>
              <a:gd name="connsiteY42" fmla="*/ 3883172 h 4431753"/>
              <a:gd name="connsiteX43" fmla="*/ 2426589 w 5068235"/>
              <a:gd name="connsiteY43" fmla="*/ 3836586 h 4431753"/>
              <a:gd name="connsiteX44" fmla="*/ 2417700 w 5068235"/>
              <a:gd name="connsiteY44" fmla="*/ 3788654 h 4431753"/>
              <a:gd name="connsiteX45" fmla="*/ 2406268 w 5068235"/>
              <a:gd name="connsiteY45" fmla="*/ 3739328 h 4431753"/>
              <a:gd name="connsiteX46" fmla="*/ 2392528 w 5068235"/>
              <a:gd name="connsiteY46" fmla="*/ 3688560 h 4431753"/>
              <a:gd name="connsiteX47" fmla="*/ 2376714 w 5068235"/>
              <a:gd name="connsiteY47" fmla="*/ 3636300 h 4431753"/>
              <a:gd name="connsiteX48" fmla="*/ 2359062 w 5068235"/>
              <a:gd name="connsiteY48" fmla="*/ 3582498 h 4431753"/>
              <a:gd name="connsiteX49" fmla="*/ 2339807 w 5068235"/>
              <a:gd name="connsiteY49" fmla="*/ 3527107 h 4431753"/>
              <a:gd name="connsiteX50" fmla="*/ 2319184 w 5068235"/>
              <a:gd name="connsiteY50" fmla="*/ 3470076 h 4431753"/>
              <a:gd name="connsiteX51" fmla="*/ 2297427 w 5068235"/>
              <a:gd name="connsiteY51" fmla="*/ 3411357 h 4431753"/>
              <a:gd name="connsiteX52" fmla="*/ 2251454 w 5068235"/>
              <a:gd name="connsiteY52" fmla="*/ 3288658 h 4431753"/>
              <a:gd name="connsiteX53" fmla="*/ 2227707 w 5068235"/>
              <a:gd name="connsiteY53" fmla="*/ 3224580 h 4431753"/>
              <a:gd name="connsiteX54" fmla="*/ 1905340 w 5068235"/>
              <a:gd name="connsiteY54" fmla="*/ 3211456 h 4431753"/>
              <a:gd name="connsiteX55" fmla="*/ 1846709 w 5068235"/>
              <a:gd name="connsiteY55" fmla="*/ 3210261 h 4431753"/>
              <a:gd name="connsiteX56" fmla="*/ 1790086 w 5068235"/>
              <a:gd name="connsiteY56" fmla="*/ 3210099 h 4431753"/>
              <a:gd name="connsiteX0" fmla="*/ 3392025 w 5068235"/>
              <a:gd name="connsiteY0" fmla="*/ 3210125 h 4431753"/>
              <a:gd name="connsiteX1" fmla="*/ 3335401 w 5068235"/>
              <a:gd name="connsiteY1" fmla="*/ 3210287 h 4431753"/>
              <a:gd name="connsiteX2" fmla="*/ 3276769 w 5068235"/>
              <a:gd name="connsiteY2" fmla="*/ 3211482 h 4431753"/>
              <a:gd name="connsiteX3" fmla="*/ 2954401 w 5068235"/>
              <a:gd name="connsiteY3" fmla="*/ 3224606 h 4431753"/>
              <a:gd name="connsiteX4" fmla="*/ 2930655 w 5068235"/>
              <a:gd name="connsiteY4" fmla="*/ 3288685 h 4431753"/>
              <a:gd name="connsiteX5" fmla="*/ 2884685 w 5068235"/>
              <a:gd name="connsiteY5" fmla="*/ 3411387 h 4431753"/>
              <a:gd name="connsiteX6" fmla="*/ 2862929 w 5068235"/>
              <a:gd name="connsiteY6" fmla="*/ 3470107 h 4431753"/>
              <a:gd name="connsiteX7" fmla="*/ 2842307 w 5068235"/>
              <a:gd name="connsiteY7" fmla="*/ 3527139 h 4431753"/>
              <a:gd name="connsiteX8" fmla="*/ 2823053 w 5068235"/>
              <a:gd name="connsiteY8" fmla="*/ 3582532 h 4431753"/>
              <a:gd name="connsiteX9" fmla="*/ 2805402 w 5068235"/>
              <a:gd name="connsiteY9" fmla="*/ 3636334 h 4431753"/>
              <a:gd name="connsiteX10" fmla="*/ 2789589 w 5068235"/>
              <a:gd name="connsiteY10" fmla="*/ 3688595 h 4431753"/>
              <a:gd name="connsiteX11" fmla="*/ 2775850 w 5068235"/>
              <a:gd name="connsiteY11" fmla="*/ 3739363 h 4431753"/>
              <a:gd name="connsiteX12" fmla="*/ 2764418 w 5068235"/>
              <a:gd name="connsiteY12" fmla="*/ 3788689 h 4431753"/>
              <a:gd name="connsiteX13" fmla="*/ 2755529 w 5068235"/>
              <a:gd name="connsiteY13" fmla="*/ 3836620 h 4431753"/>
              <a:gd name="connsiteX14" fmla="*/ 2749419 w 5068235"/>
              <a:gd name="connsiteY14" fmla="*/ 3883207 h 4431753"/>
              <a:gd name="connsiteX15" fmla="*/ 2746321 w 5068235"/>
              <a:gd name="connsiteY15" fmla="*/ 3928497 h 4431753"/>
              <a:gd name="connsiteX16" fmla="*/ 2746471 w 5068235"/>
              <a:gd name="connsiteY16" fmla="*/ 3972541 h 4431753"/>
              <a:gd name="connsiteX17" fmla="*/ 2750104 w 5068235"/>
              <a:gd name="connsiteY17" fmla="*/ 4015387 h 4431753"/>
              <a:gd name="connsiteX18" fmla="*/ 2757454 w 5068235"/>
              <a:gd name="connsiteY18" fmla="*/ 4057084 h 4431753"/>
              <a:gd name="connsiteX19" fmla="*/ 2768758 w 5068235"/>
              <a:gd name="connsiteY19" fmla="*/ 4097681 h 4431753"/>
              <a:gd name="connsiteX20" fmla="*/ 2784249 w 5068235"/>
              <a:gd name="connsiteY20" fmla="*/ 4137227 h 4431753"/>
              <a:gd name="connsiteX21" fmla="*/ 2804163 w 5068235"/>
              <a:gd name="connsiteY21" fmla="*/ 4175772 h 4431753"/>
              <a:gd name="connsiteX22" fmla="*/ 2828734 w 5068235"/>
              <a:gd name="connsiteY22" fmla="*/ 4213364 h 4431753"/>
              <a:gd name="connsiteX23" fmla="*/ 2860578 w 5068235"/>
              <a:gd name="connsiteY23" fmla="*/ 4251064 h 4431753"/>
              <a:gd name="connsiteX24" fmla="*/ 2901557 w 5068235"/>
              <a:gd name="connsiteY24" fmla="*/ 4289761 h 4431753"/>
              <a:gd name="connsiteX25" fmla="*/ 2950787 w 5068235"/>
              <a:gd name="connsiteY25" fmla="*/ 4329254 h 4431753"/>
              <a:gd name="connsiteX26" fmla="*/ 3007383 w 5068235"/>
              <a:gd name="connsiteY26" fmla="*/ 4369345 h 4431753"/>
              <a:gd name="connsiteX27" fmla="*/ 3070460 w 5068235"/>
              <a:gd name="connsiteY27" fmla="*/ 4409832 h 4431753"/>
              <a:gd name="connsiteX28" fmla="*/ 3107462 w 5068235"/>
              <a:gd name="connsiteY28" fmla="*/ 4431753 h 4431753"/>
              <a:gd name="connsiteX29" fmla="*/ 4152333 w 5068235"/>
              <a:gd name="connsiteY29" fmla="*/ 4431753 h 4431753"/>
              <a:gd name="connsiteX30" fmla="*/ 4140330 w 5068235"/>
              <a:gd name="connsiteY30" fmla="*/ 4308836 h 4431753"/>
              <a:gd name="connsiteX31" fmla="*/ 4130367 w 5068235"/>
              <a:gd name="connsiteY31" fmla="*/ 4217635 h 4431753"/>
              <a:gd name="connsiteX32" fmla="*/ 4119360 w 5068235"/>
              <a:gd name="connsiteY32" fmla="*/ 4126395 h 4431753"/>
              <a:gd name="connsiteX33" fmla="*/ 4107227 w 5068235"/>
              <a:gd name="connsiteY33" fmla="*/ 4036018 h 4431753"/>
              <a:gd name="connsiteX34" fmla="*/ 4093883 w 5068235"/>
              <a:gd name="connsiteY34" fmla="*/ 3947410 h 4431753"/>
              <a:gd name="connsiteX35" fmla="*/ 4079247 w 5068235"/>
              <a:gd name="connsiteY35" fmla="*/ 3861473 h 4431753"/>
              <a:gd name="connsiteX36" fmla="*/ 4063234 w 5068235"/>
              <a:gd name="connsiteY36" fmla="*/ 3779111 h 4431753"/>
              <a:gd name="connsiteX37" fmla="*/ 4045762 w 5068235"/>
              <a:gd name="connsiteY37" fmla="*/ 3701228 h 4431753"/>
              <a:gd name="connsiteX38" fmla="*/ 4026748 w 5068235"/>
              <a:gd name="connsiteY38" fmla="*/ 3628727 h 4431753"/>
              <a:gd name="connsiteX39" fmla="*/ 4006109 w 5068235"/>
              <a:gd name="connsiteY39" fmla="*/ 3562512 h 4431753"/>
              <a:gd name="connsiteX40" fmla="*/ 3983761 w 5068235"/>
              <a:gd name="connsiteY40" fmla="*/ 3503488 h 4431753"/>
              <a:gd name="connsiteX41" fmla="*/ 3959622 w 5068235"/>
              <a:gd name="connsiteY41" fmla="*/ 3452557 h 4431753"/>
              <a:gd name="connsiteX42" fmla="*/ 3933609 w 5068235"/>
              <a:gd name="connsiteY42" fmla="*/ 3410623 h 4431753"/>
              <a:gd name="connsiteX43" fmla="*/ 3905449 w 5068235"/>
              <a:gd name="connsiteY43" fmla="*/ 3375638 h 4431753"/>
              <a:gd name="connsiteX44" fmla="*/ 3874944 w 5068235"/>
              <a:gd name="connsiteY44" fmla="*/ 3344788 h 4431753"/>
              <a:gd name="connsiteX45" fmla="*/ 3842119 w 5068235"/>
              <a:gd name="connsiteY45" fmla="*/ 3317835 h 4431753"/>
              <a:gd name="connsiteX46" fmla="*/ 3807002 w 5068235"/>
              <a:gd name="connsiteY46" fmla="*/ 3294539 h 4431753"/>
              <a:gd name="connsiteX47" fmla="*/ 3769617 w 5068235"/>
              <a:gd name="connsiteY47" fmla="*/ 3274664 h 4431753"/>
              <a:gd name="connsiteX48" fmla="*/ 3729990 w 5068235"/>
              <a:gd name="connsiteY48" fmla="*/ 3257969 h 4431753"/>
              <a:gd name="connsiteX49" fmla="*/ 3688148 w 5068235"/>
              <a:gd name="connsiteY49" fmla="*/ 3244216 h 4431753"/>
              <a:gd name="connsiteX50" fmla="*/ 3644117 w 5068235"/>
              <a:gd name="connsiteY50" fmla="*/ 3233167 h 4431753"/>
              <a:gd name="connsiteX51" fmla="*/ 3597922 w 5068235"/>
              <a:gd name="connsiteY51" fmla="*/ 3224583 h 4431753"/>
              <a:gd name="connsiteX52" fmla="*/ 3549589 w 5068235"/>
              <a:gd name="connsiteY52" fmla="*/ 3218226 h 4431753"/>
              <a:gd name="connsiteX53" fmla="*/ 3499145 w 5068235"/>
              <a:gd name="connsiteY53" fmla="*/ 3213856 h 4431753"/>
              <a:gd name="connsiteX54" fmla="*/ 3446615 w 5068235"/>
              <a:gd name="connsiteY54" fmla="*/ 3211235 h 4431753"/>
              <a:gd name="connsiteX55" fmla="*/ 3392025 w 5068235"/>
              <a:gd name="connsiteY55" fmla="*/ 3210125 h 4431753"/>
              <a:gd name="connsiteX0" fmla="*/ 1356773 w 5068235"/>
              <a:gd name="connsiteY0" fmla="*/ 1637578 h 4431753"/>
              <a:gd name="connsiteX1" fmla="*/ 1287421 w 5068235"/>
              <a:gd name="connsiteY1" fmla="*/ 1638410 h 4431753"/>
              <a:gd name="connsiteX2" fmla="*/ 1212594 w 5068235"/>
              <a:gd name="connsiteY2" fmla="*/ 1642730 h 4431753"/>
              <a:gd name="connsiteX3" fmla="*/ 1133124 w 5068235"/>
              <a:gd name="connsiteY3" fmla="*/ 1650180 h 4431753"/>
              <a:gd name="connsiteX4" fmla="*/ 1049845 w 5068235"/>
              <a:gd name="connsiteY4" fmla="*/ 1660403 h 4431753"/>
              <a:gd name="connsiteX5" fmla="*/ 963591 w 5068235"/>
              <a:gd name="connsiteY5" fmla="*/ 1673039 h 4431753"/>
              <a:gd name="connsiteX6" fmla="*/ 875197 w 5068235"/>
              <a:gd name="connsiteY6" fmla="*/ 1687730 h 4431753"/>
              <a:gd name="connsiteX7" fmla="*/ 785495 w 5068235"/>
              <a:gd name="connsiteY7" fmla="*/ 1704119 h 4431753"/>
              <a:gd name="connsiteX8" fmla="*/ 695319 w 5068235"/>
              <a:gd name="connsiteY8" fmla="*/ 1721846 h 4431753"/>
              <a:gd name="connsiteX9" fmla="*/ 605503 w 5068235"/>
              <a:gd name="connsiteY9" fmla="*/ 1740555 h 4431753"/>
              <a:gd name="connsiteX10" fmla="*/ 430288 w 5068235"/>
              <a:gd name="connsiteY10" fmla="*/ 1779480 h 4431753"/>
              <a:gd name="connsiteX11" fmla="*/ 0 w 5068235"/>
              <a:gd name="connsiteY11" fmla="*/ 1882533 h 4431753"/>
              <a:gd name="connsiteX12" fmla="*/ 231259 w 5068235"/>
              <a:gd name="connsiteY12" fmla="*/ 2153823 h 4431753"/>
              <a:gd name="connsiteX13" fmla="*/ 287538 w 5068235"/>
              <a:gd name="connsiteY13" fmla="*/ 2218815 h 4431753"/>
              <a:gd name="connsiteX14" fmla="*/ 346076 w 5068235"/>
              <a:gd name="connsiteY14" fmla="*/ 2285566 h 4431753"/>
              <a:gd name="connsiteX15" fmla="*/ 406411 w 5068235"/>
              <a:gd name="connsiteY15" fmla="*/ 2353295 h 4431753"/>
              <a:gd name="connsiteX16" fmla="*/ 468078 w 5068235"/>
              <a:gd name="connsiteY16" fmla="*/ 2421222 h 4431753"/>
              <a:gd name="connsiteX17" fmla="*/ 530612 w 5068235"/>
              <a:gd name="connsiteY17" fmla="*/ 2488568 h 4431753"/>
              <a:gd name="connsiteX18" fmla="*/ 593550 w 5068235"/>
              <a:gd name="connsiteY18" fmla="*/ 2554552 h 4431753"/>
              <a:gd name="connsiteX19" fmla="*/ 656428 w 5068235"/>
              <a:gd name="connsiteY19" fmla="*/ 2618395 h 4431753"/>
              <a:gd name="connsiteX20" fmla="*/ 718782 w 5068235"/>
              <a:gd name="connsiteY20" fmla="*/ 2679316 h 4431753"/>
              <a:gd name="connsiteX21" fmla="*/ 780148 w 5068235"/>
              <a:gd name="connsiteY21" fmla="*/ 2736536 h 4431753"/>
              <a:gd name="connsiteX22" fmla="*/ 840062 w 5068235"/>
              <a:gd name="connsiteY22" fmla="*/ 2789275 h 4431753"/>
              <a:gd name="connsiteX23" fmla="*/ 898059 w 5068235"/>
              <a:gd name="connsiteY23" fmla="*/ 2836753 h 4431753"/>
              <a:gd name="connsiteX24" fmla="*/ 953677 w 5068235"/>
              <a:gd name="connsiteY24" fmla="*/ 2878189 h 4431753"/>
              <a:gd name="connsiteX25" fmla="*/ 1006451 w 5068235"/>
              <a:gd name="connsiteY25" fmla="*/ 2912804 h 4431753"/>
              <a:gd name="connsiteX26" fmla="*/ 1055916 w 5068235"/>
              <a:gd name="connsiteY26" fmla="*/ 2939819 h 4431753"/>
              <a:gd name="connsiteX27" fmla="*/ 1101610 w 5068235"/>
              <a:gd name="connsiteY27" fmla="*/ 2958452 h 4431753"/>
              <a:gd name="connsiteX28" fmla="*/ 1144957 w 5068235"/>
              <a:gd name="connsiteY28" fmla="*/ 2970205 h 4431753"/>
              <a:gd name="connsiteX29" fmla="*/ 1187770 w 5068235"/>
              <a:gd name="connsiteY29" fmla="*/ 2977234 h 4431753"/>
              <a:gd name="connsiteX30" fmla="*/ 1230168 w 5068235"/>
              <a:gd name="connsiteY30" fmla="*/ 2979746 h 4431753"/>
              <a:gd name="connsiteX31" fmla="*/ 1272272 w 5068235"/>
              <a:gd name="connsiteY31" fmla="*/ 2977952 h 4431753"/>
              <a:gd name="connsiteX32" fmla="*/ 1314200 w 5068235"/>
              <a:gd name="connsiteY32" fmla="*/ 2972057 h 4431753"/>
              <a:gd name="connsiteX33" fmla="*/ 1356072 w 5068235"/>
              <a:gd name="connsiteY33" fmla="*/ 2962272 h 4431753"/>
              <a:gd name="connsiteX34" fmla="*/ 1398006 w 5068235"/>
              <a:gd name="connsiteY34" fmla="*/ 2948805 h 4431753"/>
              <a:gd name="connsiteX35" fmla="*/ 1440123 w 5068235"/>
              <a:gd name="connsiteY35" fmla="*/ 2931863 h 4431753"/>
              <a:gd name="connsiteX36" fmla="*/ 1482540 w 5068235"/>
              <a:gd name="connsiteY36" fmla="*/ 2911655 h 4431753"/>
              <a:gd name="connsiteX37" fmla="*/ 1525379 w 5068235"/>
              <a:gd name="connsiteY37" fmla="*/ 2888389 h 4431753"/>
              <a:gd name="connsiteX38" fmla="*/ 1568758 w 5068235"/>
              <a:gd name="connsiteY38" fmla="*/ 2862274 h 4431753"/>
              <a:gd name="connsiteX39" fmla="*/ 1612795 w 5068235"/>
              <a:gd name="connsiteY39" fmla="*/ 2833518 h 4431753"/>
              <a:gd name="connsiteX40" fmla="*/ 1657612 w 5068235"/>
              <a:gd name="connsiteY40" fmla="*/ 2802330 h 4431753"/>
              <a:gd name="connsiteX41" fmla="*/ 1703326 w 5068235"/>
              <a:gd name="connsiteY41" fmla="*/ 2768917 h 4431753"/>
              <a:gd name="connsiteX42" fmla="*/ 1750057 w 5068235"/>
              <a:gd name="connsiteY42" fmla="*/ 2733488 h 4431753"/>
              <a:gd name="connsiteX43" fmla="*/ 1797925 w 5068235"/>
              <a:gd name="connsiteY43" fmla="*/ 2696251 h 4431753"/>
              <a:gd name="connsiteX44" fmla="*/ 2003145 w 5068235"/>
              <a:gd name="connsiteY44" fmla="*/ 2533396 h 4431753"/>
              <a:gd name="connsiteX45" fmla="*/ 1984690 w 5068235"/>
              <a:gd name="connsiteY45" fmla="*/ 2467596 h 4431753"/>
              <a:gd name="connsiteX46" fmla="*/ 1949760 w 5068235"/>
              <a:gd name="connsiteY46" fmla="*/ 2341306 h 4431753"/>
              <a:gd name="connsiteX47" fmla="*/ 1932846 w 5068235"/>
              <a:gd name="connsiteY47" fmla="*/ 2281012 h 4431753"/>
              <a:gd name="connsiteX48" fmla="*/ 1916007 w 5068235"/>
              <a:gd name="connsiteY48" fmla="*/ 2222750 h 4431753"/>
              <a:gd name="connsiteX49" fmla="*/ 1899025 w 5068235"/>
              <a:gd name="connsiteY49" fmla="*/ 2166618 h 4431753"/>
              <a:gd name="connsiteX50" fmla="*/ 1881681 w 5068235"/>
              <a:gd name="connsiteY50" fmla="*/ 2112716 h 4431753"/>
              <a:gd name="connsiteX51" fmla="*/ 1863756 w 5068235"/>
              <a:gd name="connsiteY51" fmla="*/ 2061141 h 4431753"/>
              <a:gd name="connsiteX52" fmla="*/ 1845031 w 5068235"/>
              <a:gd name="connsiteY52" fmla="*/ 2011991 h 4431753"/>
              <a:gd name="connsiteX53" fmla="*/ 1825286 w 5068235"/>
              <a:gd name="connsiteY53" fmla="*/ 1965366 h 4431753"/>
              <a:gd name="connsiteX54" fmla="*/ 1804304 w 5068235"/>
              <a:gd name="connsiteY54" fmla="*/ 1921363 h 4431753"/>
              <a:gd name="connsiteX55" fmla="*/ 1781865 w 5068235"/>
              <a:gd name="connsiteY55" fmla="*/ 1880081 h 4431753"/>
              <a:gd name="connsiteX56" fmla="*/ 1757750 w 5068235"/>
              <a:gd name="connsiteY56" fmla="*/ 1841619 h 4431753"/>
              <a:gd name="connsiteX57" fmla="*/ 1731740 w 5068235"/>
              <a:gd name="connsiteY57" fmla="*/ 1806075 h 4431753"/>
              <a:gd name="connsiteX58" fmla="*/ 1703617 w 5068235"/>
              <a:gd name="connsiteY58" fmla="*/ 1773547 h 4431753"/>
              <a:gd name="connsiteX59" fmla="*/ 1673160 w 5068235"/>
              <a:gd name="connsiteY59" fmla="*/ 1744134 h 4431753"/>
              <a:gd name="connsiteX60" fmla="*/ 1640153 w 5068235"/>
              <a:gd name="connsiteY60" fmla="*/ 1717934 h 4431753"/>
              <a:gd name="connsiteX61" fmla="*/ 1604375 w 5068235"/>
              <a:gd name="connsiteY61" fmla="*/ 1695045 h 4431753"/>
              <a:gd name="connsiteX62" fmla="*/ 1565607 w 5068235"/>
              <a:gd name="connsiteY62" fmla="*/ 1675567 h 4431753"/>
              <a:gd name="connsiteX63" fmla="*/ 1523631 w 5068235"/>
              <a:gd name="connsiteY63" fmla="*/ 1659597 h 4431753"/>
              <a:gd name="connsiteX64" fmla="*/ 1475711 w 5068235"/>
              <a:gd name="connsiteY64" fmla="*/ 1647814 h 4431753"/>
              <a:gd name="connsiteX65" fmla="*/ 1419814 w 5068235"/>
              <a:gd name="connsiteY65" fmla="*/ 1640594 h 4431753"/>
              <a:gd name="connsiteX66" fmla="*/ 1356773 w 5068235"/>
              <a:gd name="connsiteY66" fmla="*/ 1637578 h 4431753"/>
              <a:gd name="connsiteX0" fmla="*/ 3825347 w 5068235"/>
              <a:gd name="connsiteY0" fmla="*/ 1637578 h 4431753"/>
              <a:gd name="connsiteX1" fmla="*/ 3762306 w 5068235"/>
              <a:gd name="connsiteY1" fmla="*/ 1640594 h 4431753"/>
              <a:gd name="connsiteX2" fmla="*/ 3706408 w 5068235"/>
              <a:gd name="connsiteY2" fmla="*/ 1647814 h 4431753"/>
              <a:gd name="connsiteX3" fmla="*/ 3658489 w 5068235"/>
              <a:gd name="connsiteY3" fmla="*/ 1659597 h 4431753"/>
              <a:gd name="connsiteX4" fmla="*/ 3616513 w 5068235"/>
              <a:gd name="connsiteY4" fmla="*/ 1675567 h 4431753"/>
              <a:gd name="connsiteX5" fmla="*/ 3577745 w 5068235"/>
              <a:gd name="connsiteY5" fmla="*/ 1695045 h 4431753"/>
              <a:gd name="connsiteX6" fmla="*/ 3541967 w 5068235"/>
              <a:gd name="connsiteY6" fmla="*/ 1717934 h 4431753"/>
              <a:gd name="connsiteX7" fmla="*/ 3508959 w 5068235"/>
              <a:gd name="connsiteY7" fmla="*/ 1744134 h 4431753"/>
              <a:gd name="connsiteX8" fmla="*/ 3478503 w 5068235"/>
              <a:gd name="connsiteY8" fmla="*/ 1773547 h 4431753"/>
              <a:gd name="connsiteX9" fmla="*/ 3450380 w 5068235"/>
              <a:gd name="connsiteY9" fmla="*/ 1806075 h 4431753"/>
              <a:gd name="connsiteX10" fmla="*/ 3424370 w 5068235"/>
              <a:gd name="connsiteY10" fmla="*/ 1841619 h 4431753"/>
              <a:gd name="connsiteX11" fmla="*/ 3400255 w 5068235"/>
              <a:gd name="connsiteY11" fmla="*/ 1880081 h 4431753"/>
              <a:gd name="connsiteX12" fmla="*/ 3377816 w 5068235"/>
              <a:gd name="connsiteY12" fmla="*/ 1921363 h 4431753"/>
              <a:gd name="connsiteX13" fmla="*/ 3356833 w 5068235"/>
              <a:gd name="connsiteY13" fmla="*/ 1965366 h 4431753"/>
              <a:gd name="connsiteX14" fmla="*/ 3337089 w 5068235"/>
              <a:gd name="connsiteY14" fmla="*/ 2011991 h 4431753"/>
              <a:gd name="connsiteX15" fmla="*/ 3318364 w 5068235"/>
              <a:gd name="connsiteY15" fmla="*/ 2061141 h 4431753"/>
              <a:gd name="connsiteX16" fmla="*/ 3300439 w 5068235"/>
              <a:gd name="connsiteY16" fmla="*/ 2112716 h 4431753"/>
              <a:gd name="connsiteX17" fmla="*/ 3283094 w 5068235"/>
              <a:gd name="connsiteY17" fmla="*/ 2166618 h 4431753"/>
              <a:gd name="connsiteX18" fmla="*/ 3266113 w 5068235"/>
              <a:gd name="connsiteY18" fmla="*/ 2222750 h 4431753"/>
              <a:gd name="connsiteX19" fmla="*/ 3249274 w 5068235"/>
              <a:gd name="connsiteY19" fmla="*/ 2281012 h 4431753"/>
              <a:gd name="connsiteX20" fmla="*/ 3232360 w 5068235"/>
              <a:gd name="connsiteY20" fmla="*/ 2341306 h 4431753"/>
              <a:gd name="connsiteX21" fmla="*/ 3197429 w 5068235"/>
              <a:gd name="connsiteY21" fmla="*/ 2467596 h 4431753"/>
              <a:gd name="connsiteX22" fmla="*/ 3178975 w 5068235"/>
              <a:gd name="connsiteY22" fmla="*/ 2533396 h 4431753"/>
              <a:gd name="connsiteX23" fmla="*/ 3384195 w 5068235"/>
              <a:gd name="connsiteY23" fmla="*/ 2696251 h 4431753"/>
              <a:gd name="connsiteX24" fmla="*/ 3432062 w 5068235"/>
              <a:gd name="connsiteY24" fmla="*/ 2733488 h 4431753"/>
              <a:gd name="connsiteX25" fmla="*/ 3478794 w 5068235"/>
              <a:gd name="connsiteY25" fmla="*/ 2768917 h 4431753"/>
              <a:gd name="connsiteX26" fmla="*/ 3524508 w 5068235"/>
              <a:gd name="connsiteY26" fmla="*/ 2802330 h 4431753"/>
              <a:gd name="connsiteX27" fmla="*/ 3569324 w 5068235"/>
              <a:gd name="connsiteY27" fmla="*/ 2833518 h 4431753"/>
              <a:gd name="connsiteX28" fmla="*/ 3613362 w 5068235"/>
              <a:gd name="connsiteY28" fmla="*/ 2862274 h 4431753"/>
              <a:gd name="connsiteX29" fmla="*/ 3656741 w 5068235"/>
              <a:gd name="connsiteY29" fmla="*/ 2888389 h 4431753"/>
              <a:gd name="connsiteX30" fmla="*/ 3699579 w 5068235"/>
              <a:gd name="connsiteY30" fmla="*/ 2911655 h 4431753"/>
              <a:gd name="connsiteX31" fmla="*/ 3741997 w 5068235"/>
              <a:gd name="connsiteY31" fmla="*/ 2931863 h 4431753"/>
              <a:gd name="connsiteX32" fmla="*/ 3784114 w 5068235"/>
              <a:gd name="connsiteY32" fmla="*/ 2948805 h 4431753"/>
              <a:gd name="connsiteX33" fmla="*/ 3826048 w 5068235"/>
              <a:gd name="connsiteY33" fmla="*/ 2962272 h 4431753"/>
              <a:gd name="connsiteX34" fmla="*/ 3867920 w 5068235"/>
              <a:gd name="connsiteY34" fmla="*/ 2972057 h 4431753"/>
              <a:gd name="connsiteX35" fmla="*/ 3909848 w 5068235"/>
              <a:gd name="connsiteY35" fmla="*/ 2977952 h 4431753"/>
              <a:gd name="connsiteX36" fmla="*/ 3951951 w 5068235"/>
              <a:gd name="connsiteY36" fmla="*/ 2979746 h 4431753"/>
              <a:gd name="connsiteX37" fmla="*/ 3994350 w 5068235"/>
              <a:gd name="connsiteY37" fmla="*/ 2977234 h 4431753"/>
              <a:gd name="connsiteX38" fmla="*/ 4037163 w 5068235"/>
              <a:gd name="connsiteY38" fmla="*/ 2970205 h 4431753"/>
              <a:gd name="connsiteX39" fmla="*/ 4080510 w 5068235"/>
              <a:gd name="connsiteY39" fmla="*/ 2958452 h 4431753"/>
              <a:gd name="connsiteX40" fmla="*/ 4126201 w 5068235"/>
              <a:gd name="connsiteY40" fmla="*/ 2939819 h 4431753"/>
              <a:gd name="connsiteX41" fmla="*/ 4175665 w 5068235"/>
              <a:gd name="connsiteY41" fmla="*/ 2912804 h 4431753"/>
              <a:gd name="connsiteX42" fmla="*/ 4228438 w 5068235"/>
              <a:gd name="connsiteY42" fmla="*/ 2878189 h 4431753"/>
              <a:gd name="connsiteX43" fmla="*/ 5068235 w 5068235"/>
              <a:gd name="connsiteY43" fmla="*/ 1991690 h 4431753"/>
              <a:gd name="connsiteX44" fmla="*/ 4282746 w 5068235"/>
              <a:gd name="connsiteY44" fmla="*/ 1683712 h 4431753"/>
              <a:gd name="connsiteX45" fmla="*/ 4218527 w 5068235"/>
              <a:gd name="connsiteY45" fmla="*/ 1673039 h 4431753"/>
              <a:gd name="connsiteX46" fmla="*/ 4132274 w 5068235"/>
              <a:gd name="connsiteY46" fmla="*/ 1660403 h 4431753"/>
              <a:gd name="connsiteX47" fmla="*/ 4048995 w 5068235"/>
              <a:gd name="connsiteY47" fmla="*/ 1650180 h 4431753"/>
              <a:gd name="connsiteX48" fmla="*/ 3969526 w 5068235"/>
              <a:gd name="connsiteY48" fmla="*/ 1642730 h 4431753"/>
              <a:gd name="connsiteX49" fmla="*/ 3894698 w 5068235"/>
              <a:gd name="connsiteY49" fmla="*/ 1638410 h 4431753"/>
              <a:gd name="connsiteX50" fmla="*/ 3825347 w 5068235"/>
              <a:gd name="connsiteY50" fmla="*/ 1637578 h 4431753"/>
              <a:gd name="connsiteX0" fmla="*/ 2591079 w 5068235"/>
              <a:gd name="connsiteY0" fmla="*/ 0 h 4431753"/>
              <a:gd name="connsiteX1" fmla="*/ 2447383 w 5068235"/>
              <a:gd name="connsiteY1" fmla="*/ 233540 h 4431753"/>
              <a:gd name="connsiteX2" fmla="*/ 2404536 w 5068235"/>
              <a:gd name="connsiteY2" fmla="*/ 303773 h 4431753"/>
              <a:gd name="connsiteX3" fmla="*/ 2360115 w 5068235"/>
              <a:gd name="connsiteY3" fmla="*/ 377381 h 4431753"/>
              <a:gd name="connsiteX4" fmla="*/ 2314721 w 5068235"/>
              <a:gd name="connsiteY4" fmla="*/ 453681 h 4431753"/>
              <a:gd name="connsiteX5" fmla="*/ 2268951 w 5068235"/>
              <a:gd name="connsiteY5" fmla="*/ 531992 h 4431753"/>
              <a:gd name="connsiteX6" fmla="*/ 2223403 w 5068235"/>
              <a:gd name="connsiteY6" fmla="*/ 611630 h 4431753"/>
              <a:gd name="connsiteX7" fmla="*/ 2178677 w 5068235"/>
              <a:gd name="connsiteY7" fmla="*/ 691915 h 4431753"/>
              <a:gd name="connsiteX8" fmla="*/ 2135370 w 5068235"/>
              <a:gd name="connsiteY8" fmla="*/ 772162 h 4431753"/>
              <a:gd name="connsiteX9" fmla="*/ 2094081 w 5068235"/>
              <a:gd name="connsiteY9" fmla="*/ 851691 h 4431753"/>
              <a:gd name="connsiteX10" fmla="*/ 2055408 w 5068235"/>
              <a:gd name="connsiteY10" fmla="*/ 929819 h 4431753"/>
              <a:gd name="connsiteX11" fmla="*/ 2019950 w 5068235"/>
              <a:gd name="connsiteY11" fmla="*/ 1005863 h 4431753"/>
              <a:gd name="connsiteX12" fmla="*/ 1988305 w 5068235"/>
              <a:gd name="connsiteY12" fmla="*/ 1079142 h 4431753"/>
              <a:gd name="connsiteX13" fmla="*/ 1961072 w 5068235"/>
              <a:gd name="connsiteY13" fmla="*/ 1148972 h 4431753"/>
              <a:gd name="connsiteX14" fmla="*/ 1938849 w 5068235"/>
              <a:gd name="connsiteY14" fmla="*/ 1214673 h 4431753"/>
              <a:gd name="connsiteX15" fmla="*/ 1922235 w 5068235"/>
              <a:gd name="connsiteY15" fmla="*/ 1275561 h 4431753"/>
              <a:gd name="connsiteX16" fmla="*/ 1911827 w 5068235"/>
              <a:gd name="connsiteY16" fmla="*/ 1330955 h 4431753"/>
              <a:gd name="connsiteX17" fmla="*/ 1908225 w 5068235"/>
              <a:gd name="connsiteY17" fmla="*/ 1380172 h 4431753"/>
              <a:gd name="connsiteX18" fmla="*/ 1910443 w 5068235"/>
              <a:gd name="connsiteY18" fmla="*/ 1425028 h 4431753"/>
              <a:gd name="connsiteX19" fmla="*/ 1916989 w 5068235"/>
              <a:gd name="connsiteY19" fmla="*/ 1467917 h 4431753"/>
              <a:gd name="connsiteX20" fmla="*/ 1927702 w 5068235"/>
              <a:gd name="connsiteY20" fmla="*/ 1509017 h 4431753"/>
              <a:gd name="connsiteX21" fmla="*/ 1942420 w 5068235"/>
              <a:gd name="connsiteY21" fmla="*/ 1548505 h 4431753"/>
              <a:gd name="connsiteX22" fmla="*/ 1960982 w 5068235"/>
              <a:gd name="connsiteY22" fmla="*/ 1586559 h 4431753"/>
              <a:gd name="connsiteX23" fmla="*/ 1983228 w 5068235"/>
              <a:gd name="connsiteY23" fmla="*/ 1623357 h 4431753"/>
              <a:gd name="connsiteX24" fmla="*/ 2008995 w 5068235"/>
              <a:gd name="connsiteY24" fmla="*/ 1659077 h 4431753"/>
              <a:gd name="connsiteX25" fmla="*/ 2038123 w 5068235"/>
              <a:gd name="connsiteY25" fmla="*/ 1693896 h 4431753"/>
              <a:gd name="connsiteX26" fmla="*/ 2070450 w 5068235"/>
              <a:gd name="connsiteY26" fmla="*/ 1727993 h 4431753"/>
              <a:gd name="connsiteX27" fmla="*/ 2105815 w 5068235"/>
              <a:gd name="connsiteY27" fmla="*/ 1761545 h 4431753"/>
              <a:gd name="connsiteX28" fmla="*/ 2144057 w 5068235"/>
              <a:gd name="connsiteY28" fmla="*/ 1794730 h 4431753"/>
              <a:gd name="connsiteX29" fmla="*/ 2185014 w 5068235"/>
              <a:gd name="connsiteY29" fmla="*/ 1827726 h 4431753"/>
              <a:gd name="connsiteX30" fmla="*/ 2228526 w 5068235"/>
              <a:gd name="connsiteY30" fmla="*/ 1860710 h 4431753"/>
              <a:gd name="connsiteX31" fmla="*/ 2274430 w 5068235"/>
              <a:gd name="connsiteY31" fmla="*/ 1893861 h 4431753"/>
              <a:gd name="connsiteX32" fmla="*/ 2322566 w 5068235"/>
              <a:gd name="connsiteY32" fmla="*/ 1927356 h 4431753"/>
              <a:gd name="connsiteX33" fmla="*/ 2372773 w 5068235"/>
              <a:gd name="connsiteY33" fmla="*/ 1961374 h 4431753"/>
              <a:gd name="connsiteX34" fmla="*/ 2591079 w 5068235"/>
              <a:gd name="connsiteY34" fmla="*/ 2106218 h 4431753"/>
              <a:gd name="connsiteX35" fmla="*/ 2809385 w 5068235"/>
              <a:gd name="connsiteY35" fmla="*/ 1961374 h 4431753"/>
              <a:gd name="connsiteX36" fmla="*/ 2859591 w 5068235"/>
              <a:gd name="connsiteY36" fmla="*/ 1927356 h 4431753"/>
              <a:gd name="connsiteX37" fmla="*/ 2907728 w 5068235"/>
              <a:gd name="connsiteY37" fmla="*/ 1893861 h 4431753"/>
              <a:gd name="connsiteX38" fmla="*/ 2953632 w 5068235"/>
              <a:gd name="connsiteY38" fmla="*/ 1860710 h 4431753"/>
              <a:gd name="connsiteX39" fmla="*/ 2997144 w 5068235"/>
              <a:gd name="connsiteY39" fmla="*/ 1827726 h 4431753"/>
              <a:gd name="connsiteX40" fmla="*/ 3038101 w 5068235"/>
              <a:gd name="connsiteY40" fmla="*/ 1794730 h 4431753"/>
              <a:gd name="connsiteX41" fmla="*/ 3076343 w 5068235"/>
              <a:gd name="connsiteY41" fmla="*/ 1761545 h 4431753"/>
              <a:gd name="connsiteX42" fmla="*/ 3111708 w 5068235"/>
              <a:gd name="connsiteY42" fmla="*/ 1727993 h 4431753"/>
              <a:gd name="connsiteX43" fmla="*/ 3144035 w 5068235"/>
              <a:gd name="connsiteY43" fmla="*/ 1693896 h 4431753"/>
              <a:gd name="connsiteX44" fmla="*/ 3173163 w 5068235"/>
              <a:gd name="connsiteY44" fmla="*/ 1659077 h 4431753"/>
              <a:gd name="connsiteX45" fmla="*/ 3198930 w 5068235"/>
              <a:gd name="connsiteY45" fmla="*/ 1623357 h 4431753"/>
              <a:gd name="connsiteX46" fmla="*/ 3221176 w 5068235"/>
              <a:gd name="connsiteY46" fmla="*/ 1586559 h 4431753"/>
              <a:gd name="connsiteX47" fmla="*/ 3239738 w 5068235"/>
              <a:gd name="connsiteY47" fmla="*/ 1548505 h 4431753"/>
              <a:gd name="connsiteX48" fmla="*/ 3254456 w 5068235"/>
              <a:gd name="connsiteY48" fmla="*/ 1509017 h 4431753"/>
              <a:gd name="connsiteX49" fmla="*/ 3265169 w 5068235"/>
              <a:gd name="connsiteY49" fmla="*/ 1467917 h 4431753"/>
              <a:gd name="connsiteX50" fmla="*/ 3271715 w 5068235"/>
              <a:gd name="connsiteY50" fmla="*/ 1425028 h 4431753"/>
              <a:gd name="connsiteX51" fmla="*/ 3273933 w 5068235"/>
              <a:gd name="connsiteY51" fmla="*/ 1380172 h 4431753"/>
              <a:gd name="connsiteX52" fmla="*/ 3270330 w 5068235"/>
              <a:gd name="connsiteY52" fmla="*/ 1330955 h 4431753"/>
              <a:gd name="connsiteX53" fmla="*/ 3259923 w 5068235"/>
              <a:gd name="connsiteY53" fmla="*/ 1275561 h 4431753"/>
              <a:gd name="connsiteX54" fmla="*/ 3243309 w 5068235"/>
              <a:gd name="connsiteY54" fmla="*/ 1214673 h 4431753"/>
              <a:gd name="connsiteX55" fmla="*/ 3221087 w 5068235"/>
              <a:gd name="connsiteY55" fmla="*/ 1148972 h 4431753"/>
              <a:gd name="connsiteX56" fmla="*/ 3193854 w 5068235"/>
              <a:gd name="connsiteY56" fmla="*/ 1079142 h 4431753"/>
              <a:gd name="connsiteX57" fmla="*/ 3162210 w 5068235"/>
              <a:gd name="connsiteY57" fmla="*/ 1005863 h 4431753"/>
              <a:gd name="connsiteX58" fmla="*/ 3126753 w 5068235"/>
              <a:gd name="connsiteY58" fmla="*/ 929819 h 4431753"/>
              <a:gd name="connsiteX59" fmla="*/ 3088081 w 5068235"/>
              <a:gd name="connsiteY59" fmla="*/ 851691 h 4431753"/>
              <a:gd name="connsiteX60" fmla="*/ 3046792 w 5068235"/>
              <a:gd name="connsiteY60" fmla="*/ 772162 h 4431753"/>
              <a:gd name="connsiteX61" fmla="*/ 3003486 w 5068235"/>
              <a:gd name="connsiteY61" fmla="*/ 691915 h 4431753"/>
              <a:gd name="connsiteX62" fmla="*/ 2958760 w 5068235"/>
              <a:gd name="connsiteY62" fmla="*/ 611630 h 4431753"/>
              <a:gd name="connsiteX63" fmla="*/ 2913213 w 5068235"/>
              <a:gd name="connsiteY63" fmla="*/ 531992 h 4431753"/>
              <a:gd name="connsiteX64" fmla="*/ 2867443 w 5068235"/>
              <a:gd name="connsiteY64" fmla="*/ 453681 h 4431753"/>
              <a:gd name="connsiteX65" fmla="*/ 2822048 w 5068235"/>
              <a:gd name="connsiteY65" fmla="*/ 377381 h 4431753"/>
              <a:gd name="connsiteX66" fmla="*/ 2777628 w 5068235"/>
              <a:gd name="connsiteY66" fmla="*/ 303773 h 4431753"/>
              <a:gd name="connsiteX67" fmla="*/ 2734780 w 5068235"/>
              <a:gd name="connsiteY67" fmla="*/ 233540 h 4431753"/>
              <a:gd name="connsiteX68" fmla="*/ 2591079 w 5068235"/>
              <a:gd name="connsiteY68" fmla="*/ 0 h 443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068235" h="4431753">
                <a:moveTo>
                  <a:pt x="1790086" y="3210099"/>
                </a:moveTo>
                <a:lnTo>
                  <a:pt x="1735497" y="3211210"/>
                </a:lnTo>
                <a:lnTo>
                  <a:pt x="1682968" y="3213830"/>
                </a:lnTo>
                <a:lnTo>
                  <a:pt x="1632524" y="3218200"/>
                </a:lnTo>
                <a:lnTo>
                  <a:pt x="1584071" y="3224580"/>
                </a:lnTo>
                <a:lnTo>
                  <a:pt x="1537998" y="3233142"/>
                </a:lnTo>
                <a:lnTo>
                  <a:pt x="1493968" y="3244191"/>
                </a:lnTo>
                <a:lnTo>
                  <a:pt x="1452127" y="3257943"/>
                </a:lnTo>
                <a:lnTo>
                  <a:pt x="1412501" y="3274638"/>
                </a:lnTo>
                <a:lnTo>
                  <a:pt x="1375117" y="3294514"/>
                </a:lnTo>
                <a:lnTo>
                  <a:pt x="1340000" y="3317809"/>
                </a:lnTo>
                <a:lnTo>
                  <a:pt x="1307176" y="3344762"/>
                </a:lnTo>
                <a:lnTo>
                  <a:pt x="1276671" y="3375612"/>
                </a:lnTo>
                <a:lnTo>
                  <a:pt x="1248511" y="3410597"/>
                </a:lnTo>
                <a:lnTo>
                  <a:pt x="1222497" y="3452531"/>
                </a:lnTo>
                <a:lnTo>
                  <a:pt x="1198358" y="3503462"/>
                </a:lnTo>
                <a:lnTo>
                  <a:pt x="1176011" y="3562487"/>
                </a:lnTo>
                <a:lnTo>
                  <a:pt x="1155371" y="3628701"/>
                </a:lnTo>
                <a:lnTo>
                  <a:pt x="1136357" y="3701202"/>
                </a:lnTo>
                <a:lnTo>
                  <a:pt x="1118885" y="3779085"/>
                </a:lnTo>
                <a:lnTo>
                  <a:pt x="1102873" y="3861447"/>
                </a:lnTo>
                <a:lnTo>
                  <a:pt x="1088236" y="3947384"/>
                </a:lnTo>
                <a:lnTo>
                  <a:pt x="1074893" y="4035992"/>
                </a:lnTo>
                <a:lnTo>
                  <a:pt x="1062759" y="4126368"/>
                </a:lnTo>
                <a:lnTo>
                  <a:pt x="1051753" y="4217608"/>
                </a:lnTo>
                <a:lnTo>
                  <a:pt x="1041790" y="4308808"/>
                </a:lnTo>
                <a:lnTo>
                  <a:pt x="1032788" y="4399065"/>
                </a:lnTo>
                <a:lnTo>
                  <a:pt x="1029784" y="4431753"/>
                </a:lnTo>
                <a:lnTo>
                  <a:pt x="2074608" y="4431753"/>
                </a:lnTo>
                <a:lnTo>
                  <a:pt x="2111663" y="4409801"/>
                </a:lnTo>
                <a:lnTo>
                  <a:pt x="2174740" y="4369315"/>
                </a:lnTo>
                <a:lnTo>
                  <a:pt x="2231336" y="4329225"/>
                </a:lnTo>
                <a:lnTo>
                  <a:pt x="2280565" y="4289732"/>
                </a:lnTo>
                <a:lnTo>
                  <a:pt x="2321544" y="4251037"/>
                </a:lnTo>
                <a:lnTo>
                  <a:pt x="2353386" y="4213339"/>
                </a:lnTo>
                <a:lnTo>
                  <a:pt x="2377957" y="4175745"/>
                </a:lnTo>
                <a:lnTo>
                  <a:pt x="2397871" y="4137198"/>
                </a:lnTo>
                <a:lnTo>
                  <a:pt x="2413362" y="4097650"/>
                </a:lnTo>
                <a:lnTo>
                  <a:pt x="2424665" y="4057052"/>
                </a:lnTo>
                <a:lnTo>
                  <a:pt x="2432016" y="4015354"/>
                </a:lnTo>
                <a:lnTo>
                  <a:pt x="2435649" y="3972508"/>
                </a:lnTo>
                <a:cubicBezTo>
                  <a:pt x="2435699" y="3957826"/>
                  <a:pt x="2435748" y="3943145"/>
                  <a:pt x="2435798" y="3928463"/>
                </a:cubicBezTo>
                <a:lnTo>
                  <a:pt x="2432700" y="3883172"/>
                </a:lnTo>
                <a:lnTo>
                  <a:pt x="2426589" y="3836586"/>
                </a:lnTo>
                <a:lnTo>
                  <a:pt x="2417700" y="3788654"/>
                </a:lnTo>
                <a:lnTo>
                  <a:pt x="2406268" y="3739328"/>
                </a:lnTo>
                <a:lnTo>
                  <a:pt x="2392528" y="3688560"/>
                </a:lnTo>
                <a:lnTo>
                  <a:pt x="2376714" y="3636300"/>
                </a:lnTo>
                <a:lnTo>
                  <a:pt x="2359062" y="3582498"/>
                </a:lnTo>
                <a:lnTo>
                  <a:pt x="2339807" y="3527107"/>
                </a:lnTo>
                <a:lnTo>
                  <a:pt x="2319184" y="3470076"/>
                </a:lnTo>
                <a:lnTo>
                  <a:pt x="2297427" y="3411357"/>
                </a:lnTo>
                <a:lnTo>
                  <a:pt x="2251454" y="3288658"/>
                </a:lnTo>
                <a:lnTo>
                  <a:pt x="2227707" y="3224580"/>
                </a:lnTo>
                <a:lnTo>
                  <a:pt x="1905340" y="3211456"/>
                </a:lnTo>
                <a:lnTo>
                  <a:pt x="1846709" y="3210261"/>
                </a:lnTo>
                <a:lnTo>
                  <a:pt x="1790086" y="3210099"/>
                </a:lnTo>
                <a:close/>
              </a:path>
              <a:path w="5068235" h="4431753">
                <a:moveTo>
                  <a:pt x="3392025" y="3210125"/>
                </a:moveTo>
                <a:lnTo>
                  <a:pt x="3335401" y="3210287"/>
                </a:lnTo>
                <a:lnTo>
                  <a:pt x="3276769" y="3211482"/>
                </a:lnTo>
                <a:lnTo>
                  <a:pt x="2954401" y="3224606"/>
                </a:lnTo>
                <a:lnTo>
                  <a:pt x="2930655" y="3288685"/>
                </a:lnTo>
                <a:lnTo>
                  <a:pt x="2884685" y="3411387"/>
                </a:lnTo>
                <a:lnTo>
                  <a:pt x="2862929" y="3470107"/>
                </a:lnTo>
                <a:lnTo>
                  <a:pt x="2842307" y="3527139"/>
                </a:lnTo>
                <a:lnTo>
                  <a:pt x="2823053" y="3582532"/>
                </a:lnTo>
                <a:lnTo>
                  <a:pt x="2805402" y="3636334"/>
                </a:lnTo>
                <a:lnTo>
                  <a:pt x="2789589" y="3688595"/>
                </a:lnTo>
                <a:lnTo>
                  <a:pt x="2775850" y="3739363"/>
                </a:lnTo>
                <a:lnTo>
                  <a:pt x="2764418" y="3788689"/>
                </a:lnTo>
                <a:lnTo>
                  <a:pt x="2755529" y="3836620"/>
                </a:lnTo>
                <a:lnTo>
                  <a:pt x="2749419" y="3883207"/>
                </a:lnTo>
                <a:lnTo>
                  <a:pt x="2746321" y="3928497"/>
                </a:lnTo>
                <a:lnTo>
                  <a:pt x="2746471" y="3972541"/>
                </a:lnTo>
                <a:lnTo>
                  <a:pt x="2750104" y="4015387"/>
                </a:lnTo>
                <a:lnTo>
                  <a:pt x="2757454" y="4057084"/>
                </a:lnTo>
                <a:lnTo>
                  <a:pt x="2768758" y="4097681"/>
                </a:lnTo>
                <a:lnTo>
                  <a:pt x="2784249" y="4137227"/>
                </a:lnTo>
                <a:lnTo>
                  <a:pt x="2804163" y="4175772"/>
                </a:lnTo>
                <a:lnTo>
                  <a:pt x="2828734" y="4213364"/>
                </a:lnTo>
                <a:lnTo>
                  <a:pt x="2860578" y="4251064"/>
                </a:lnTo>
                <a:lnTo>
                  <a:pt x="2901557" y="4289761"/>
                </a:lnTo>
                <a:lnTo>
                  <a:pt x="2950787" y="4329254"/>
                </a:lnTo>
                <a:lnTo>
                  <a:pt x="3007383" y="4369345"/>
                </a:lnTo>
                <a:lnTo>
                  <a:pt x="3070460" y="4409832"/>
                </a:lnTo>
                <a:lnTo>
                  <a:pt x="3107462" y="4431753"/>
                </a:lnTo>
                <a:lnTo>
                  <a:pt x="4152333" y="4431753"/>
                </a:lnTo>
                <a:lnTo>
                  <a:pt x="4140330" y="4308836"/>
                </a:lnTo>
                <a:lnTo>
                  <a:pt x="4130367" y="4217635"/>
                </a:lnTo>
                <a:lnTo>
                  <a:pt x="4119360" y="4126395"/>
                </a:lnTo>
                <a:lnTo>
                  <a:pt x="4107227" y="4036018"/>
                </a:lnTo>
                <a:lnTo>
                  <a:pt x="4093883" y="3947410"/>
                </a:lnTo>
                <a:lnTo>
                  <a:pt x="4079247" y="3861473"/>
                </a:lnTo>
                <a:lnTo>
                  <a:pt x="4063234" y="3779111"/>
                </a:lnTo>
                <a:lnTo>
                  <a:pt x="4045762" y="3701228"/>
                </a:lnTo>
                <a:lnTo>
                  <a:pt x="4026748" y="3628727"/>
                </a:lnTo>
                <a:lnTo>
                  <a:pt x="4006109" y="3562512"/>
                </a:lnTo>
                <a:lnTo>
                  <a:pt x="3983761" y="3503488"/>
                </a:lnTo>
                <a:lnTo>
                  <a:pt x="3959622" y="3452557"/>
                </a:lnTo>
                <a:lnTo>
                  <a:pt x="3933609" y="3410623"/>
                </a:lnTo>
                <a:lnTo>
                  <a:pt x="3905449" y="3375638"/>
                </a:lnTo>
                <a:lnTo>
                  <a:pt x="3874944" y="3344788"/>
                </a:lnTo>
                <a:lnTo>
                  <a:pt x="3842119" y="3317835"/>
                </a:lnTo>
                <a:lnTo>
                  <a:pt x="3807002" y="3294539"/>
                </a:lnTo>
                <a:lnTo>
                  <a:pt x="3769617" y="3274664"/>
                </a:lnTo>
                <a:lnTo>
                  <a:pt x="3729990" y="3257969"/>
                </a:lnTo>
                <a:lnTo>
                  <a:pt x="3688148" y="3244216"/>
                </a:lnTo>
                <a:lnTo>
                  <a:pt x="3644117" y="3233167"/>
                </a:lnTo>
                <a:lnTo>
                  <a:pt x="3597922" y="3224583"/>
                </a:lnTo>
                <a:lnTo>
                  <a:pt x="3549589" y="3218226"/>
                </a:lnTo>
                <a:lnTo>
                  <a:pt x="3499145" y="3213856"/>
                </a:lnTo>
                <a:lnTo>
                  <a:pt x="3446615" y="3211235"/>
                </a:lnTo>
                <a:lnTo>
                  <a:pt x="3392025" y="3210125"/>
                </a:lnTo>
                <a:close/>
              </a:path>
              <a:path w="5068235" h="4431753">
                <a:moveTo>
                  <a:pt x="1356773" y="1637578"/>
                </a:moveTo>
                <a:lnTo>
                  <a:pt x="1287421" y="1638410"/>
                </a:lnTo>
                <a:lnTo>
                  <a:pt x="1212594" y="1642730"/>
                </a:lnTo>
                <a:lnTo>
                  <a:pt x="1133124" y="1650180"/>
                </a:lnTo>
                <a:lnTo>
                  <a:pt x="1049845" y="1660403"/>
                </a:lnTo>
                <a:lnTo>
                  <a:pt x="963591" y="1673039"/>
                </a:lnTo>
                <a:lnTo>
                  <a:pt x="875197" y="1687730"/>
                </a:lnTo>
                <a:lnTo>
                  <a:pt x="785495" y="1704119"/>
                </a:lnTo>
                <a:lnTo>
                  <a:pt x="695319" y="1721846"/>
                </a:lnTo>
                <a:lnTo>
                  <a:pt x="605503" y="1740555"/>
                </a:lnTo>
                <a:lnTo>
                  <a:pt x="430288" y="1779480"/>
                </a:lnTo>
                <a:lnTo>
                  <a:pt x="0" y="1882533"/>
                </a:lnTo>
                <a:lnTo>
                  <a:pt x="231259" y="2153823"/>
                </a:lnTo>
                <a:lnTo>
                  <a:pt x="287538" y="2218815"/>
                </a:lnTo>
                <a:lnTo>
                  <a:pt x="346076" y="2285566"/>
                </a:lnTo>
                <a:lnTo>
                  <a:pt x="406411" y="2353295"/>
                </a:lnTo>
                <a:lnTo>
                  <a:pt x="468078" y="2421222"/>
                </a:lnTo>
                <a:lnTo>
                  <a:pt x="530612" y="2488568"/>
                </a:lnTo>
                <a:lnTo>
                  <a:pt x="593550" y="2554552"/>
                </a:lnTo>
                <a:lnTo>
                  <a:pt x="656428" y="2618395"/>
                </a:lnTo>
                <a:lnTo>
                  <a:pt x="718782" y="2679316"/>
                </a:lnTo>
                <a:lnTo>
                  <a:pt x="780148" y="2736536"/>
                </a:lnTo>
                <a:lnTo>
                  <a:pt x="840062" y="2789275"/>
                </a:lnTo>
                <a:lnTo>
                  <a:pt x="898059" y="2836753"/>
                </a:lnTo>
                <a:lnTo>
                  <a:pt x="953677" y="2878189"/>
                </a:lnTo>
                <a:lnTo>
                  <a:pt x="1006451" y="2912804"/>
                </a:lnTo>
                <a:lnTo>
                  <a:pt x="1055916" y="2939819"/>
                </a:lnTo>
                <a:lnTo>
                  <a:pt x="1101610" y="2958452"/>
                </a:lnTo>
                <a:lnTo>
                  <a:pt x="1144957" y="2970205"/>
                </a:lnTo>
                <a:lnTo>
                  <a:pt x="1187770" y="2977234"/>
                </a:lnTo>
                <a:lnTo>
                  <a:pt x="1230168" y="2979746"/>
                </a:lnTo>
                <a:lnTo>
                  <a:pt x="1272272" y="2977952"/>
                </a:lnTo>
                <a:lnTo>
                  <a:pt x="1314200" y="2972057"/>
                </a:lnTo>
                <a:lnTo>
                  <a:pt x="1356072" y="2962272"/>
                </a:lnTo>
                <a:lnTo>
                  <a:pt x="1398006" y="2948805"/>
                </a:lnTo>
                <a:lnTo>
                  <a:pt x="1440123" y="2931863"/>
                </a:lnTo>
                <a:lnTo>
                  <a:pt x="1482540" y="2911655"/>
                </a:lnTo>
                <a:lnTo>
                  <a:pt x="1525379" y="2888389"/>
                </a:lnTo>
                <a:lnTo>
                  <a:pt x="1568758" y="2862274"/>
                </a:lnTo>
                <a:lnTo>
                  <a:pt x="1612795" y="2833518"/>
                </a:lnTo>
                <a:lnTo>
                  <a:pt x="1657612" y="2802330"/>
                </a:lnTo>
                <a:lnTo>
                  <a:pt x="1703326" y="2768917"/>
                </a:lnTo>
                <a:lnTo>
                  <a:pt x="1750057" y="2733488"/>
                </a:lnTo>
                <a:lnTo>
                  <a:pt x="1797925" y="2696251"/>
                </a:lnTo>
                <a:lnTo>
                  <a:pt x="2003145" y="2533396"/>
                </a:lnTo>
                <a:lnTo>
                  <a:pt x="1984690" y="2467596"/>
                </a:lnTo>
                <a:lnTo>
                  <a:pt x="1949760" y="2341306"/>
                </a:lnTo>
                <a:lnTo>
                  <a:pt x="1932846" y="2281012"/>
                </a:lnTo>
                <a:lnTo>
                  <a:pt x="1916007" y="2222750"/>
                </a:lnTo>
                <a:lnTo>
                  <a:pt x="1899025" y="2166618"/>
                </a:lnTo>
                <a:lnTo>
                  <a:pt x="1881681" y="2112716"/>
                </a:lnTo>
                <a:lnTo>
                  <a:pt x="1863756" y="2061141"/>
                </a:lnTo>
                <a:lnTo>
                  <a:pt x="1845031" y="2011991"/>
                </a:lnTo>
                <a:lnTo>
                  <a:pt x="1825286" y="1965366"/>
                </a:lnTo>
                <a:lnTo>
                  <a:pt x="1804304" y="1921363"/>
                </a:lnTo>
                <a:lnTo>
                  <a:pt x="1781865" y="1880081"/>
                </a:lnTo>
                <a:lnTo>
                  <a:pt x="1757750" y="1841619"/>
                </a:lnTo>
                <a:lnTo>
                  <a:pt x="1731740" y="1806075"/>
                </a:lnTo>
                <a:lnTo>
                  <a:pt x="1703617" y="1773547"/>
                </a:lnTo>
                <a:lnTo>
                  <a:pt x="1673160" y="1744134"/>
                </a:lnTo>
                <a:lnTo>
                  <a:pt x="1640153" y="1717934"/>
                </a:lnTo>
                <a:lnTo>
                  <a:pt x="1604375" y="1695045"/>
                </a:lnTo>
                <a:lnTo>
                  <a:pt x="1565607" y="1675567"/>
                </a:lnTo>
                <a:lnTo>
                  <a:pt x="1523631" y="1659597"/>
                </a:lnTo>
                <a:lnTo>
                  <a:pt x="1475711" y="1647814"/>
                </a:lnTo>
                <a:lnTo>
                  <a:pt x="1419814" y="1640594"/>
                </a:lnTo>
                <a:lnTo>
                  <a:pt x="1356773" y="1637578"/>
                </a:lnTo>
                <a:close/>
              </a:path>
              <a:path w="5068235" h="4431753">
                <a:moveTo>
                  <a:pt x="3825347" y="1637578"/>
                </a:moveTo>
                <a:lnTo>
                  <a:pt x="3762306" y="1640594"/>
                </a:lnTo>
                <a:lnTo>
                  <a:pt x="3706408" y="1647814"/>
                </a:lnTo>
                <a:lnTo>
                  <a:pt x="3658489" y="1659597"/>
                </a:lnTo>
                <a:lnTo>
                  <a:pt x="3616513" y="1675567"/>
                </a:lnTo>
                <a:lnTo>
                  <a:pt x="3577745" y="1695045"/>
                </a:lnTo>
                <a:lnTo>
                  <a:pt x="3541967" y="1717934"/>
                </a:lnTo>
                <a:lnTo>
                  <a:pt x="3508959" y="1744134"/>
                </a:lnTo>
                <a:lnTo>
                  <a:pt x="3478503" y="1773547"/>
                </a:lnTo>
                <a:lnTo>
                  <a:pt x="3450380" y="1806075"/>
                </a:lnTo>
                <a:lnTo>
                  <a:pt x="3424370" y="1841619"/>
                </a:lnTo>
                <a:lnTo>
                  <a:pt x="3400255" y="1880081"/>
                </a:lnTo>
                <a:lnTo>
                  <a:pt x="3377816" y="1921363"/>
                </a:lnTo>
                <a:lnTo>
                  <a:pt x="3356833" y="1965366"/>
                </a:lnTo>
                <a:lnTo>
                  <a:pt x="3337089" y="2011991"/>
                </a:lnTo>
                <a:lnTo>
                  <a:pt x="3318364" y="2061141"/>
                </a:lnTo>
                <a:lnTo>
                  <a:pt x="3300439" y="2112716"/>
                </a:lnTo>
                <a:lnTo>
                  <a:pt x="3283094" y="2166618"/>
                </a:lnTo>
                <a:lnTo>
                  <a:pt x="3266113" y="2222750"/>
                </a:lnTo>
                <a:lnTo>
                  <a:pt x="3249274" y="2281012"/>
                </a:lnTo>
                <a:lnTo>
                  <a:pt x="3232360" y="2341306"/>
                </a:lnTo>
                <a:lnTo>
                  <a:pt x="3197429" y="2467596"/>
                </a:lnTo>
                <a:lnTo>
                  <a:pt x="3178975" y="2533396"/>
                </a:lnTo>
                <a:lnTo>
                  <a:pt x="3384195" y="2696251"/>
                </a:lnTo>
                <a:lnTo>
                  <a:pt x="3432062" y="2733488"/>
                </a:lnTo>
                <a:lnTo>
                  <a:pt x="3478794" y="2768917"/>
                </a:lnTo>
                <a:lnTo>
                  <a:pt x="3524508" y="2802330"/>
                </a:lnTo>
                <a:lnTo>
                  <a:pt x="3569324" y="2833518"/>
                </a:lnTo>
                <a:lnTo>
                  <a:pt x="3613362" y="2862274"/>
                </a:lnTo>
                <a:lnTo>
                  <a:pt x="3656741" y="2888389"/>
                </a:lnTo>
                <a:lnTo>
                  <a:pt x="3699579" y="2911655"/>
                </a:lnTo>
                <a:lnTo>
                  <a:pt x="3741997" y="2931863"/>
                </a:lnTo>
                <a:lnTo>
                  <a:pt x="3784114" y="2948805"/>
                </a:lnTo>
                <a:lnTo>
                  <a:pt x="3826048" y="2962272"/>
                </a:lnTo>
                <a:lnTo>
                  <a:pt x="3867920" y="2972057"/>
                </a:lnTo>
                <a:lnTo>
                  <a:pt x="3909848" y="2977952"/>
                </a:lnTo>
                <a:lnTo>
                  <a:pt x="3951951" y="2979746"/>
                </a:lnTo>
                <a:lnTo>
                  <a:pt x="3994350" y="2977234"/>
                </a:lnTo>
                <a:lnTo>
                  <a:pt x="4037163" y="2970205"/>
                </a:lnTo>
                <a:lnTo>
                  <a:pt x="4080510" y="2958452"/>
                </a:lnTo>
                <a:lnTo>
                  <a:pt x="4126201" y="2939819"/>
                </a:lnTo>
                <a:lnTo>
                  <a:pt x="4175665" y="2912804"/>
                </a:lnTo>
                <a:lnTo>
                  <a:pt x="4228438" y="2878189"/>
                </a:lnTo>
                <a:lnTo>
                  <a:pt x="5068235" y="1991690"/>
                </a:lnTo>
                <a:lnTo>
                  <a:pt x="4282746" y="1683712"/>
                </a:lnTo>
                <a:lnTo>
                  <a:pt x="4218527" y="1673039"/>
                </a:lnTo>
                <a:lnTo>
                  <a:pt x="4132274" y="1660403"/>
                </a:lnTo>
                <a:lnTo>
                  <a:pt x="4048995" y="1650180"/>
                </a:lnTo>
                <a:lnTo>
                  <a:pt x="3969526" y="1642730"/>
                </a:lnTo>
                <a:lnTo>
                  <a:pt x="3894698" y="1638410"/>
                </a:lnTo>
                <a:lnTo>
                  <a:pt x="3825347" y="1637578"/>
                </a:lnTo>
                <a:close/>
              </a:path>
              <a:path w="5068235" h="4431753">
                <a:moveTo>
                  <a:pt x="2591079" y="0"/>
                </a:moveTo>
                <a:lnTo>
                  <a:pt x="2447383" y="233540"/>
                </a:lnTo>
                <a:lnTo>
                  <a:pt x="2404536" y="303773"/>
                </a:lnTo>
                <a:lnTo>
                  <a:pt x="2360115" y="377381"/>
                </a:lnTo>
                <a:lnTo>
                  <a:pt x="2314721" y="453681"/>
                </a:lnTo>
                <a:lnTo>
                  <a:pt x="2268951" y="531992"/>
                </a:lnTo>
                <a:lnTo>
                  <a:pt x="2223403" y="611630"/>
                </a:lnTo>
                <a:lnTo>
                  <a:pt x="2178677" y="691915"/>
                </a:lnTo>
                <a:lnTo>
                  <a:pt x="2135370" y="772162"/>
                </a:lnTo>
                <a:lnTo>
                  <a:pt x="2094081" y="851691"/>
                </a:lnTo>
                <a:lnTo>
                  <a:pt x="2055408" y="929819"/>
                </a:lnTo>
                <a:lnTo>
                  <a:pt x="2019950" y="1005863"/>
                </a:lnTo>
                <a:lnTo>
                  <a:pt x="1988305" y="1079142"/>
                </a:lnTo>
                <a:lnTo>
                  <a:pt x="1961072" y="1148972"/>
                </a:lnTo>
                <a:lnTo>
                  <a:pt x="1938849" y="1214673"/>
                </a:lnTo>
                <a:lnTo>
                  <a:pt x="1922235" y="1275561"/>
                </a:lnTo>
                <a:lnTo>
                  <a:pt x="1911827" y="1330955"/>
                </a:lnTo>
                <a:lnTo>
                  <a:pt x="1908225" y="1380172"/>
                </a:lnTo>
                <a:lnTo>
                  <a:pt x="1910443" y="1425028"/>
                </a:lnTo>
                <a:lnTo>
                  <a:pt x="1916989" y="1467917"/>
                </a:lnTo>
                <a:lnTo>
                  <a:pt x="1927702" y="1509017"/>
                </a:lnTo>
                <a:lnTo>
                  <a:pt x="1942420" y="1548505"/>
                </a:lnTo>
                <a:lnTo>
                  <a:pt x="1960982" y="1586559"/>
                </a:lnTo>
                <a:lnTo>
                  <a:pt x="1983228" y="1623357"/>
                </a:lnTo>
                <a:lnTo>
                  <a:pt x="2008995" y="1659077"/>
                </a:lnTo>
                <a:lnTo>
                  <a:pt x="2038123" y="1693896"/>
                </a:lnTo>
                <a:lnTo>
                  <a:pt x="2070450" y="1727993"/>
                </a:lnTo>
                <a:lnTo>
                  <a:pt x="2105815" y="1761545"/>
                </a:lnTo>
                <a:lnTo>
                  <a:pt x="2144057" y="1794730"/>
                </a:lnTo>
                <a:lnTo>
                  <a:pt x="2185014" y="1827726"/>
                </a:lnTo>
                <a:lnTo>
                  <a:pt x="2228526" y="1860710"/>
                </a:lnTo>
                <a:lnTo>
                  <a:pt x="2274430" y="1893861"/>
                </a:lnTo>
                <a:lnTo>
                  <a:pt x="2322566" y="1927356"/>
                </a:lnTo>
                <a:lnTo>
                  <a:pt x="2372773" y="1961374"/>
                </a:lnTo>
                <a:lnTo>
                  <a:pt x="2591079" y="2106218"/>
                </a:lnTo>
                <a:lnTo>
                  <a:pt x="2809385" y="1961374"/>
                </a:lnTo>
                <a:lnTo>
                  <a:pt x="2859591" y="1927356"/>
                </a:lnTo>
                <a:lnTo>
                  <a:pt x="2907728" y="1893861"/>
                </a:lnTo>
                <a:lnTo>
                  <a:pt x="2953632" y="1860710"/>
                </a:lnTo>
                <a:lnTo>
                  <a:pt x="2997144" y="1827726"/>
                </a:lnTo>
                <a:lnTo>
                  <a:pt x="3038101" y="1794730"/>
                </a:lnTo>
                <a:lnTo>
                  <a:pt x="3076343" y="1761545"/>
                </a:lnTo>
                <a:lnTo>
                  <a:pt x="3111708" y="1727993"/>
                </a:lnTo>
                <a:lnTo>
                  <a:pt x="3144035" y="1693896"/>
                </a:lnTo>
                <a:lnTo>
                  <a:pt x="3173163" y="1659077"/>
                </a:lnTo>
                <a:lnTo>
                  <a:pt x="3198930" y="1623357"/>
                </a:lnTo>
                <a:lnTo>
                  <a:pt x="3221176" y="1586559"/>
                </a:lnTo>
                <a:lnTo>
                  <a:pt x="3239738" y="1548505"/>
                </a:lnTo>
                <a:lnTo>
                  <a:pt x="3254456" y="1509017"/>
                </a:lnTo>
                <a:lnTo>
                  <a:pt x="3265169" y="1467917"/>
                </a:lnTo>
                <a:lnTo>
                  <a:pt x="3271715" y="1425028"/>
                </a:lnTo>
                <a:lnTo>
                  <a:pt x="3273933" y="1380172"/>
                </a:lnTo>
                <a:lnTo>
                  <a:pt x="3270330" y="1330955"/>
                </a:lnTo>
                <a:lnTo>
                  <a:pt x="3259923" y="1275561"/>
                </a:lnTo>
                <a:lnTo>
                  <a:pt x="3243309" y="1214673"/>
                </a:lnTo>
                <a:lnTo>
                  <a:pt x="3221087" y="1148972"/>
                </a:lnTo>
                <a:lnTo>
                  <a:pt x="3193854" y="1079142"/>
                </a:lnTo>
                <a:lnTo>
                  <a:pt x="3162210" y="1005863"/>
                </a:lnTo>
                <a:lnTo>
                  <a:pt x="3126753" y="929819"/>
                </a:lnTo>
                <a:lnTo>
                  <a:pt x="3088081" y="851691"/>
                </a:lnTo>
                <a:lnTo>
                  <a:pt x="3046792" y="772162"/>
                </a:lnTo>
                <a:lnTo>
                  <a:pt x="3003486" y="691915"/>
                </a:lnTo>
                <a:lnTo>
                  <a:pt x="2958760" y="611630"/>
                </a:lnTo>
                <a:lnTo>
                  <a:pt x="2913213" y="531992"/>
                </a:lnTo>
                <a:lnTo>
                  <a:pt x="2867443" y="453681"/>
                </a:lnTo>
                <a:lnTo>
                  <a:pt x="2822048" y="377381"/>
                </a:lnTo>
                <a:lnTo>
                  <a:pt x="2777628" y="303773"/>
                </a:lnTo>
                <a:lnTo>
                  <a:pt x="2734780" y="233540"/>
                </a:lnTo>
                <a:lnTo>
                  <a:pt x="2591079" y="0"/>
                </a:lnTo>
                <a:close/>
              </a:path>
            </a:pathLst>
          </a:custGeom>
          <a:solidFill>
            <a:srgbClr val="4472C4">
              <a:alpha val="40000"/>
            </a:srgbClr>
          </a:solidFill>
        </p:spPr>
        <p:txBody>
          <a:bodyPr wrap="square" lIns="0" tIns="0" rIns="0" bIns="0" rtlCol="0">
            <a:noAutofit/>
          </a:bodyPr>
          <a:lstStyle/>
          <a:p>
            <a:endParaRPr/>
          </a:p>
        </p:txBody>
      </p:sp>
      <p:sp>
        <p:nvSpPr>
          <p:cNvPr id="6" name="object 3">
            <a:extLst>
              <a:ext uri="{FF2B5EF4-FFF2-40B4-BE49-F238E27FC236}">
                <a16:creationId xmlns:a16="http://schemas.microsoft.com/office/drawing/2014/main" id="{08E90A11-0E0F-517E-64A8-C93D07898F22}"/>
              </a:ext>
            </a:extLst>
          </p:cNvPr>
          <p:cNvSpPr/>
          <p:nvPr userDrawn="1"/>
        </p:nvSpPr>
        <p:spPr>
          <a:xfrm>
            <a:off x="1948044" y="1086928"/>
            <a:ext cx="5121978" cy="4474029"/>
          </a:xfrm>
          <a:custGeom>
            <a:avLst/>
            <a:gdLst>
              <a:gd name="connsiteX0" fmla="*/ 1790086 w 5068235"/>
              <a:gd name="connsiteY0" fmla="*/ 3210099 h 4431753"/>
              <a:gd name="connsiteX1" fmla="*/ 1735497 w 5068235"/>
              <a:gd name="connsiteY1" fmla="*/ 3211210 h 4431753"/>
              <a:gd name="connsiteX2" fmla="*/ 1682968 w 5068235"/>
              <a:gd name="connsiteY2" fmla="*/ 3213830 h 4431753"/>
              <a:gd name="connsiteX3" fmla="*/ 1632524 w 5068235"/>
              <a:gd name="connsiteY3" fmla="*/ 3218200 h 4431753"/>
              <a:gd name="connsiteX4" fmla="*/ 1584071 w 5068235"/>
              <a:gd name="connsiteY4" fmla="*/ 3224580 h 4431753"/>
              <a:gd name="connsiteX5" fmla="*/ 1537998 w 5068235"/>
              <a:gd name="connsiteY5" fmla="*/ 3233142 h 4431753"/>
              <a:gd name="connsiteX6" fmla="*/ 1493968 w 5068235"/>
              <a:gd name="connsiteY6" fmla="*/ 3244191 h 4431753"/>
              <a:gd name="connsiteX7" fmla="*/ 1452127 w 5068235"/>
              <a:gd name="connsiteY7" fmla="*/ 3257943 h 4431753"/>
              <a:gd name="connsiteX8" fmla="*/ 1412501 w 5068235"/>
              <a:gd name="connsiteY8" fmla="*/ 3274638 h 4431753"/>
              <a:gd name="connsiteX9" fmla="*/ 1375117 w 5068235"/>
              <a:gd name="connsiteY9" fmla="*/ 3294514 h 4431753"/>
              <a:gd name="connsiteX10" fmla="*/ 1340000 w 5068235"/>
              <a:gd name="connsiteY10" fmla="*/ 3317809 h 4431753"/>
              <a:gd name="connsiteX11" fmla="*/ 1307176 w 5068235"/>
              <a:gd name="connsiteY11" fmla="*/ 3344762 h 4431753"/>
              <a:gd name="connsiteX12" fmla="*/ 1276671 w 5068235"/>
              <a:gd name="connsiteY12" fmla="*/ 3375612 h 4431753"/>
              <a:gd name="connsiteX13" fmla="*/ 1248511 w 5068235"/>
              <a:gd name="connsiteY13" fmla="*/ 3410597 h 4431753"/>
              <a:gd name="connsiteX14" fmla="*/ 1222497 w 5068235"/>
              <a:gd name="connsiteY14" fmla="*/ 3452531 h 4431753"/>
              <a:gd name="connsiteX15" fmla="*/ 1198358 w 5068235"/>
              <a:gd name="connsiteY15" fmla="*/ 3503462 h 4431753"/>
              <a:gd name="connsiteX16" fmla="*/ 1176011 w 5068235"/>
              <a:gd name="connsiteY16" fmla="*/ 3562487 h 4431753"/>
              <a:gd name="connsiteX17" fmla="*/ 1155371 w 5068235"/>
              <a:gd name="connsiteY17" fmla="*/ 3628701 h 4431753"/>
              <a:gd name="connsiteX18" fmla="*/ 1136357 w 5068235"/>
              <a:gd name="connsiteY18" fmla="*/ 3701202 h 4431753"/>
              <a:gd name="connsiteX19" fmla="*/ 1118885 w 5068235"/>
              <a:gd name="connsiteY19" fmla="*/ 3779085 h 4431753"/>
              <a:gd name="connsiteX20" fmla="*/ 1102873 w 5068235"/>
              <a:gd name="connsiteY20" fmla="*/ 3861447 h 4431753"/>
              <a:gd name="connsiteX21" fmla="*/ 1088236 w 5068235"/>
              <a:gd name="connsiteY21" fmla="*/ 3947384 h 4431753"/>
              <a:gd name="connsiteX22" fmla="*/ 1074893 w 5068235"/>
              <a:gd name="connsiteY22" fmla="*/ 4035992 h 4431753"/>
              <a:gd name="connsiteX23" fmla="*/ 1062759 w 5068235"/>
              <a:gd name="connsiteY23" fmla="*/ 4126368 h 4431753"/>
              <a:gd name="connsiteX24" fmla="*/ 1051753 w 5068235"/>
              <a:gd name="connsiteY24" fmla="*/ 4217608 h 4431753"/>
              <a:gd name="connsiteX25" fmla="*/ 1041790 w 5068235"/>
              <a:gd name="connsiteY25" fmla="*/ 4308808 h 4431753"/>
              <a:gd name="connsiteX26" fmla="*/ 1032788 w 5068235"/>
              <a:gd name="connsiteY26" fmla="*/ 4399065 h 4431753"/>
              <a:gd name="connsiteX27" fmla="*/ 1029784 w 5068235"/>
              <a:gd name="connsiteY27" fmla="*/ 4431753 h 4431753"/>
              <a:gd name="connsiteX28" fmla="*/ 2074608 w 5068235"/>
              <a:gd name="connsiteY28" fmla="*/ 4431753 h 4431753"/>
              <a:gd name="connsiteX29" fmla="*/ 2111663 w 5068235"/>
              <a:gd name="connsiteY29" fmla="*/ 4409801 h 4431753"/>
              <a:gd name="connsiteX30" fmla="*/ 2174740 w 5068235"/>
              <a:gd name="connsiteY30" fmla="*/ 4369315 h 4431753"/>
              <a:gd name="connsiteX31" fmla="*/ 2231336 w 5068235"/>
              <a:gd name="connsiteY31" fmla="*/ 4329225 h 4431753"/>
              <a:gd name="connsiteX32" fmla="*/ 2280565 w 5068235"/>
              <a:gd name="connsiteY32" fmla="*/ 4289732 h 4431753"/>
              <a:gd name="connsiteX33" fmla="*/ 2321544 w 5068235"/>
              <a:gd name="connsiteY33" fmla="*/ 4251037 h 4431753"/>
              <a:gd name="connsiteX34" fmla="*/ 2353386 w 5068235"/>
              <a:gd name="connsiteY34" fmla="*/ 4213339 h 4431753"/>
              <a:gd name="connsiteX35" fmla="*/ 2377957 w 5068235"/>
              <a:gd name="connsiteY35" fmla="*/ 4175745 h 4431753"/>
              <a:gd name="connsiteX36" fmla="*/ 2397871 w 5068235"/>
              <a:gd name="connsiteY36" fmla="*/ 4137198 h 4431753"/>
              <a:gd name="connsiteX37" fmla="*/ 2413362 w 5068235"/>
              <a:gd name="connsiteY37" fmla="*/ 4097650 h 4431753"/>
              <a:gd name="connsiteX38" fmla="*/ 2424665 w 5068235"/>
              <a:gd name="connsiteY38" fmla="*/ 4057052 h 4431753"/>
              <a:gd name="connsiteX39" fmla="*/ 2432016 w 5068235"/>
              <a:gd name="connsiteY39" fmla="*/ 4015354 h 4431753"/>
              <a:gd name="connsiteX40" fmla="*/ 2435649 w 5068235"/>
              <a:gd name="connsiteY40" fmla="*/ 3972508 h 4431753"/>
              <a:gd name="connsiteX41" fmla="*/ 2435798 w 5068235"/>
              <a:gd name="connsiteY41" fmla="*/ 3928463 h 4431753"/>
              <a:gd name="connsiteX42" fmla="*/ 2432700 w 5068235"/>
              <a:gd name="connsiteY42" fmla="*/ 3883172 h 4431753"/>
              <a:gd name="connsiteX43" fmla="*/ 2426589 w 5068235"/>
              <a:gd name="connsiteY43" fmla="*/ 3836586 h 4431753"/>
              <a:gd name="connsiteX44" fmla="*/ 2417700 w 5068235"/>
              <a:gd name="connsiteY44" fmla="*/ 3788654 h 4431753"/>
              <a:gd name="connsiteX45" fmla="*/ 2406268 w 5068235"/>
              <a:gd name="connsiteY45" fmla="*/ 3739328 h 4431753"/>
              <a:gd name="connsiteX46" fmla="*/ 2392528 w 5068235"/>
              <a:gd name="connsiteY46" fmla="*/ 3688560 h 4431753"/>
              <a:gd name="connsiteX47" fmla="*/ 2376714 w 5068235"/>
              <a:gd name="connsiteY47" fmla="*/ 3636300 h 4431753"/>
              <a:gd name="connsiteX48" fmla="*/ 2359062 w 5068235"/>
              <a:gd name="connsiteY48" fmla="*/ 3582498 h 4431753"/>
              <a:gd name="connsiteX49" fmla="*/ 2339807 w 5068235"/>
              <a:gd name="connsiteY49" fmla="*/ 3527107 h 4431753"/>
              <a:gd name="connsiteX50" fmla="*/ 2319184 w 5068235"/>
              <a:gd name="connsiteY50" fmla="*/ 3470076 h 4431753"/>
              <a:gd name="connsiteX51" fmla="*/ 2297427 w 5068235"/>
              <a:gd name="connsiteY51" fmla="*/ 3411357 h 4431753"/>
              <a:gd name="connsiteX52" fmla="*/ 2251454 w 5068235"/>
              <a:gd name="connsiteY52" fmla="*/ 3288658 h 4431753"/>
              <a:gd name="connsiteX53" fmla="*/ 2227707 w 5068235"/>
              <a:gd name="connsiteY53" fmla="*/ 3224580 h 4431753"/>
              <a:gd name="connsiteX54" fmla="*/ 1905340 w 5068235"/>
              <a:gd name="connsiteY54" fmla="*/ 3211456 h 4431753"/>
              <a:gd name="connsiteX55" fmla="*/ 1846709 w 5068235"/>
              <a:gd name="connsiteY55" fmla="*/ 3210261 h 4431753"/>
              <a:gd name="connsiteX56" fmla="*/ 1790086 w 5068235"/>
              <a:gd name="connsiteY56" fmla="*/ 3210099 h 4431753"/>
              <a:gd name="connsiteX0" fmla="*/ 3392025 w 5068235"/>
              <a:gd name="connsiteY0" fmla="*/ 3210125 h 4431753"/>
              <a:gd name="connsiteX1" fmla="*/ 3335401 w 5068235"/>
              <a:gd name="connsiteY1" fmla="*/ 3210287 h 4431753"/>
              <a:gd name="connsiteX2" fmla="*/ 3276769 w 5068235"/>
              <a:gd name="connsiteY2" fmla="*/ 3211482 h 4431753"/>
              <a:gd name="connsiteX3" fmla="*/ 2954401 w 5068235"/>
              <a:gd name="connsiteY3" fmla="*/ 3224606 h 4431753"/>
              <a:gd name="connsiteX4" fmla="*/ 2930655 w 5068235"/>
              <a:gd name="connsiteY4" fmla="*/ 3288685 h 4431753"/>
              <a:gd name="connsiteX5" fmla="*/ 2884685 w 5068235"/>
              <a:gd name="connsiteY5" fmla="*/ 3411387 h 4431753"/>
              <a:gd name="connsiteX6" fmla="*/ 2862929 w 5068235"/>
              <a:gd name="connsiteY6" fmla="*/ 3470107 h 4431753"/>
              <a:gd name="connsiteX7" fmla="*/ 2842307 w 5068235"/>
              <a:gd name="connsiteY7" fmla="*/ 3527139 h 4431753"/>
              <a:gd name="connsiteX8" fmla="*/ 2823053 w 5068235"/>
              <a:gd name="connsiteY8" fmla="*/ 3582532 h 4431753"/>
              <a:gd name="connsiteX9" fmla="*/ 2805402 w 5068235"/>
              <a:gd name="connsiteY9" fmla="*/ 3636334 h 4431753"/>
              <a:gd name="connsiteX10" fmla="*/ 2789589 w 5068235"/>
              <a:gd name="connsiteY10" fmla="*/ 3688595 h 4431753"/>
              <a:gd name="connsiteX11" fmla="*/ 2775850 w 5068235"/>
              <a:gd name="connsiteY11" fmla="*/ 3739363 h 4431753"/>
              <a:gd name="connsiteX12" fmla="*/ 2764418 w 5068235"/>
              <a:gd name="connsiteY12" fmla="*/ 3788689 h 4431753"/>
              <a:gd name="connsiteX13" fmla="*/ 2755529 w 5068235"/>
              <a:gd name="connsiteY13" fmla="*/ 3836620 h 4431753"/>
              <a:gd name="connsiteX14" fmla="*/ 2749419 w 5068235"/>
              <a:gd name="connsiteY14" fmla="*/ 3883207 h 4431753"/>
              <a:gd name="connsiteX15" fmla="*/ 2746321 w 5068235"/>
              <a:gd name="connsiteY15" fmla="*/ 3928497 h 4431753"/>
              <a:gd name="connsiteX16" fmla="*/ 2746471 w 5068235"/>
              <a:gd name="connsiteY16" fmla="*/ 3972541 h 4431753"/>
              <a:gd name="connsiteX17" fmla="*/ 2750104 w 5068235"/>
              <a:gd name="connsiteY17" fmla="*/ 4015387 h 4431753"/>
              <a:gd name="connsiteX18" fmla="*/ 2757454 w 5068235"/>
              <a:gd name="connsiteY18" fmla="*/ 4057084 h 4431753"/>
              <a:gd name="connsiteX19" fmla="*/ 2768758 w 5068235"/>
              <a:gd name="connsiteY19" fmla="*/ 4097681 h 4431753"/>
              <a:gd name="connsiteX20" fmla="*/ 2784249 w 5068235"/>
              <a:gd name="connsiteY20" fmla="*/ 4137227 h 4431753"/>
              <a:gd name="connsiteX21" fmla="*/ 2804163 w 5068235"/>
              <a:gd name="connsiteY21" fmla="*/ 4175772 h 4431753"/>
              <a:gd name="connsiteX22" fmla="*/ 2828734 w 5068235"/>
              <a:gd name="connsiteY22" fmla="*/ 4213364 h 4431753"/>
              <a:gd name="connsiteX23" fmla="*/ 2860578 w 5068235"/>
              <a:gd name="connsiteY23" fmla="*/ 4251064 h 4431753"/>
              <a:gd name="connsiteX24" fmla="*/ 2901557 w 5068235"/>
              <a:gd name="connsiteY24" fmla="*/ 4289761 h 4431753"/>
              <a:gd name="connsiteX25" fmla="*/ 2950787 w 5068235"/>
              <a:gd name="connsiteY25" fmla="*/ 4329254 h 4431753"/>
              <a:gd name="connsiteX26" fmla="*/ 3007383 w 5068235"/>
              <a:gd name="connsiteY26" fmla="*/ 4369345 h 4431753"/>
              <a:gd name="connsiteX27" fmla="*/ 3070460 w 5068235"/>
              <a:gd name="connsiteY27" fmla="*/ 4409832 h 4431753"/>
              <a:gd name="connsiteX28" fmla="*/ 3107462 w 5068235"/>
              <a:gd name="connsiteY28" fmla="*/ 4431753 h 4431753"/>
              <a:gd name="connsiteX29" fmla="*/ 4152333 w 5068235"/>
              <a:gd name="connsiteY29" fmla="*/ 4431753 h 4431753"/>
              <a:gd name="connsiteX30" fmla="*/ 4140330 w 5068235"/>
              <a:gd name="connsiteY30" fmla="*/ 4308836 h 4431753"/>
              <a:gd name="connsiteX31" fmla="*/ 4130367 w 5068235"/>
              <a:gd name="connsiteY31" fmla="*/ 4217635 h 4431753"/>
              <a:gd name="connsiteX32" fmla="*/ 4119360 w 5068235"/>
              <a:gd name="connsiteY32" fmla="*/ 4126395 h 4431753"/>
              <a:gd name="connsiteX33" fmla="*/ 4107227 w 5068235"/>
              <a:gd name="connsiteY33" fmla="*/ 4036018 h 4431753"/>
              <a:gd name="connsiteX34" fmla="*/ 4093883 w 5068235"/>
              <a:gd name="connsiteY34" fmla="*/ 3947410 h 4431753"/>
              <a:gd name="connsiteX35" fmla="*/ 4079247 w 5068235"/>
              <a:gd name="connsiteY35" fmla="*/ 3861473 h 4431753"/>
              <a:gd name="connsiteX36" fmla="*/ 4063234 w 5068235"/>
              <a:gd name="connsiteY36" fmla="*/ 3779111 h 4431753"/>
              <a:gd name="connsiteX37" fmla="*/ 4045762 w 5068235"/>
              <a:gd name="connsiteY37" fmla="*/ 3701228 h 4431753"/>
              <a:gd name="connsiteX38" fmla="*/ 4026748 w 5068235"/>
              <a:gd name="connsiteY38" fmla="*/ 3628727 h 4431753"/>
              <a:gd name="connsiteX39" fmla="*/ 4006109 w 5068235"/>
              <a:gd name="connsiteY39" fmla="*/ 3562512 h 4431753"/>
              <a:gd name="connsiteX40" fmla="*/ 3983761 w 5068235"/>
              <a:gd name="connsiteY40" fmla="*/ 3503488 h 4431753"/>
              <a:gd name="connsiteX41" fmla="*/ 3959622 w 5068235"/>
              <a:gd name="connsiteY41" fmla="*/ 3452557 h 4431753"/>
              <a:gd name="connsiteX42" fmla="*/ 3933609 w 5068235"/>
              <a:gd name="connsiteY42" fmla="*/ 3410623 h 4431753"/>
              <a:gd name="connsiteX43" fmla="*/ 3905449 w 5068235"/>
              <a:gd name="connsiteY43" fmla="*/ 3375638 h 4431753"/>
              <a:gd name="connsiteX44" fmla="*/ 3874944 w 5068235"/>
              <a:gd name="connsiteY44" fmla="*/ 3344788 h 4431753"/>
              <a:gd name="connsiteX45" fmla="*/ 3842119 w 5068235"/>
              <a:gd name="connsiteY45" fmla="*/ 3317835 h 4431753"/>
              <a:gd name="connsiteX46" fmla="*/ 3807002 w 5068235"/>
              <a:gd name="connsiteY46" fmla="*/ 3294539 h 4431753"/>
              <a:gd name="connsiteX47" fmla="*/ 3769617 w 5068235"/>
              <a:gd name="connsiteY47" fmla="*/ 3274664 h 4431753"/>
              <a:gd name="connsiteX48" fmla="*/ 3729990 w 5068235"/>
              <a:gd name="connsiteY48" fmla="*/ 3257969 h 4431753"/>
              <a:gd name="connsiteX49" fmla="*/ 3688148 w 5068235"/>
              <a:gd name="connsiteY49" fmla="*/ 3244216 h 4431753"/>
              <a:gd name="connsiteX50" fmla="*/ 3644117 w 5068235"/>
              <a:gd name="connsiteY50" fmla="*/ 3233167 h 4431753"/>
              <a:gd name="connsiteX51" fmla="*/ 3597922 w 5068235"/>
              <a:gd name="connsiteY51" fmla="*/ 3224583 h 4431753"/>
              <a:gd name="connsiteX52" fmla="*/ 3549589 w 5068235"/>
              <a:gd name="connsiteY52" fmla="*/ 3218226 h 4431753"/>
              <a:gd name="connsiteX53" fmla="*/ 3499145 w 5068235"/>
              <a:gd name="connsiteY53" fmla="*/ 3213856 h 4431753"/>
              <a:gd name="connsiteX54" fmla="*/ 3446615 w 5068235"/>
              <a:gd name="connsiteY54" fmla="*/ 3211235 h 4431753"/>
              <a:gd name="connsiteX55" fmla="*/ 3392025 w 5068235"/>
              <a:gd name="connsiteY55" fmla="*/ 3210125 h 4431753"/>
              <a:gd name="connsiteX0" fmla="*/ 1356773 w 5068235"/>
              <a:gd name="connsiteY0" fmla="*/ 1637578 h 4431753"/>
              <a:gd name="connsiteX1" fmla="*/ 1287421 w 5068235"/>
              <a:gd name="connsiteY1" fmla="*/ 1638410 h 4431753"/>
              <a:gd name="connsiteX2" fmla="*/ 1212594 w 5068235"/>
              <a:gd name="connsiteY2" fmla="*/ 1642730 h 4431753"/>
              <a:gd name="connsiteX3" fmla="*/ 1133124 w 5068235"/>
              <a:gd name="connsiteY3" fmla="*/ 1650180 h 4431753"/>
              <a:gd name="connsiteX4" fmla="*/ 1049845 w 5068235"/>
              <a:gd name="connsiteY4" fmla="*/ 1660403 h 4431753"/>
              <a:gd name="connsiteX5" fmla="*/ 963591 w 5068235"/>
              <a:gd name="connsiteY5" fmla="*/ 1673039 h 4431753"/>
              <a:gd name="connsiteX6" fmla="*/ 875197 w 5068235"/>
              <a:gd name="connsiteY6" fmla="*/ 1687730 h 4431753"/>
              <a:gd name="connsiteX7" fmla="*/ 785495 w 5068235"/>
              <a:gd name="connsiteY7" fmla="*/ 1704119 h 4431753"/>
              <a:gd name="connsiteX8" fmla="*/ 695319 w 5068235"/>
              <a:gd name="connsiteY8" fmla="*/ 1721846 h 4431753"/>
              <a:gd name="connsiteX9" fmla="*/ 605503 w 5068235"/>
              <a:gd name="connsiteY9" fmla="*/ 1740555 h 4431753"/>
              <a:gd name="connsiteX10" fmla="*/ 430288 w 5068235"/>
              <a:gd name="connsiteY10" fmla="*/ 1779480 h 4431753"/>
              <a:gd name="connsiteX11" fmla="*/ 0 w 5068235"/>
              <a:gd name="connsiteY11" fmla="*/ 1882533 h 4431753"/>
              <a:gd name="connsiteX12" fmla="*/ 231259 w 5068235"/>
              <a:gd name="connsiteY12" fmla="*/ 2153823 h 4431753"/>
              <a:gd name="connsiteX13" fmla="*/ 287538 w 5068235"/>
              <a:gd name="connsiteY13" fmla="*/ 2218815 h 4431753"/>
              <a:gd name="connsiteX14" fmla="*/ 346076 w 5068235"/>
              <a:gd name="connsiteY14" fmla="*/ 2285566 h 4431753"/>
              <a:gd name="connsiteX15" fmla="*/ 406411 w 5068235"/>
              <a:gd name="connsiteY15" fmla="*/ 2353295 h 4431753"/>
              <a:gd name="connsiteX16" fmla="*/ 468078 w 5068235"/>
              <a:gd name="connsiteY16" fmla="*/ 2421222 h 4431753"/>
              <a:gd name="connsiteX17" fmla="*/ 530612 w 5068235"/>
              <a:gd name="connsiteY17" fmla="*/ 2488568 h 4431753"/>
              <a:gd name="connsiteX18" fmla="*/ 593550 w 5068235"/>
              <a:gd name="connsiteY18" fmla="*/ 2554552 h 4431753"/>
              <a:gd name="connsiteX19" fmla="*/ 656428 w 5068235"/>
              <a:gd name="connsiteY19" fmla="*/ 2618395 h 4431753"/>
              <a:gd name="connsiteX20" fmla="*/ 718782 w 5068235"/>
              <a:gd name="connsiteY20" fmla="*/ 2679316 h 4431753"/>
              <a:gd name="connsiteX21" fmla="*/ 780148 w 5068235"/>
              <a:gd name="connsiteY21" fmla="*/ 2736536 h 4431753"/>
              <a:gd name="connsiteX22" fmla="*/ 840062 w 5068235"/>
              <a:gd name="connsiteY22" fmla="*/ 2789275 h 4431753"/>
              <a:gd name="connsiteX23" fmla="*/ 898059 w 5068235"/>
              <a:gd name="connsiteY23" fmla="*/ 2836753 h 4431753"/>
              <a:gd name="connsiteX24" fmla="*/ 953677 w 5068235"/>
              <a:gd name="connsiteY24" fmla="*/ 2878189 h 4431753"/>
              <a:gd name="connsiteX25" fmla="*/ 1006451 w 5068235"/>
              <a:gd name="connsiteY25" fmla="*/ 2912804 h 4431753"/>
              <a:gd name="connsiteX26" fmla="*/ 1055916 w 5068235"/>
              <a:gd name="connsiteY26" fmla="*/ 2939819 h 4431753"/>
              <a:gd name="connsiteX27" fmla="*/ 1101610 w 5068235"/>
              <a:gd name="connsiteY27" fmla="*/ 2958452 h 4431753"/>
              <a:gd name="connsiteX28" fmla="*/ 1144957 w 5068235"/>
              <a:gd name="connsiteY28" fmla="*/ 2970205 h 4431753"/>
              <a:gd name="connsiteX29" fmla="*/ 1187770 w 5068235"/>
              <a:gd name="connsiteY29" fmla="*/ 2977234 h 4431753"/>
              <a:gd name="connsiteX30" fmla="*/ 1230168 w 5068235"/>
              <a:gd name="connsiteY30" fmla="*/ 2979746 h 4431753"/>
              <a:gd name="connsiteX31" fmla="*/ 1272272 w 5068235"/>
              <a:gd name="connsiteY31" fmla="*/ 2977952 h 4431753"/>
              <a:gd name="connsiteX32" fmla="*/ 1314200 w 5068235"/>
              <a:gd name="connsiteY32" fmla="*/ 2972057 h 4431753"/>
              <a:gd name="connsiteX33" fmla="*/ 1356072 w 5068235"/>
              <a:gd name="connsiteY33" fmla="*/ 2962272 h 4431753"/>
              <a:gd name="connsiteX34" fmla="*/ 1398006 w 5068235"/>
              <a:gd name="connsiteY34" fmla="*/ 2948805 h 4431753"/>
              <a:gd name="connsiteX35" fmla="*/ 1440123 w 5068235"/>
              <a:gd name="connsiteY35" fmla="*/ 2931863 h 4431753"/>
              <a:gd name="connsiteX36" fmla="*/ 1482540 w 5068235"/>
              <a:gd name="connsiteY36" fmla="*/ 2911655 h 4431753"/>
              <a:gd name="connsiteX37" fmla="*/ 1525379 w 5068235"/>
              <a:gd name="connsiteY37" fmla="*/ 2888389 h 4431753"/>
              <a:gd name="connsiteX38" fmla="*/ 1568758 w 5068235"/>
              <a:gd name="connsiteY38" fmla="*/ 2862274 h 4431753"/>
              <a:gd name="connsiteX39" fmla="*/ 1612795 w 5068235"/>
              <a:gd name="connsiteY39" fmla="*/ 2833518 h 4431753"/>
              <a:gd name="connsiteX40" fmla="*/ 1657612 w 5068235"/>
              <a:gd name="connsiteY40" fmla="*/ 2802330 h 4431753"/>
              <a:gd name="connsiteX41" fmla="*/ 1703326 w 5068235"/>
              <a:gd name="connsiteY41" fmla="*/ 2768917 h 4431753"/>
              <a:gd name="connsiteX42" fmla="*/ 1750057 w 5068235"/>
              <a:gd name="connsiteY42" fmla="*/ 2733488 h 4431753"/>
              <a:gd name="connsiteX43" fmla="*/ 1797925 w 5068235"/>
              <a:gd name="connsiteY43" fmla="*/ 2696251 h 4431753"/>
              <a:gd name="connsiteX44" fmla="*/ 2003145 w 5068235"/>
              <a:gd name="connsiteY44" fmla="*/ 2533396 h 4431753"/>
              <a:gd name="connsiteX45" fmla="*/ 1984690 w 5068235"/>
              <a:gd name="connsiteY45" fmla="*/ 2467596 h 4431753"/>
              <a:gd name="connsiteX46" fmla="*/ 1949760 w 5068235"/>
              <a:gd name="connsiteY46" fmla="*/ 2341306 h 4431753"/>
              <a:gd name="connsiteX47" fmla="*/ 1932846 w 5068235"/>
              <a:gd name="connsiteY47" fmla="*/ 2281012 h 4431753"/>
              <a:gd name="connsiteX48" fmla="*/ 1916007 w 5068235"/>
              <a:gd name="connsiteY48" fmla="*/ 2222750 h 4431753"/>
              <a:gd name="connsiteX49" fmla="*/ 1899025 w 5068235"/>
              <a:gd name="connsiteY49" fmla="*/ 2166618 h 4431753"/>
              <a:gd name="connsiteX50" fmla="*/ 1881681 w 5068235"/>
              <a:gd name="connsiteY50" fmla="*/ 2112716 h 4431753"/>
              <a:gd name="connsiteX51" fmla="*/ 1863756 w 5068235"/>
              <a:gd name="connsiteY51" fmla="*/ 2061141 h 4431753"/>
              <a:gd name="connsiteX52" fmla="*/ 1845031 w 5068235"/>
              <a:gd name="connsiteY52" fmla="*/ 2011991 h 4431753"/>
              <a:gd name="connsiteX53" fmla="*/ 1825286 w 5068235"/>
              <a:gd name="connsiteY53" fmla="*/ 1965366 h 4431753"/>
              <a:gd name="connsiteX54" fmla="*/ 1804304 w 5068235"/>
              <a:gd name="connsiteY54" fmla="*/ 1921363 h 4431753"/>
              <a:gd name="connsiteX55" fmla="*/ 1781865 w 5068235"/>
              <a:gd name="connsiteY55" fmla="*/ 1880081 h 4431753"/>
              <a:gd name="connsiteX56" fmla="*/ 1757750 w 5068235"/>
              <a:gd name="connsiteY56" fmla="*/ 1841619 h 4431753"/>
              <a:gd name="connsiteX57" fmla="*/ 1731740 w 5068235"/>
              <a:gd name="connsiteY57" fmla="*/ 1806075 h 4431753"/>
              <a:gd name="connsiteX58" fmla="*/ 1703617 w 5068235"/>
              <a:gd name="connsiteY58" fmla="*/ 1773547 h 4431753"/>
              <a:gd name="connsiteX59" fmla="*/ 1673160 w 5068235"/>
              <a:gd name="connsiteY59" fmla="*/ 1744134 h 4431753"/>
              <a:gd name="connsiteX60" fmla="*/ 1640153 w 5068235"/>
              <a:gd name="connsiteY60" fmla="*/ 1717934 h 4431753"/>
              <a:gd name="connsiteX61" fmla="*/ 1604375 w 5068235"/>
              <a:gd name="connsiteY61" fmla="*/ 1695045 h 4431753"/>
              <a:gd name="connsiteX62" fmla="*/ 1565607 w 5068235"/>
              <a:gd name="connsiteY62" fmla="*/ 1675567 h 4431753"/>
              <a:gd name="connsiteX63" fmla="*/ 1523631 w 5068235"/>
              <a:gd name="connsiteY63" fmla="*/ 1659597 h 4431753"/>
              <a:gd name="connsiteX64" fmla="*/ 1475711 w 5068235"/>
              <a:gd name="connsiteY64" fmla="*/ 1647814 h 4431753"/>
              <a:gd name="connsiteX65" fmla="*/ 1419814 w 5068235"/>
              <a:gd name="connsiteY65" fmla="*/ 1640594 h 4431753"/>
              <a:gd name="connsiteX66" fmla="*/ 1356773 w 5068235"/>
              <a:gd name="connsiteY66" fmla="*/ 1637578 h 4431753"/>
              <a:gd name="connsiteX0" fmla="*/ 3825347 w 5068235"/>
              <a:gd name="connsiteY0" fmla="*/ 1637578 h 4431753"/>
              <a:gd name="connsiteX1" fmla="*/ 3762306 w 5068235"/>
              <a:gd name="connsiteY1" fmla="*/ 1640594 h 4431753"/>
              <a:gd name="connsiteX2" fmla="*/ 3706408 w 5068235"/>
              <a:gd name="connsiteY2" fmla="*/ 1647814 h 4431753"/>
              <a:gd name="connsiteX3" fmla="*/ 3658489 w 5068235"/>
              <a:gd name="connsiteY3" fmla="*/ 1659597 h 4431753"/>
              <a:gd name="connsiteX4" fmla="*/ 3616513 w 5068235"/>
              <a:gd name="connsiteY4" fmla="*/ 1675567 h 4431753"/>
              <a:gd name="connsiteX5" fmla="*/ 3577745 w 5068235"/>
              <a:gd name="connsiteY5" fmla="*/ 1695045 h 4431753"/>
              <a:gd name="connsiteX6" fmla="*/ 3541967 w 5068235"/>
              <a:gd name="connsiteY6" fmla="*/ 1717934 h 4431753"/>
              <a:gd name="connsiteX7" fmla="*/ 3508959 w 5068235"/>
              <a:gd name="connsiteY7" fmla="*/ 1744134 h 4431753"/>
              <a:gd name="connsiteX8" fmla="*/ 3478503 w 5068235"/>
              <a:gd name="connsiteY8" fmla="*/ 1773547 h 4431753"/>
              <a:gd name="connsiteX9" fmla="*/ 3450380 w 5068235"/>
              <a:gd name="connsiteY9" fmla="*/ 1806075 h 4431753"/>
              <a:gd name="connsiteX10" fmla="*/ 3424370 w 5068235"/>
              <a:gd name="connsiteY10" fmla="*/ 1841619 h 4431753"/>
              <a:gd name="connsiteX11" fmla="*/ 3400255 w 5068235"/>
              <a:gd name="connsiteY11" fmla="*/ 1880081 h 4431753"/>
              <a:gd name="connsiteX12" fmla="*/ 3377816 w 5068235"/>
              <a:gd name="connsiteY12" fmla="*/ 1921363 h 4431753"/>
              <a:gd name="connsiteX13" fmla="*/ 3356833 w 5068235"/>
              <a:gd name="connsiteY13" fmla="*/ 1965366 h 4431753"/>
              <a:gd name="connsiteX14" fmla="*/ 3337089 w 5068235"/>
              <a:gd name="connsiteY14" fmla="*/ 2011991 h 4431753"/>
              <a:gd name="connsiteX15" fmla="*/ 3318364 w 5068235"/>
              <a:gd name="connsiteY15" fmla="*/ 2061141 h 4431753"/>
              <a:gd name="connsiteX16" fmla="*/ 3300439 w 5068235"/>
              <a:gd name="connsiteY16" fmla="*/ 2112716 h 4431753"/>
              <a:gd name="connsiteX17" fmla="*/ 3283094 w 5068235"/>
              <a:gd name="connsiteY17" fmla="*/ 2166618 h 4431753"/>
              <a:gd name="connsiteX18" fmla="*/ 3266113 w 5068235"/>
              <a:gd name="connsiteY18" fmla="*/ 2222750 h 4431753"/>
              <a:gd name="connsiteX19" fmla="*/ 3249274 w 5068235"/>
              <a:gd name="connsiteY19" fmla="*/ 2281012 h 4431753"/>
              <a:gd name="connsiteX20" fmla="*/ 3232360 w 5068235"/>
              <a:gd name="connsiteY20" fmla="*/ 2341306 h 4431753"/>
              <a:gd name="connsiteX21" fmla="*/ 3197429 w 5068235"/>
              <a:gd name="connsiteY21" fmla="*/ 2467596 h 4431753"/>
              <a:gd name="connsiteX22" fmla="*/ 3178975 w 5068235"/>
              <a:gd name="connsiteY22" fmla="*/ 2533396 h 4431753"/>
              <a:gd name="connsiteX23" fmla="*/ 3384195 w 5068235"/>
              <a:gd name="connsiteY23" fmla="*/ 2696251 h 4431753"/>
              <a:gd name="connsiteX24" fmla="*/ 3432062 w 5068235"/>
              <a:gd name="connsiteY24" fmla="*/ 2733488 h 4431753"/>
              <a:gd name="connsiteX25" fmla="*/ 3478794 w 5068235"/>
              <a:gd name="connsiteY25" fmla="*/ 2768917 h 4431753"/>
              <a:gd name="connsiteX26" fmla="*/ 3524508 w 5068235"/>
              <a:gd name="connsiteY26" fmla="*/ 2802330 h 4431753"/>
              <a:gd name="connsiteX27" fmla="*/ 3569324 w 5068235"/>
              <a:gd name="connsiteY27" fmla="*/ 2833518 h 4431753"/>
              <a:gd name="connsiteX28" fmla="*/ 3613362 w 5068235"/>
              <a:gd name="connsiteY28" fmla="*/ 2862274 h 4431753"/>
              <a:gd name="connsiteX29" fmla="*/ 3656741 w 5068235"/>
              <a:gd name="connsiteY29" fmla="*/ 2888389 h 4431753"/>
              <a:gd name="connsiteX30" fmla="*/ 3699579 w 5068235"/>
              <a:gd name="connsiteY30" fmla="*/ 2911655 h 4431753"/>
              <a:gd name="connsiteX31" fmla="*/ 3741997 w 5068235"/>
              <a:gd name="connsiteY31" fmla="*/ 2931863 h 4431753"/>
              <a:gd name="connsiteX32" fmla="*/ 3784114 w 5068235"/>
              <a:gd name="connsiteY32" fmla="*/ 2948805 h 4431753"/>
              <a:gd name="connsiteX33" fmla="*/ 3826048 w 5068235"/>
              <a:gd name="connsiteY33" fmla="*/ 2962272 h 4431753"/>
              <a:gd name="connsiteX34" fmla="*/ 3867920 w 5068235"/>
              <a:gd name="connsiteY34" fmla="*/ 2972057 h 4431753"/>
              <a:gd name="connsiteX35" fmla="*/ 3909848 w 5068235"/>
              <a:gd name="connsiteY35" fmla="*/ 2977952 h 4431753"/>
              <a:gd name="connsiteX36" fmla="*/ 3951951 w 5068235"/>
              <a:gd name="connsiteY36" fmla="*/ 2979746 h 4431753"/>
              <a:gd name="connsiteX37" fmla="*/ 3994350 w 5068235"/>
              <a:gd name="connsiteY37" fmla="*/ 2977234 h 4431753"/>
              <a:gd name="connsiteX38" fmla="*/ 4037163 w 5068235"/>
              <a:gd name="connsiteY38" fmla="*/ 2970205 h 4431753"/>
              <a:gd name="connsiteX39" fmla="*/ 4080510 w 5068235"/>
              <a:gd name="connsiteY39" fmla="*/ 2958452 h 4431753"/>
              <a:gd name="connsiteX40" fmla="*/ 4126201 w 5068235"/>
              <a:gd name="connsiteY40" fmla="*/ 2939819 h 4431753"/>
              <a:gd name="connsiteX41" fmla="*/ 4175665 w 5068235"/>
              <a:gd name="connsiteY41" fmla="*/ 2912804 h 4431753"/>
              <a:gd name="connsiteX42" fmla="*/ 4228438 w 5068235"/>
              <a:gd name="connsiteY42" fmla="*/ 2878189 h 4431753"/>
              <a:gd name="connsiteX43" fmla="*/ 5068235 w 5068235"/>
              <a:gd name="connsiteY43" fmla="*/ 1991690 h 4431753"/>
              <a:gd name="connsiteX44" fmla="*/ 4282746 w 5068235"/>
              <a:gd name="connsiteY44" fmla="*/ 1683712 h 4431753"/>
              <a:gd name="connsiteX45" fmla="*/ 4218527 w 5068235"/>
              <a:gd name="connsiteY45" fmla="*/ 1673039 h 4431753"/>
              <a:gd name="connsiteX46" fmla="*/ 4132274 w 5068235"/>
              <a:gd name="connsiteY46" fmla="*/ 1660403 h 4431753"/>
              <a:gd name="connsiteX47" fmla="*/ 4048995 w 5068235"/>
              <a:gd name="connsiteY47" fmla="*/ 1650180 h 4431753"/>
              <a:gd name="connsiteX48" fmla="*/ 3969526 w 5068235"/>
              <a:gd name="connsiteY48" fmla="*/ 1642730 h 4431753"/>
              <a:gd name="connsiteX49" fmla="*/ 3894698 w 5068235"/>
              <a:gd name="connsiteY49" fmla="*/ 1638410 h 4431753"/>
              <a:gd name="connsiteX50" fmla="*/ 3825347 w 5068235"/>
              <a:gd name="connsiteY50" fmla="*/ 1637578 h 4431753"/>
              <a:gd name="connsiteX0" fmla="*/ 2591079 w 5068235"/>
              <a:gd name="connsiteY0" fmla="*/ 0 h 4431753"/>
              <a:gd name="connsiteX1" fmla="*/ 2447383 w 5068235"/>
              <a:gd name="connsiteY1" fmla="*/ 233540 h 4431753"/>
              <a:gd name="connsiteX2" fmla="*/ 2404536 w 5068235"/>
              <a:gd name="connsiteY2" fmla="*/ 303773 h 4431753"/>
              <a:gd name="connsiteX3" fmla="*/ 2360115 w 5068235"/>
              <a:gd name="connsiteY3" fmla="*/ 377381 h 4431753"/>
              <a:gd name="connsiteX4" fmla="*/ 2314721 w 5068235"/>
              <a:gd name="connsiteY4" fmla="*/ 453681 h 4431753"/>
              <a:gd name="connsiteX5" fmla="*/ 2268951 w 5068235"/>
              <a:gd name="connsiteY5" fmla="*/ 531992 h 4431753"/>
              <a:gd name="connsiteX6" fmla="*/ 2223403 w 5068235"/>
              <a:gd name="connsiteY6" fmla="*/ 611630 h 4431753"/>
              <a:gd name="connsiteX7" fmla="*/ 2178677 w 5068235"/>
              <a:gd name="connsiteY7" fmla="*/ 691915 h 4431753"/>
              <a:gd name="connsiteX8" fmla="*/ 2135370 w 5068235"/>
              <a:gd name="connsiteY8" fmla="*/ 772162 h 4431753"/>
              <a:gd name="connsiteX9" fmla="*/ 2094081 w 5068235"/>
              <a:gd name="connsiteY9" fmla="*/ 851691 h 4431753"/>
              <a:gd name="connsiteX10" fmla="*/ 2055408 w 5068235"/>
              <a:gd name="connsiteY10" fmla="*/ 929819 h 4431753"/>
              <a:gd name="connsiteX11" fmla="*/ 2019950 w 5068235"/>
              <a:gd name="connsiteY11" fmla="*/ 1005863 h 4431753"/>
              <a:gd name="connsiteX12" fmla="*/ 1988305 w 5068235"/>
              <a:gd name="connsiteY12" fmla="*/ 1079142 h 4431753"/>
              <a:gd name="connsiteX13" fmla="*/ 1961072 w 5068235"/>
              <a:gd name="connsiteY13" fmla="*/ 1148972 h 4431753"/>
              <a:gd name="connsiteX14" fmla="*/ 1938849 w 5068235"/>
              <a:gd name="connsiteY14" fmla="*/ 1214673 h 4431753"/>
              <a:gd name="connsiteX15" fmla="*/ 1922235 w 5068235"/>
              <a:gd name="connsiteY15" fmla="*/ 1275561 h 4431753"/>
              <a:gd name="connsiteX16" fmla="*/ 1911827 w 5068235"/>
              <a:gd name="connsiteY16" fmla="*/ 1330955 h 4431753"/>
              <a:gd name="connsiteX17" fmla="*/ 1908225 w 5068235"/>
              <a:gd name="connsiteY17" fmla="*/ 1380172 h 4431753"/>
              <a:gd name="connsiteX18" fmla="*/ 1910443 w 5068235"/>
              <a:gd name="connsiteY18" fmla="*/ 1425028 h 4431753"/>
              <a:gd name="connsiteX19" fmla="*/ 1916989 w 5068235"/>
              <a:gd name="connsiteY19" fmla="*/ 1467917 h 4431753"/>
              <a:gd name="connsiteX20" fmla="*/ 1927702 w 5068235"/>
              <a:gd name="connsiteY20" fmla="*/ 1509017 h 4431753"/>
              <a:gd name="connsiteX21" fmla="*/ 1942420 w 5068235"/>
              <a:gd name="connsiteY21" fmla="*/ 1548505 h 4431753"/>
              <a:gd name="connsiteX22" fmla="*/ 1960982 w 5068235"/>
              <a:gd name="connsiteY22" fmla="*/ 1586559 h 4431753"/>
              <a:gd name="connsiteX23" fmla="*/ 1983228 w 5068235"/>
              <a:gd name="connsiteY23" fmla="*/ 1623357 h 4431753"/>
              <a:gd name="connsiteX24" fmla="*/ 2008995 w 5068235"/>
              <a:gd name="connsiteY24" fmla="*/ 1659077 h 4431753"/>
              <a:gd name="connsiteX25" fmla="*/ 2038123 w 5068235"/>
              <a:gd name="connsiteY25" fmla="*/ 1693896 h 4431753"/>
              <a:gd name="connsiteX26" fmla="*/ 2070450 w 5068235"/>
              <a:gd name="connsiteY26" fmla="*/ 1727993 h 4431753"/>
              <a:gd name="connsiteX27" fmla="*/ 2105815 w 5068235"/>
              <a:gd name="connsiteY27" fmla="*/ 1761545 h 4431753"/>
              <a:gd name="connsiteX28" fmla="*/ 2144057 w 5068235"/>
              <a:gd name="connsiteY28" fmla="*/ 1794730 h 4431753"/>
              <a:gd name="connsiteX29" fmla="*/ 2185014 w 5068235"/>
              <a:gd name="connsiteY29" fmla="*/ 1827726 h 4431753"/>
              <a:gd name="connsiteX30" fmla="*/ 2228526 w 5068235"/>
              <a:gd name="connsiteY30" fmla="*/ 1860710 h 4431753"/>
              <a:gd name="connsiteX31" fmla="*/ 2274430 w 5068235"/>
              <a:gd name="connsiteY31" fmla="*/ 1893861 h 4431753"/>
              <a:gd name="connsiteX32" fmla="*/ 2322566 w 5068235"/>
              <a:gd name="connsiteY32" fmla="*/ 1927356 h 4431753"/>
              <a:gd name="connsiteX33" fmla="*/ 2372773 w 5068235"/>
              <a:gd name="connsiteY33" fmla="*/ 1961374 h 4431753"/>
              <a:gd name="connsiteX34" fmla="*/ 2591079 w 5068235"/>
              <a:gd name="connsiteY34" fmla="*/ 2106218 h 4431753"/>
              <a:gd name="connsiteX35" fmla="*/ 2809385 w 5068235"/>
              <a:gd name="connsiteY35" fmla="*/ 1961374 h 4431753"/>
              <a:gd name="connsiteX36" fmla="*/ 2859591 w 5068235"/>
              <a:gd name="connsiteY36" fmla="*/ 1927356 h 4431753"/>
              <a:gd name="connsiteX37" fmla="*/ 2907728 w 5068235"/>
              <a:gd name="connsiteY37" fmla="*/ 1893861 h 4431753"/>
              <a:gd name="connsiteX38" fmla="*/ 2953632 w 5068235"/>
              <a:gd name="connsiteY38" fmla="*/ 1860710 h 4431753"/>
              <a:gd name="connsiteX39" fmla="*/ 2997144 w 5068235"/>
              <a:gd name="connsiteY39" fmla="*/ 1827726 h 4431753"/>
              <a:gd name="connsiteX40" fmla="*/ 3038101 w 5068235"/>
              <a:gd name="connsiteY40" fmla="*/ 1794730 h 4431753"/>
              <a:gd name="connsiteX41" fmla="*/ 3076343 w 5068235"/>
              <a:gd name="connsiteY41" fmla="*/ 1761545 h 4431753"/>
              <a:gd name="connsiteX42" fmla="*/ 3111708 w 5068235"/>
              <a:gd name="connsiteY42" fmla="*/ 1727993 h 4431753"/>
              <a:gd name="connsiteX43" fmla="*/ 3144035 w 5068235"/>
              <a:gd name="connsiteY43" fmla="*/ 1693896 h 4431753"/>
              <a:gd name="connsiteX44" fmla="*/ 3173163 w 5068235"/>
              <a:gd name="connsiteY44" fmla="*/ 1659077 h 4431753"/>
              <a:gd name="connsiteX45" fmla="*/ 3198930 w 5068235"/>
              <a:gd name="connsiteY45" fmla="*/ 1623357 h 4431753"/>
              <a:gd name="connsiteX46" fmla="*/ 3221176 w 5068235"/>
              <a:gd name="connsiteY46" fmla="*/ 1586559 h 4431753"/>
              <a:gd name="connsiteX47" fmla="*/ 3239738 w 5068235"/>
              <a:gd name="connsiteY47" fmla="*/ 1548505 h 4431753"/>
              <a:gd name="connsiteX48" fmla="*/ 3254456 w 5068235"/>
              <a:gd name="connsiteY48" fmla="*/ 1509017 h 4431753"/>
              <a:gd name="connsiteX49" fmla="*/ 3265169 w 5068235"/>
              <a:gd name="connsiteY49" fmla="*/ 1467917 h 4431753"/>
              <a:gd name="connsiteX50" fmla="*/ 3271715 w 5068235"/>
              <a:gd name="connsiteY50" fmla="*/ 1425028 h 4431753"/>
              <a:gd name="connsiteX51" fmla="*/ 3273933 w 5068235"/>
              <a:gd name="connsiteY51" fmla="*/ 1380172 h 4431753"/>
              <a:gd name="connsiteX52" fmla="*/ 3270330 w 5068235"/>
              <a:gd name="connsiteY52" fmla="*/ 1330955 h 4431753"/>
              <a:gd name="connsiteX53" fmla="*/ 3259923 w 5068235"/>
              <a:gd name="connsiteY53" fmla="*/ 1275561 h 4431753"/>
              <a:gd name="connsiteX54" fmla="*/ 3243309 w 5068235"/>
              <a:gd name="connsiteY54" fmla="*/ 1214673 h 4431753"/>
              <a:gd name="connsiteX55" fmla="*/ 3221087 w 5068235"/>
              <a:gd name="connsiteY55" fmla="*/ 1148972 h 4431753"/>
              <a:gd name="connsiteX56" fmla="*/ 3193854 w 5068235"/>
              <a:gd name="connsiteY56" fmla="*/ 1079142 h 4431753"/>
              <a:gd name="connsiteX57" fmla="*/ 3162210 w 5068235"/>
              <a:gd name="connsiteY57" fmla="*/ 1005863 h 4431753"/>
              <a:gd name="connsiteX58" fmla="*/ 3126753 w 5068235"/>
              <a:gd name="connsiteY58" fmla="*/ 929819 h 4431753"/>
              <a:gd name="connsiteX59" fmla="*/ 3088081 w 5068235"/>
              <a:gd name="connsiteY59" fmla="*/ 851691 h 4431753"/>
              <a:gd name="connsiteX60" fmla="*/ 3046792 w 5068235"/>
              <a:gd name="connsiteY60" fmla="*/ 772162 h 4431753"/>
              <a:gd name="connsiteX61" fmla="*/ 3003486 w 5068235"/>
              <a:gd name="connsiteY61" fmla="*/ 691915 h 4431753"/>
              <a:gd name="connsiteX62" fmla="*/ 2958760 w 5068235"/>
              <a:gd name="connsiteY62" fmla="*/ 611630 h 4431753"/>
              <a:gd name="connsiteX63" fmla="*/ 2913213 w 5068235"/>
              <a:gd name="connsiteY63" fmla="*/ 531992 h 4431753"/>
              <a:gd name="connsiteX64" fmla="*/ 2867443 w 5068235"/>
              <a:gd name="connsiteY64" fmla="*/ 453681 h 4431753"/>
              <a:gd name="connsiteX65" fmla="*/ 2822048 w 5068235"/>
              <a:gd name="connsiteY65" fmla="*/ 377381 h 4431753"/>
              <a:gd name="connsiteX66" fmla="*/ 2777628 w 5068235"/>
              <a:gd name="connsiteY66" fmla="*/ 303773 h 4431753"/>
              <a:gd name="connsiteX67" fmla="*/ 2734780 w 5068235"/>
              <a:gd name="connsiteY67" fmla="*/ 233540 h 4431753"/>
              <a:gd name="connsiteX68" fmla="*/ 2591079 w 5068235"/>
              <a:gd name="connsiteY68" fmla="*/ 0 h 443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068235" h="4431753">
                <a:moveTo>
                  <a:pt x="1790086" y="3210099"/>
                </a:moveTo>
                <a:lnTo>
                  <a:pt x="1735497" y="3211210"/>
                </a:lnTo>
                <a:lnTo>
                  <a:pt x="1682968" y="3213830"/>
                </a:lnTo>
                <a:lnTo>
                  <a:pt x="1632524" y="3218200"/>
                </a:lnTo>
                <a:lnTo>
                  <a:pt x="1584071" y="3224580"/>
                </a:lnTo>
                <a:lnTo>
                  <a:pt x="1537998" y="3233142"/>
                </a:lnTo>
                <a:lnTo>
                  <a:pt x="1493968" y="3244191"/>
                </a:lnTo>
                <a:lnTo>
                  <a:pt x="1452127" y="3257943"/>
                </a:lnTo>
                <a:lnTo>
                  <a:pt x="1412501" y="3274638"/>
                </a:lnTo>
                <a:lnTo>
                  <a:pt x="1375117" y="3294514"/>
                </a:lnTo>
                <a:lnTo>
                  <a:pt x="1340000" y="3317809"/>
                </a:lnTo>
                <a:lnTo>
                  <a:pt x="1307176" y="3344762"/>
                </a:lnTo>
                <a:lnTo>
                  <a:pt x="1276671" y="3375612"/>
                </a:lnTo>
                <a:lnTo>
                  <a:pt x="1248511" y="3410597"/>
                </a:lnTo>
                <a:lnTo>
                  <a:pt x="1222497" y="3452531"/>
                </a:lnTo>
                <a:lnTo>
                  <a:pt x="1198358" y="3503462"/>
                </a:lnTo>
                <a:lnTo>
                  <a:pt x="1176011" y="3562487"/>
                </a:lnTo>
                <a:lnTo>
                  <a:pt x="1155371" y="3628701"/>
                </a:lnTo>
                <a:lnTo>
                  <a:pt x="1136357" y="3701202"/>
                </a:lnTo>
                <a:lnTo>
                  <a:pt x="1118885" y="3779085"/>
                </a:lnTo>
                <a:lnTo>
                  <a:pt x="1102873" y="3861447"/>
                </a:lnTo>
                <a:lnTo>
                  <a:pt x="1088236" y="3947384"/>
                </a:lnTo>
                <a:lnTo>
                  <a:pt x="1074893" y="4035992"/>
                </a:lnTo>
                <a:lnTo>
                  <a:pt x="1062759" y="4126368"/>
                </a:lnTo>
                <a:lnTo>
                  <a:pt x="1051753" y="4217608"/>
                </a:lnTo>
                <a:lnTo>
                  <a:pt x="1041790" y="4308808"/>
                </a:lnTo>
                <a:lnTo>
                  <a:pt x="1032788" y="4399065"/>
                </a:lnTo>
                <a:lnTo>
                  <a:pt x="1029784" y="4431753"/>
                </a:lnTo>
                <a:lnTo>
                  <a:pt x="2074608" y="4431753"/>
                </a:lnTo>
                <a:lnTo>
                  <a:pt x="2111663" y="4409801"/>
                </a:lnTo>
                <a:lnTo>
                  <a:pt x="2174740" y="4369315"/>
                </a:lnTo>
                <a:lnTo>
                  <a:pt x="2231336" y="4329225"/>
                </a:lnTo>
                <a:lnTo>
                  <a:pt x="2280565" y="4289732"/>
                </a:lnTo>
                <a:lnTo>
                  <a:pt x="2321544" y="4251037"/>
                </a:lnTo>
                <a:lnTo>
                  <a:pt x="2353386" y="4213339"/>
                </a:lnTo>
                <a:lnTo>
                  <a:pt x="2377957" y="4175745"/>
                </a:lnTo>
                <a:lnTo>
                  <a:pt x="2397871" y="4137198"/>
                </a:lnTo>
                <a:lnTo>
                  <a:pt x="2413362" y="4097650"/>
                </a:lnTo>
                <a:lnTo>
                  <a:pt x="2424665" y="4057052"/>
                </a:lnTo>
                <a:lnTo>
                  <a:pt x="2432016" y="4015354"/>
                </a:lnTo>
                <a:lnTo>
                  <a:pt x="2435649" y="3972508"/>
                </a:lnTo>
                <a:cubicBezTo>
                  <a:pt x="2435699" y="3957826"/>
                  <a:pt x="2435748" y="3943145"/>
                  <a:pt x="2435798" y="3928463"/>
                </a:cubicBezTo>
                <a:lnTo>
                  <a:pt x="2432700" y="3883172"/>
                </a:lnTo>
                <a:lnTo>
                  <a:pt x="2426589" y="3836586"/>
                </a:lnTo>
                <a:lnTo>
                  <a:pt x="2417700" y="3788654"/>
                </a:lnTo>
                <a:lnTo>
                  <a:pt x="2406268" y="3739328"/>
                </a:lnTo>
                <a:lnTo>
                  <a:pt x="2392528" y="3688560"/>
                </a:lnTo>
                <a:lnTo>
                  <a:pt x="2376714" y="3636300"/>
                </a:lnTo>
                <a:lnTo>
                  <a:pt x="2359062" y="3582498"/>
                </a:lnTo>
                <a:lnTo>
                  <a:pt x="2339807" y="3527107"/>
                </a:lnTo>
                <a:lnTo>
                  <a:pt x="2319184" y="3470076"/>
                </a:lnTo>
                <a:lnTo>
                  <a:pt x="2297427" y="3411357"/>
                </a:lnTo>
                <a:lnTo>
                  <a:pt x="2251454" y="3288658"/>
                </a:lnTo>
                <a:lnTo>
                  <a:pt x="2227707" y="3224580"/>
                </a:lnTo>
                <a:lnTo>
                  <a:pt x="1905340" y="3211456"/>
                </a:lnTo>
                <a:lnTo>
                  <a:pt x="1846709" y="3210261"/>
                </a:lnTo>
                <a:lnTo>
                  <a:pt x="1790086" y="3210099"/>
                </a:lnTo>
                <a:close/>
              </a:path>
              <a:path w="5068235" h="4431753">
                <a:moveTo>
                  <a:pt x="3392025" y="3210125"/>
                </a:moveTo>
                <a:lnTo>
                  <a:pt x="3335401" y="3210287"/>
                </a:lnTo>
                <a:lnTo>
                  <a:pt x="3276769" y="3211482"/>
                </a:lnTo>
                <a:lnTo>
                  <a:pt x="2954401" y="3224606"/>
                </a:lnTo>
                <a:lnTo>
                  <a:pt x="2930655" y="3288685"/>
                </a:lnTo>
                <a:lnTo>
                  <a:pt x="2884685" y="3411387"/>
                </a:lnTo>
                <a:lnTo>
                  <a:pt x="2862929" y="3470107"/>
                </a:lnTo>
                <a:lnTo>
                  <a:pt x="2842307" y="3527139"/>
                </a:lnTo>
                <a:lnTo>
                  <a:pt x="2823053" y="3582532"/>
                </a:lnTo>
                <a:lnTo>
                  <a:pt x="2805402" y="3636334"/>
                </a:lnTo>
                <a:lnTo>
                  <a:pt x="2789589" y="3688595"/>
                </a:lnTo>
                <a:lnTo>
                  <a:pt x="2775850" y="3739363"/>
                </a:lnTo>
                <a:lnTo>
                  <a:pt x="2764418" y="3788689"/>
                </a:lnTo>
                <a:lnTo>
                  <a:pt x="2755529" y="3836620"/>
                </a:lnTo>
                <a:lnTo>
                  <a:pt x="2749419" y="3883207"/>
                </a:lnTo>
                <a:lnTo>
                  <a:pt x="2746321" y="3928497"/>
                </a:lnTo>
                <a:lnTo>
                  <a:pt x="2746471" y="3972541"/>
                </a:lnTo>
                <a:lnTo>
                  <a:pt x="2750104" y="4015387"/>
                </a:lnTo>
                <a:lnTo>
                  <a:pt x="2757454" y="4057084"/>
                </a:lnTo>
                <a:lnTo>
                  <a:pt x="2768758" y="4097681"/>
                </a:lnTo>
                <a:lnTo>
                  <a:pt x="2784249" y="4137227"/>
                </a:lnTo>
                <a:lnTo>
                  <a:pt x="2804163" y="4175772"/>
                </a:lnTo>
                <a:lnTo>
                  <a:pt x="2828734" y="4213364"/>
                </a:lnTo>
                <a:lnTo>
                  <a:pt x="2860578" y="4251064"/>
                </a:lnTo>
                <a:lnTo>
                  <a:pt x="2901557" y="4289761"/>
                </a:lnTo>
                <a:lnTo>
                  <a:pt x="2950787" y="4329254"/>
                </a:lnTo>
                <a:lnTo>
                  <a:pt x="3007383" y="4369345"/>
                </a:lnTo>
                <a:lnTo>
                  <a:pt x="3070460" y="4409832"/>
                </a:lnTo>
                <a:lnTo>
                  <a:pt x="3107462" y="4431753"/>
                </a:lnTo>
                <a:lnTo>
                  <a:pt x="4152333" y="4431753"/>
                </a:lnTo>
                <a:lnTo>
                  <a:pt x="4140330" y="4308836"/>
                </a:lnTo>
                <a:lnTo>
                  <a:pt x="4130367" y="4217635"/>
                </a:lnTo>
                <a:lnTo>
                  <a:pt x="4119360" y="4126395"/>
                </a:lnTo>
                <a:lnTo>
                  <a:pt x="4107227" y="4036018"/>
                </a:lnTo>
                <a:lnTo>
                  <a:pt x="4093883" y="3947410"/>
                </a:lnTo>
                <a:lnTo>
                  <a:pt x="4079247" y="3861473"/>
                </a:lnTo>
                <a:lnTo>
                  <a:pt x="4063234" y="3779111"/>
                </a:lnTo>
                <a:lnTo>
                  <a:pt x="4045762" y="3701228"/>
                </a:lnTo>
                <a:lnTo>
                  <a:pt x="4026748" y="3628727"/>
                </a:lnTo>
                <a:lnTo>
                  <a:pt x="4006109" y="3562512"/>
                </a:lnTo>
                <a:lnTo>
                  <a:pt x="3983761" y="3503488"/>
                </a:lnTo>
                <a:lnTo>
                  <a:pt x="3959622" y="3452557"/>
                </a:lnTo>
                <a:lnTo>
                  <a:pt x="3933609" y="3410623"/>
                </a:lnTo>
                <a:lnTo>
                  <a:pt x="3905449" y="3375638"/>
                </a:lnTo>
                <a:lnTo>
                  <a:pt x="3874944" y="3344788"/>
                </a:lnTo>
                <a:lnTo>
                  <a:pt x="3842119" y="3317835"/>
                </a:lnTo>
                <a:lnTo>
                  <a:pt x="3807002" y="3294539"/>
                </a:lnTo>
                <a:lnTo>
                  <a:pt x="3769617" y="3274664"/>
                </a:lnTo>
                <a:lnTo>
                  <a:pt x="3729990" y="3257969"/>
                </a:lnTo>
                <a:lnTo>
                  <a:pt x="3688148" y="3244216"/>
                </a:lnTo>
                <a:lnTo>
                  <a:pt x="3644117" y="3233167"/>
                </a:lnTo>
                <a:lnTo>
                  <a:pt x="3597922" y="3224583"/>
                </a:lnTo>
                <a:lnTo>
                  <a:pt x="3549589" y="3218226"/>
                </a:lnTo>
                <a:lnTo>
                  <a:pt x="3499145" y="3213856"/>
                </a:lnTo>
                <a:lnTo>
                  <a:pt x="3446615" y="3211235"/>
                </a:lnTo>
                <a:lnTo>
                  <a:pt x="3392025" y="3210125"/>
                </a:lnTo>
                <a:close/>
              </a:path>
              <a:path w="5068235" h="4431753">
                <a:moveTo>
                  <a:pt x="1356773" y="1637578"/>
                </a:moveTo>
                <a:lnTo>
                  <a:pt x="1287421" y="1638410"/>
                </a:lnTo>
                <a:lnTo>
                  <a:pt x="1212594" y="1642730"/>
                </a:lnTo>
                <a:lnTo>
                  <a:pt x="1133124" y="1650180"/>
                </a:lnTo>
                <a:lnTo>
                  <a:pt x="1049845" y="1660403"/>
                </a:lnTo>
                <a:lnTo>
                  <a:pt x="963591" y="1673039"/>
                </a:lnTo>
                <a:lnTo>
                  <a:pt x="875197" y="1687730"/>
                </a:lnTo>
                <a:lnTo>
                  <a:pt x="785495" y="1704119"/>
                </a:lnTo>
                <a:lnTo>
                  <a:pt x="695319" y="1721846"/>
                </a:lnTo>
                <a:lnTo>
                  <a:pt x="605503" y="1740555"/>
                </a:lnTo>
                <a:lnTo>
                  <a:pt x="430288" y="1779480"/>
                </a:lnTo>
                <a:lnTo>
                  <a:pt x="0" y="1882533"/>
                </a:lnTo>
                <a:lnTo>
                  <a:pt x="231259" y="2153823"/>
                </a:lnTo>
                <a:lnTo>
                  <a:pt x="287538" y="2218815"/>
                </a:lnTo>
                <a:lnTo>
                  <a:pt x="346076" y="2285566"/>
                </a:lnTo>
                <a:lnTo>
                  <a:pt x="406411" y="2353295"/>
                </a:lnTo>
                <a:lnTo>
                  <a:pt x="468078" y="2421222"/>
                </a:lnTo>
                <a:lnTo>
                  <a:pt x="530612" y="2488568"/>
                </a:lnTo>
                <a:lnTo>
                  <a:pt x="593550" y="2554552"/>
                </a:lnTo>
                <a:lnTo>
                  <a:pt x="656428" y="2618395"/>
                </a:lnTo>
                <a:lnTo>
                  <a:pt x="718782" y="2679316"/>
                </a:lnTo>
                <a:lnTo>
                  <a:pt x="780148" y="2736536"/>
                </a:lnTo>
                <a:lnTo>
                  <a:pt x="840062" y="2789275"/>
                </a:lnTo>
                <a:lnTo>
                  <a:pt x="898059" y="2836753"/>
                </a:lnTo>
                <a:lnTo>
                  <a:pt x="953677" y="2878189"/>
                </a:lnTo>
                <a:lnTo>
                  <a:pt x="1006451" y="2912804"/>
                </a:lnTo>
                <a:lnTo>
                  <a:pt x="1055916" y="2939819"/>
                </a:lnTo>
                <a:lnTo>
                  <a:pt x="1101610" y="2958452"/>
                </a:lnTo>
                <a:lnTo>
                  <a:pt x="1144957" y="2970205"/>
                </a:lnTo>
                <a:lnTo>
                  <a:pt x="1187770" y="2977234"/>
                </a:lnTo>
                <a:lnTo>
                  <a:pt x="1230168" y="2979746"/>
                </a:lnTo>
                <a:lnTo>
                  <a:pt x="1272272" y="2977952"/>
                </a:lnTo>
                <a:lnTo>
                  <a:pt x="1314200" y="2972057"/>
                </a:lnTo>
                <a:lnTo>
                  <a:pt x="1356072" y="2962272"/>
                </a:lnTo>
                <a:lnTo>
                  <a:pt x="1398006" y="2948805"/>
                </a:lnTo>
                <a:lnTo>
                  <a:pt x="1440123" y="2931863"/>
                </a:lnTo>
                <a:lnTo>
                  <a:pt x="1482540" y="2911655"/>
                </a:lnTo>
                <a:lnTo>
                  <a:pt x="1525379" y="2888389"/>
                </a:lnTo>
                <a:lnTo>
                  <a:pt x="1568758" y="2862274"/>
                </a:lnTo>
                <a:lnTo>
                  <a:pt x="1612795" y="2833518"/>
                </a:lnTo>
                <a:lnTo>
                  <a:pt x="1657612" y="2802330"/>
                </a:lnTo>
                <a:lnTo>
                  <a:pt x="1703326" y="2768917"/>
                </a:lnTo>
                <a:lnTo>
                  <a:pt x="1750057" y="2733488"/>
                </a:lnTo>
                <a:lnTo>
                  <a:pt x="1797925" y="2696251"/>
                </a:lnTo>
                <a:lnTo>
                  <a:pt x="2003145" y="2533396"/>
                </a:lnTo>
                <a:lnTo>
                  <a:pt x="1984690" y="2467596"/>
                </a:lnTo>
                <a:lnTo>
                  <a:pt x="1949760" y="2341306"/>
                </a:lnTo>
                <a:lnTo>
                  <a:pt x="1932846" y="2281012"/>
                </a:lnTo>
                <a:lnTo>
                  <a:pt x="1916007" y="2222750"/>
                </a:lnTo>
                <a:lnTo>
                  <a:pt x="1899025" y="2166618"/>
                </a:lnTo>
                <a:lnTo>
                  <a:pt x="1881681" y="2112716"/>
                </a:lnTo>
                <a:lnTo>
                  <a:pt x="1863756" y="2061141"/>
                </a:lnTo>
                <a:lnTo>
                  <a:pt x="1845031" y="2011991"/>
                </a:lnTo>
                <a:lnTo>
                  <a:pt x="1825286" y="1965366"/>
                </a:lnTo>
                <a:lnTo>
                  <a:pt x="1804304" y="1921363"/>
                </a:lnTo>
                <a:lnTo>
                  <a:pt x="1781865" y="1880081"/>
                </a:lnTo>
                <a:lnTo>
                  <a:pt x="1757750" y="1841619"/>
                </a:lnTo>
                <a:lnTo>
                  <a:pt x="1731740" y="1806075"/>
                </a:lnTo>
                <a:lnTo>
                  <a:pt x="1703617" y="1773547"/>
                </a:lnTo>
                <a:lnTo>
                  <a:pt x="1673160" y="1744134"/>
                </a:lnTo>
                <a:lnTo>
                  <a:pt x="1640153" y="1717934"/>
                </a:lnTo>
                <a:lnTo>
                  <a:pt x="1604375" y="1695045"/>
                </a:lnTo>
                <a:lnTo>
                  <a:pt x="1565607" y="1675567"/>
                </a:lnTo>
                <a:lnTo>
                  <a:pt x="1523631" y="1659597"/>
                </a:lnTo>
                <a:lnTo>
                  <a:pt x="1475711" y="1647814"/>
                </a:lnTo>
                <a:lnTo>
                  <a:pt x="1419814" y="1640594"/>
                </a:lnTo>
                <a:lnTo>
                  <a:pt x="1356773" y="1637578"/>
                </a:lnTo>
                <a:close/>
              </a:path>
              <a:path w="5068235" h="4431753">
                <a:moveTo>
                  <a:pt x="3825347" y="1637578"/>
                </a:moveTo>
                <a:lnTo>
                  <a:pt x="3762306" y="1640594"/>
                </a:lnTo>
                <a:lnTo>
                  <a:pt x="3706408" y="1647814"/>
                </a:lnTo>
                <a:lnTo>
                  <a:pt x="3658489" y="1659597"/>
                </a:lnTo>
                <a:lnTo>
                  <a:pt x="3616513" y="1675567"/>
                </a:lnTo>
                <a:lnTo>
                  <a:pt x="3577745" y="1695045"/>
                </a:lnTo>
                <a:lnTo>
                  <a:pt x="3541967" y="1717934"/>
                </a:lnTo>
                <a:lnTo>
                  <a:pt x="3508959" y="1744134"/>
                </a:lnTo>
                <a:lnTo>
                  <a:pt x="3478503" y="1773547"/>
                </a:lnTo>
                <a:lnTo>
                  <a:pt x="3450380" y="1806075"/>
                </a:lnTo>
                <a:lnTo>
                  <a:pt x="3424370" y="1841619"/>
                </a:lnTo>
                <a:lnTo>
                  <a:pt x="3400255" y="1880081"/>
                </a:lnTo>
                <a:lnTo>
                  <a:pt x="3377816" y="1921363"/>
                </a:lnTo>
                <a:lnTo>
                  <a:pt x="3356833" y="1965366"/>
                </a:lnTo>
                <a:lnTo>
                  <a:pt x="3337089" y="2011991"/>
                </a:lnTo>
                <a:lnTo>
                  <a:pt x="3318364" y="2061141"/>
                </a:lnTo>
                <a:lnTo>
                  <a:pt x="3300439" y="2112716"/>
                </a:lnTo>
                <a:lnTo>
                  <a:pt x="3283094" y="2166618"/>
                </a:lnTo>
                <a:lnTo>
                  <a:pt x="3266113" y="2222750"/>
                </a:lnTo>
                <a:lnTo>
                  <a:pt x="3249274" y="2281012"/>
                </a:lnTo>
                <a:lnTo>
                  <a:pt x="3232360" y="2341306"/>
                </a:lnTo>
                <a:lnTo>
                  <a:pt x="3197429" y="2467596"/>
                </a:lnTo>
                <a:lnTo>
                  <a:pt x="3178975" y="2533396"/>
                </a:lnTo>
                <a:lnTo>
                  <a:pt x="3384195" y="2696251"/>
                </a:lnTo>
                <a:lnTo>
                  <a:pt x="3432062" y="2733488"/>
                </a:lnTo>
                <a:lnTo>
                  <a:pt x="3478794" y="2768917"/>
                </a:lnTo>
                <a:lnTo>
                  <a:pt x="3524508" y="2802330"/>
                </a:lnTo>
                <a:lnTo>
                  <a:pt x="3569324" y="2833518"/>
                </a:lnTo>
                <a:lnTo>
                  <a:pt x="3613362" y="2862274"/>
                </a:lnTo>
                <a:lnTo>
                  <a:pt x="3656741" y="2888389"/>
                </a:lnTo>
                <a:lnTo>
                  <a:pt x="3699579" y="2911655"/>
                </a:lnTo>
                <a:lnTo>
                  <a:pt x="3741997" y="2931863"/>
                </a:lnTo>
                <a:lnTo>
                  <a:pt x="3784114" y="2948805"/>
                </a:lnTo>
                <a:lnTo>
                  <a:pt x="3826048" y="2962272"/>
                </a:lnTo>
                <a:lnTo>
                  <a:pt x="3867920" y="2972057"/>
                </a:lnTo>
                <a:lnTo>
                  <a:pt x="3909848" y="2977952"/>
                </a:lnTo>
                <a:lnTo>
                  <a:pt x="3951951" y="2979746"/>
                </a:lnTo>
                <a:lnTo>
                  <a:pt x="3994350" y="2977234"/>
                </a:lnTo>
                <a:lnTo>
                  <a:pt x="4037163" y="2970205"/>
                </a:lnTo>
                <a:lnTo>
                  <a:pt x="4080510" y="2958452"/>
                </a:lnTo>
                <a:lnTo>
                  <a:pt x="4126201" y="2939819"/>
                </a:lnTo>
                <a:lnTo>
                  <a:pt x="4175665" y="2912804"/>
                </a:lnTo>
                <a:lnTo>
                  <a:pt x="4228438" y="2878189"/>
                </a:lnTo>
                <a:lnTo>
                  <a:pt x="5068235" y="1991690"/>
                </a:lnTo>
                <a:lnTo>
                  <a:pt x="4282746" y="1683712"/>
                </a:lnTo>
                <a:lnTo>
                  <a:pt x="4218527" y="1673039"/>
                </a:lnTo>
                <a:lnTo>
                  <a:pt x="4132274" y="1660403"/>
                </a:lnTo>
                <a:lnTo>
                  <a:pt x="4048995" y="1650180"/>
                </a:lnTo>
                <a:lnTo>
                  <a:pt x="3969526" y="1642730"/>
                </a:lnTo>
                <a:lnTo>
                  <a:pt x="3894698" y="1638410"/>
                </a:lnTo>
                <a:lnTo>
                  <a:pt x="3825347" y="1637578"/>
                </a:lnTo>
                <a:close/>
              </a:path>
              <a:path w="5068235" h="4431753">
                <a:moveTo>
                  <a:pt x="2591079" y="0"/>
                </a:moveTo>
                <a:lnTo>
                  <a:pt x="2447383" y="233540"/>
                </a:lnTo>
                <a:lnTo>
                  <a:pt x="2404536" y="303773"/>
                </a:lnTo>
                <a:lnTo>
                  <a:pt x="2360115" y="377381"/>
                </a:lnTo>
                <a:lnTo>
                  <a:pt x="2314721" y="453681"/>
                </a:lnTo>
                <a:lnTo>
                  <a:pt x="2268951" y="531992"/>
                </a:lnTo>
                <a:lnTo>
                  <a:pt x="2223403" y="611630"/>
                </a:lnTo>
                <a:lnTo>
                  <a:pt x="2178677" y="691915"/>
                </a:lnTo>
                <a:lnTo>
                  <a:pt x="2135370" y="772162"/>
                </a:lnTo>
                <a:lnTo>
                  <a:pt x="2094081" y="851691"/>
                </a:lnTo>
                <a:lnTo>
                  <a:pt x="2055408" y="929819"/>
                </a:lnTo>
                <a:lnTo>
                  <a:pt x="2019950" y="1005863"/>
                </a:lnTo>
                <a:lnTo>
                  <a:pt x="1988305" y="1079142"/>
                </a:lnTo>
                <a:lnTo>
                  <a:pt x="1961072" y="1148972"/>
                </a:lnTo>
                <a:lnTo>
                  <a:pt x="1938849" y="1214673"/>
                </a:lnTo>
                <a:lnTo>
                  <a:pt x="1922235" y="1275561"/>
                </a:lnTo>
                <a:lnTo>
                  <a:pt x="1911827" y="1330955"/>
                </a:lnTo>
                <a:lnTo>
                  <a:pt x="1908225" y="1380172"/>
                </a:lnTo>
                <a:lnTo>
                  <a:pt x="1910443" y="1425028"/>
                </a:lnTo>
                <a:lnTo>
                  <a:pt x="1916989" y="1467917"/>
                </a:lnTo>
                <a:lnTo>
                  <a:pt x="1927702" y="1509017"/>
                </a:lnTo>
                <a:lnTo>
                  <a:pt x="1942420" y="1548505"/>
                </a:lnTo>
                <a:lnTo>
                  <a:pt x="1960982" y="1586559"/>
                </a:lnTo>
                <a:lnTo>
                  <a:pt x="1983228" y="1623357"/>
                </a:lnTo>
                <a:lnTo>
                  <a:pt x="2008995" y="1659077"/>
                </a:lnTo>
                <a:lnTo>
                  <a:pt x="2038123" y="1693896"/>
                </a:lnTo>
                <a:lnTo>
                  <a:pt x="2070450" y="1727993"/>
                </a:lnTo>
                <a:lnTo>
                  <a:pt x="2105815" y="1761545"/>
                </a:lnTo>
                <a:lnTo>
                  <a:pt x="2144057" y="1794730"/>
                </a:lnTo>
                <a:lnTo>
                  <a:pt x="2185014" y="1827726"/>
                </a:lnTo>
                <a:lnTo>
                  <a:pt x="2228526" y="1860710"/>
                </a:lnTo>
                <a:lnTo>
                  <a:pt x="2274430" y="1893861"/>
                </a:lnTo>
                <a:lnTo>
                  <a:pt x="2322566" y="1927356"/>
                </a:lnTo>
                <a:lnTo>
                  <a:pt x="2372773" y="1961374"/>
                </a:lnTo>
                <a:lnTo>
                  <a:pt x="2591079" y="2106218"/>
                </a:lnTo>
                <a:lnTo>
                  <a:pt x="2809385" y="1961374"/>
                </a:lnTo>
                <a:lnTo>
                  <a:pt x="2859591" y="1927356"/>
                </a:lnTo>
                <a:lnTo>
                  <a:pt x="2907728" y="1893861"/>
                </a:lnTo>
                <a:lnTo>
                  <a:pt x="2953632" y="1860710"/>
                </a:lnTo>
                <a:lnTo>
                  <a:pt x="2997144" y="1827726"/>
                </a:lnTo>
                <a:lnTo>
                  <a:pt x="3038101" y="1794730"/>
                </a:lnTo>
                <a:lnTo>
                  <a:pt x="3076343" y="1761545"/>
                </a:lnTo>
                <a:lnTo>
                  <a:pt x="3111708" y="1727993"/>
                </a:lnTo>
                <a:lnTo>
                  <a:pt x="3144035" y="1693896"/>
                </a:lnTo>
                <a:lnTo>
                  <a:pt x="3173163" y="1659077"/>
                </a:lnTo>
                <a:lnTo>
                  <a:pt x="3198930" y="1623357"/>
                </a:lnTo>
                <a:lnTo>
                  <a:pt x="3221176" y="1586559"/>
                </a:lnTo>
                <a:lnTo>
                  <a:pt x="3239738" y="1548505"/>
                </a:lnTo>
                <a:lnTo>
                  <a:pt x="3254456" y="1509017"/>
                </a:lnTo>
                <a:lnTo>
                  <a:pt x="3265169" y="1467917"/>
                </a:lnTo>
                <a:lnTo>
                  <a:pt x="3271715" y="1425028"/>
                </a:lnTo>
                <a:lnTo>
                  <a:pt x="3273933" y="1380172"/>
                </a:lnTo>
                <a:lnTo>
                  <a:pt x="3270330" y="1330955"/>
                </a:lnTo>
                <a:lnTo>
                  <a:pt x="3259923" y="1275561"/>
                </a:lnTo>
                <a:lnTo>
                  <a:pt x="3243309" y="1214673"/>
                </a:lnTo>
                <a:lnTo>
                  <a:pt x="3221087" y="1148972"/>
                </a:lnTo>
                <a:lnTo>
                  <a:pt x="3193854" y="1079142"/>
                </a:lnTo>
                <a:lnTo>
                  <a:pt x="3162210" y="1005863"/>
                </a:lnTo>
                <a:lnTo>
                  <a:pt x="3126753" y="929819"/>
                </a:lnTo>
                <a:lnTo>
                  <a:pt x="3088081" y="851691"/>
                </a:lnTo>
                <a:lnTo>
                  <a:pt x="3046792" y="772162"/>
                </a:lnTo>
                <a:lnTo>
                  <a:pt x="3003486" y="691915"/>
                </a:lnTo>
                <a:lnTo>
                  <a:pt x="2958760" y="611630"/>
                </a:lnTo>
                <a:lnTo>
                  <a:pt x="2913213" y="531992"/>
                </a:lnTo>
                <a:lnTo>
                  <a:pt x="2867443" y="453681"/>
                </a:lnTo>
                <a:lnTo>
                  <a:pt x="2822048" y="377381"/>
                </a:lnTo>
                <a:lnTo>
                  <a:pt x="2777628" y="303773"/>
                </a:lnTo>
                <a:lnTo>
                  <a:pt x="2734780" y="233540"/>
                </a:lnTo>
                <a:lnTo>
                  <a:pt x="2591079" y="0"/>
                </a:lnTo>
                <a:close/>
              </a:path>
            </a:pathLst>
          </a:custGeom>
          <a:solidFill>
            <a:schemeClr val="accent1">
              <a:alpha val="3000"/>
            </a:schemeClr>
          </a:solidFill>
        </p:spPr>
        <p:txBody>
          <a:bodyPr wrap="square" lIns="0" tIns="0" rIns="0" bIns="0" rtlCol="0">
            <a:noAutofit/>
          </a:bodyPr>
          <a:lstStyle/>
          <a:p>
            <a:endParaRPr/>
          </a:p>
        </p:txBody>
      </p:sp>
    </p:spTree>
    <p:extLst>
      <p:ext uri="{BB962C8B-B14F-4D97-AF65-F5344CB8AC3E}">
        <p14:creationId xmlns:p14="http://schemas.microsoft.com/office/powerpoint/2010/main" val="3469697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3A74B-091C-51A4-19AF-784CA0159A7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C589E4D-7F52-BD9A-67B3-0925AF71B2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352BCBD-C25D-F286-A314-F8BBE0A92200}"/>
              </a:ext>
            </a:extLst>
          </p:cNvPr>
          <p:cNvSpPr>
            <a:spLocks noGrp="1"/>
          </p:cNvSpPr>
          <p:nvPr>
            <p:ph type="dt" sz="half" idx="10"/>
          </p:nvPr>
        </p:nvSpPr>
        <p:spPr/>
        <p:txBody>
          <a:bodyPr/>
          <a:lstStyle/>
          <a:p>
            <a:fld id="{ABC8DDE7-C317-499A-8D78-DAAD0BA810FE}" type="datetimeFigureOut">
              <a:rPr lang="en-GB" smtClean="0"/>
              <a:t>25/04/2023</a:t>
            </a:fld>
            <a:endParaRPr lang="en-GB"/>
          </a:p>
        </p:txBody>
      </p:sp>
      <p:sp>
        <p:nvSpPr>
          <p:cNvPr id="5" name="Footer Placeholder 4">
            <a:extLst>
              <a:ext uri="{FF2B5EF4-FFF2-40B4-BE49-F238E27FC236}">
                <a16:creationId xmlns:a16="http://schemas.microsoft.com/office/drawing/2014/main" id="{58FD2FCB-F8A1-2BDA-7B58-11946D6E52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7D4DC4-DEFD-FE23-ACD6-4FEEA2127DAD}"/>
              </a:ext>
            </a:extLst>
          </p:cNvPr>
          <p:cNvSpPr>
            <a:spLocks noGrp="1"/>
          </p:cNvSpPr>
          <p:nvPr>
            <p:ph type="sldNum" sz="quarter" idx="12"/>
          </p:nvPr>
        </p:nvSpPr>
        <p:spPr/>
        <p:txBody>
          <a:bodyPr/>
          <a:lstStyle/>
          <a:p>
            <a:fld id="{F815D0D6-56EC-4804-B4BA-771CF42DE240}" type="slidenum">
              <a:rPr lang="en-GB" smtClean="0"/>
              <a:t>‹#›</a:t>
            </a:fld>
            <a:endParaRPr lang="en-GB"/>
          </a:p>
        </p:txBody>
      </p:sp>
    </p:spTree>
    <p:extLst>
      <p:ext uri="{BB962C8B-B14F-4D97-AF65-F5344CB8AC3E}">
        <p14:creationId xmlns:p14="http://schemas.microsoft.com/office/powerpoint/2010/main" val="40451885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E5F554-13E1-4836-8E64-ECF5196DB3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633558-DF48-40EC-8470-270287B0DD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24D454-01D4-4C94-9920-F36D5586B6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B142E4-195F-432E-A6C6-889C9E7EEC2C}" type="datetimeFigureOut">
              <a:rPr lang="en-GB" smtClean="0"/>
              <a:t>25/04/2023</a:t>
            </a:fld>
            <a:endParaRPr lang="en-GB"/>
          </a:p>
        </p:txBody>
      </p:sp>
      <p:sp>
        <p:nvSpPr>
          <p:cNvPr id="5" name="Footer Placeholder 4">
            <a:extLst>
              <a:ext uri="{FF2B5EF4-FFF2-40B4-BE49-F238E27FC236}">
                <a16:creationId xmlns:a16="http://schemas.microsoft.com/office/drawing/2014/main" id="{E0B3D4A3-5AF5-436C-8DDA-1B88751D2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E7737CE-C54F-4BDC-99D0-7DD8C1BD50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70F12E-8197-4DF1-8275-C075335D88FB}" type="slidenum">
              <a:rPr lang="en-GB" smtClean="0"/>
              <a:t>‹#›</a:t>
            </a:fld>
            <a:endParaRPr lang="en-GB"/>
          </a:p>
        </p:txBody>
      </p:sp>
    </p:spTree>
    <p:extLst>
      <p:ext uri="{BB962C8B-B14F-4D97-AF65-F5344CB8AC3E}">
        <p14:creationId xmlns:p14="http://schemas.microsoft.com/office/powerpoint/2010/main" val="97588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hyperlink" Target="https://www.instituteforapprenticeships.org/qualifications/post-16-technical-qualifications/approvals-categories-and-associated-criteria-and-guidance/"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hyperlink" Target="https://www.instituteforapprenticeships.org/qualifications/t-levels/" TargetMode="Externa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ideo" Target="https://www.youtube.com/embed/tN6Wp26y5dE?feature=oembed" TargetMode="External"/><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video" Target="https://www.youtube.com/embed/KBGVopFzq5M?list=PL6gGtLyXoeq-rt4HRUDy_MY77BEH7r9Rc" TargetMode="External"/><Relationship Id="rId6" Type="http://schemas.openxmlformats.org/officeDocument/2006/relationships/image" Target="../media/image19.jpeg"/><Relationship Id="rId5" Type="http://schemas.openxmlformats.org/officeDocument/2006/relationships/hyperlink" Target="https://www.youtube.com/watch?v=KBGVopFzq5M&amp;list=PL6gGtLyXoeq-rt4HRUDy_MY77BEH7r9Rc&amp;index=10" TargetMode="External"/><Relationship Id="rId4" Type="http://schemas.openxmlformats.org/officeDocument/2006/relationships/hyperlink" Target="https://twitter.com/educationgovuk/status/1646423094821527555?s=20"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ideo" Target="https://www.youtube.com/embed/zMSAbrFc7lk?feature=oembed" TargetMode="External"/><Relationship Id="rId6" Type="http://schemas.openxmlformats.org/officeDocument/2006/relationships/image" Target="../media/image20.jpeg"/><Relationship Id="rId5" Type="http://schemas.openxmlformats.org/officeDocument/2006/relationships/hyperlink" Target="https://www.youtube.com/watch?v=zMSAbrFc7lk" TargetMode="External"/><Relationship Id="rId4" Type="http://schemas.openxmlformats.org/officeDocument/2006/relationships/hyperlink" Target="https://twitter.com/educationgovuk/status/1646423094821527555?s=2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7.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svg"/></Relationships>
</file>

<file path=ppt/slides/_rels/slide19.xml.rels><?xml version="1.0" encoding="UTF-8" standalone="yes"?>
<Relationships xmlns="http://schemas.openxmlformats.org/package/2006/relationships"><Relationship Id="rId3" Type="http://schemas.openxmlformats.org/officeDocument/2006/relationships/hyperlink" Target="https://occupational-maps.instituteforapprenticeships.org/"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e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www.instituteforapprenticeships.org/qualifications/higher-technical-qualification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xml"/><Relationship Id="rId7" Type="http://schemas.openxmlformats.org/officeDocument/2006/relationships/image" Target="../media/image11.jpeg"/><Relationship Id="rId2" Type="http://schemas.openxmlformats.org/officeDocument/2006/relationships/video" Target="https://www.youtube.com/embed/vQvJQAb7px8?feature=oembed" TargetMode="External"/><Relationship Id="rId1" Type="http://schemas.openxmlformats.org/officeDocument/2006/relationships/video" Target="https://www.youtube.com/embed/aVm97bOOOz4?start=120&amp;feature=oembed" TargetMode="External"/><Relationship Id="rId6" Type="http://schemas.openxmlformats.org/officeDocument/2006/relationships/image" Target="../media/image10.png"/><Relationship Id="rId5" Type="http://schemas.openxmlformats.org/officeDocument/2006/relationships/hyperlink" Target="https://twitter.com/educationgovuk/status/1646423094821527555?s=20" TargetMode="External"/><Relationship Id="rId4" Type="http://schemas.openxmlformats.org/officeDocument/2006/relationships/notesSlide" Target="../notesSlides/notesSlide5.xml"/><Relationship Id="rId9" Type="http://schemas.openxmlformats.org/officeDocument/2006/relationships/hyperlink" Target="https://www.youtube.com/watch?v=aVm97bOOOz4&amp;t=120s" TargetMode="Externa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8.png"/><Relationship Id="rId7" Type="http://schemas.openxmlformats.org/officeDocument/2006/relationships/diagramLayout" Target="../diagrams/layout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10.png"/><Relationship Id="rId10" Type="http://schemas.microsoft.com/office/2007/relationships/diagramDrawing" Target="../diagrams/drawing1.xml"/><Relationship Id="rId4" Type="http://schemas.microsoft.com/office/2007/relationships/hdphoto" Target="../media/hdphoto3.wdp"/><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www.instituteforapprenticeships.org/qualifications/post-16-technical-qualifications/" TargetMode="Externa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hyperlink" Target="https://www.instituteforapprenticeships.org/qualifications/post-16-technical-qualifications/support-and-resources/"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instituteforapprenticeships.org/qualifications/post-16-technical-qualifications/support-and-resources/"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50519F-2933-2256-E6DE-4D1787C37D30}"/>
              </a:ext>
            </a:extLst>
          </p:cNvPr>
          <p:cNvSpPr txBox="1"/>
          <p:nvPr/>
        </p:nvSpPr>
        <p:spPr>
          <a:xfrm>
            <a:off x="561205" y="649368"/>
            <a:ext cx="8450536" cy="4402466"/>
          </a:xfrm>
          <a:prstGeom prst="snipRoundRect">
            <a:avLst>
              <a:gd name="adj1" fmla="val 11722"/>
              <a:gd name="adj2" fmla="val 14177"/>
            </a:avLst>
          </a:prstGeom>
          <a:solidFill>
            <a:srgbClr val="B6B6B6">
              <a:alpha val="50980"/>
            </a:srgbClr>
          </a:solidFill>
        </p:spPr>
        <p:txBody>
          <a:bodyPr wrap="square" numCol="1" spcCol="360000" rtlCol="0">
            <a:normAutofit fontScale="92500" lnSpcReduction="10000"/>
          </a:bodyPr>
          <a:lstStyle>
            <a:defPPr>
              <a:defRPr lang="en-US"/>
            </a:defPPr>
            <a:lvl1pPr marL="342900" indent="-342900">
              <a:lnSpc>
                <a:spcPct val="100000"/>
              </a:lnSpc>
              <a:spcAft>
                <a:spcPts val="600"/>
              </a:spcAft>
              <a:buClr>
                <a:schemeClr val="accent1"/>
              </a:buClr>
              <a:buFont typeface="Arial" panose="020B0604020202020204" pitchFamily="34" charset="0"/>
              <a:buChar char="•"/>
              <a:defRPr sz="2000"/>
            </a:lvl1pPr>
          </a:lstStyle>
          <a:p>
            <a:pPr marL="0" marR="0" lvl="0" indent="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None/>
              <a:tabLst/>
              <a:defRPr/>
            </a:pPr>
            <a:r>
              <a:rPr lang="en-GB" sz="4400" b="1">
                <a:solidFill>
                  <a:srgbClr val="383838"/>
                </a:solidFill>
                <a:latin typeface="Segoe UI" panose="020B0502040204020203" pitchFamily="34" charset="0"/>
                <a:cs typeface="Segoe UI" panose="020B0502040204020203" pitchFamily="34" charset="0"/>
              </a:rPr>
              <a:t>Developing a Simpler Skills System - IfATE's Role In Reforming Technical Qualifications to Meet Employer Needs</a:t>
            </a:r>
          </a:p>
          <a:p>
            <a:pPr marL="0" marR="0" lvl="0" indent="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None/>
              <a:tabLst/>
              <a:defRPr/>
            </a:pPr>
            <a:endParaRPr lang="en-GB" sz="4400" b="1">
              <a:solidFill>
                <a:srgbClr val="383838"/>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None/>
              <a:tabLst/>
              <a:defRPr/>
            </a:pPr>
            <a:r>
              <a:rPr kumimoji="0" lang="en-GB" b="0"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rPr>
              <a:t>27 </a:t>
            </a:r>
            <a:r>
              <a:rPr lang="en-GB">
                <a:solidFill>
                  <a:srgbClr val="383838"/>
                </a:solidFill>
                <a:latin typeface="Segoe UI" panose="020B0502040204020203" pitchFamily="34" charset="0"/>
                <a:cs typeface="Segoe UI" panose="020B0502040204020203" pitchFamily="34" charset="0"/>
              </a:rPr>
              <a:t>April</a:t>
            </a:r>
            <a:r>
              <a:rPr kumimoji="0" lang="en-GB" b="0"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rPr>
              <a:t> 2023</a:t>
            </a:r>
          </a:p>
        </p:txBody>
      </p:sp>
    </p:spTree>
    <p:extLst>
      <p:ext uri="{BB962C8B-B14F-4D97-AF65-F5344CB8AC3E}">
        <p14:creationId xmlns:p14="http://schemas.microsoft.com/office/powerpoint/2010/main" val="1193674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FD37CC-8B44-C55E-CD4E-CA2A339E5D27}"/>
              </a:ext>
            </a:extLst>
          </p:cNvPr>
          <p:cNvSpPr txBox="1">
            <a:spLocks/>
          </p:cNvSpPr>
          <p:nvPr/>
        </p:nvSpPr>
        <p:spPr>
          <a:xfrm>
            <a:off x="0" y="386207"/>
            <a:ext cx="9176888" cy="757238"/>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2800" b="1">
                <a:solidFill>
                  <a:schemeClr val="accent1">
                    <a:lumMod val="75000"/>
                  </a:schemeClr>
                </a:solidFill>
                <a:latin typeface="Segoe UI" panose="020B0502040204020203" pitchFamily="34" charset="0"/>
                <a:cs typeface="Segoe UI" panose="020B0502040204020203" pitchFamily="34" charset="0"/>
              </a:defRPr>
            </a:lvl1pPr>
          </a:lstStyle>
          <a:p>
            <a:pPr>
              <a:defRPr/>
            </a:pPr>
            <a:r>
              <a:rPr lang="en-US">
                <a:solidFill>
                  <a:srgbClr val="4472C4">
                    <a:lumMod val="75000"/>
                  </a:srgbClr>
                </a:solidFill>
              </a:rPr>
              <a:t>Evidence requirements from Awarding Bodies – employer evidence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a:ln>
                <a:noFill/>
              </a:ln>
              <a:solidFill>
                <a:srgbClr val="4472C4">
                  <a:lumMod val="75000"/>
                </a:srgbClr>
              </a:solidFill>
              <a:effectLst/>
              <a:uLnTx/>
              <a:uFillTx/>
              <a:latin typeface="Segoe UI" panose="020B0502040204020203" pitchFamily="34" charset="0"/>
              <a:ea typeface="+mn-ea"/>
              <a:cs typeface="Segoe UI" panose="020B0502040204020203" pitchFamily="34" charset="0"/>
            </a:endParaRPr>
          </a:p>
        </p:txBody>
      </p:sp>
      <p:sp>
        <p:nvSpPr>
          <p:cNvPr id="4" name="Rectangle 3">
            <a:extLst>
              <a:ext uri="{FF2B5EF4-FFF2-40B4-BE49-F238E27FC236}">
                <a16:creationId xmlns:a16="http://schemas.microsoft.com/office/drawing/2014/main" id="{3F213E11-2A0A-BA3D-E9E4-1F9349DCA630}"/>
              </a:ext>
            </a:extLst>
          </p:cNvPr>
          <p:cNvSpPr/>
          <p:nvPr/>
        </p:nvSpPr>
        <p:spPr>
          <a:xfrm>
            <a:off x="2467894" y="1532470"/>
            <a:ext cx="1821122" cy="2034539"/>
          </a:xfrm>
          <a:prstGeom prst="rect">
            <a:avLst/>
          </a:pr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2" name="Diagram 1">
            <a:extLst>
              <a:ext uri="{FF2B5EF4-FFF2-40B4-BE49-F238E27FC236}">
                <a16:creationId xmlns:a16="http://schemas.microsoft.com/office/drawing/2014/main" id="{0BB27A4D-81CE-CD50-CA19-F2F7471195B2}"/>
              </a:ext>
            </a:extLst>
          </p:cNvPr>
          <p:cNvGraphicFramePr/>
          <p:nvPr>
            <p:extLst>
              <p:ext uri="{D42A27DB-BD31-4B8C-83A1-F6EECF244321}">
                <p14:modId xmlns:p14="http://schemas.microsoft.com/office/powerpoint/2010/main" val="872317242"/>
              </p:ext>
            </p:extLst>
          </p:nvPr>
        </p:nvGraphicFramePr>
        <p:xfrm>
          <a:off x="1831917" y="1197088"/>
          <a:ext cx="7789818" cy="4966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FDEEDAA-B132-AD71-FE5D-77D436E5EC39}"/>
              </a:ext>
            </a:extLst>
          </p:cNvPr>
          <p:cNvSpPr txBox="1"/>
          <p:nvPr/>
        </p:nvSpPr>
        <p:spPr>
          <a:xfrm>
            <a:off x="-49878" y="6273338"/>
            <a:ext cx="12136583" cy="646331"/>
          </a:xfrm>
          <a:prstGeom prst="rect">
            <a:avLst/>
          </a:prstGeom>
          <a:noFill/>
        </p:spPr>
        <p:txBody>
          <a:bodyPr wrap="square" rtlCol="0">
            <a:spAutoFit/>
          </a:bodyPr>
          <a:lstStyle/>
          <a:p>
            <a:r>
              <a:rPr lang="en-GB"/>
              <a:t>For additional information please visit: </a:t>
            </a:r>
            <a:r>
              <a:rPr lang="en-GB">
                <a:hlinkClick r:id="rId8"/>
              </a:rPr>
              <a:t>Approvals categories and associated criteria and guidance​ / Institute for Apprenticeships and Technical Education</a:t>
            </a:r>
            <a:endParaRPr lang="en-GB"/>
          </a:p>
        </p:txBody>
      </p:sp>
    </p:spTree>
    <p:extLst>
      <p:ext uri="{BB962C8B-B14F-4D97-AF65-F5344CB8AC3E}">
        <p14:creationId xmlns:p14="http://schemas.microsoft.com/office/powerpoint/2010/main" val="3691891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One Rounded and One Snipped 8" descr="Machine gears">
            <a:extLst>
              <a:ext uri="{FF2B5EF4-FFF2-40B4-BE49-F238E27FC236}">
                <a16:creationId xmlns:a16="http://schemas.microsoft.com/office/drawing/2014/main" id="{4C9DF964-60DD-D70D-5211-7F88639D987E}"/>
              </a:ext>
            </a:extLst>
          </p:cNvPr>
          <p:cNvSpPr/>
          <p:nvPr/>
        </p:nvSpPr>
        <p:spPr>
          <a:xfrm>
            <a:off x="0" y="1099735"/>
            <a:ext cx="12192000" cy="5758265"/>
          </a:xfrm>
          <a:prstGeom prst="snipRoundRect">
            <a:avLst>
              <a:gd name="adj1" fmla="val 0"/>
              <a:gd name="adj2" fmla="val 0"/>
            </a:avLst>
          </a:prstGeom>
          <a:blipFill>
            <a:blip r:embed="rId3" cstate="email">
              <a:lum bright="70000" contrast="-70000"/>
              <a:alphaModFix amt="31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FFFD37CC-8B44-C55E-CD4E-CA2A339E5D27}"/>
              </a:ext>
            </a:extLst>
          </p:cNvPr>
          <p:cNvSpPr txBox="1">
            <a:spLocks/>
          </p:cNvSpPr>
          <p:nvPr/>
        </p:nvSpPr>
        <p:spPr>
          <a:xfrm>
            <a:off x="129037" y="148082"/>
            <a:ext cx="8763753" cy="757238"/>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2800" b="1">
                <a:solidFill>
                  <a:schemeClr val="accent1">
                    <a:lumMod val="75000"/>
                  </a:schemeClr>
                </a:solidFill>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solidFill>
                  <a:srgbClr val="4472C4">
                    <a:lumMod val="75000"/>
                  </a:srgbClr>
                </a:solidFill>
              </a:rPr>
              <a:t>T Level overview</a:t>
            </a:r>
            <a:endParaRPr kumimoji="0" lang="en-GB" sz="2800" b="1" i="0" u="none" strike="noStrike" kern="1200" cap="none" spc="0" normalizeH="0" baseline="0" noProof="0">
              <a:ln>
                <a:noFill/>
              </a:ln>
              <a:solidFill>
                <a:srgbClr val="4472C4">
                  <a:lumMod val="75000"/>
                </a:srgbClr>
              </a:solidFill>
              <a:effectLst/>
              <a:uLnTx/>
              <a:uFillTx/>
              <a:latin typeface="Segoe UI" panose="020B0502040204020203" pitchFamily="34" charset="0"/>
              <a:ea typeface="+mn-ea"/>
              <a:cs typeface="Segoe UI" panose="020B0502040204020203" pitchFamily="34" charset="0"/>
            </a:endParaRPr>
          </a:p>
        </p:txBody>
      </p:sp>
      <p:sp>
        <p:nvSpPr>
          <p:cNvPr id="38" name="TextBox 37">
            <a:extLst>
              <a:ext uri="{FF2B5EF4-FFF2-40B4-BE49-F238E27FC236}">
                <a16:creationId xmlns:a16="http://schemas.microsoft.com/office/drawing/2014/main" id="{EBED2F09-5709-0E73-8D53-BFAA6C3EA45F}"/>
              </a:ext>
            </a:extLst>
          </p:cNvPr>
          <p:cNvSpPr txBox="1"/>
          <p:nvPr/>
        </p:nvSpPr>
        <p:spPr>
          <a:xfrm>
            <a:off x="4266007" y="1181929"/>
            <a:ext cx="7797894" cy="4708981"/>
          </a:xfrm>
          <a:prstGeom prst="rect">
            <a:avLst/>
          </a:prstGeom>
          <a:noFill/>
        </p:spPr>
        <p:txBody>
          <a:bodyPr wrap="square" lIns="91440" tIns="45720" rIns="91440" bIns="45720" numCol="1" spcCol="360000" rtlCol="0" anchor="t">
            <a:spAutoFit/>
          </a:bodyPr>
          <a:lstStyle>
            <a:defPPr>
              <a:defRPr lang="en-US"/>
            </a:defPPr>
            <a:lvl1pPr marL="342900" indent="-342900">
              <a:lnSpc>
                <a:spcPct val="100000"/>
              </a:lnSpc>
              <a:spcAft>
                <a:spcPts val="600"/>
              </a:spcAft>
              <a:buClr>
                <a:schemeClr val="accent1"/>
              </a:buClr>
              <a:buFont typeface="Arial" panose="020B0604020202020204" pitchFamily="34" charset="0"/>
              <a:buChar char="•"/>
              <a:defRPr sz="2000"/>
            </a:lvl1pPr>
          </a:lstStyle>
          <a:p>
            <a:pPr>
              <a:buClr>
                <a:srgbClr val="4472C4"/>
              </a:buClr>
              <a:defRPr/>
            </a:pPr>
            <a:r>
              <a:rPr kumimoji="0" lang="en-GB" b="0" i="0" u="none" strike="noStrike" kern="1200" cap="none" spc="0" normalizeH="0" baseline="0" noProof="0">
                <a:ln>
                  <a:noFill/>
                </a:ln>
                <a:solidFill>
                  <a:srgbClr val="383838"/>
                </a:solidFill>
                <a:effectLst/>
                <a:uLnTx/>
                <a:uFillTx/>
                <a:latin typeface="Segoe UI"/>
                <a:cs typeface="Segoe UI"/>
              </a:rPr>
              <a:t>In 2020 we introduced T Levels as the new gold standard in technical education and the centrepiece of our reforms.</a:t>
            </a:r>
            <a:r>
              <a:rPr lang="en-GB">
                <a:solidFill>
                  <a:srgbClr val="383838"/>
                </a:solidFill>
                <a:latin typeface="Segoe UI"/>
                <a:cs typeface="Segoe UI"/>
              </a:rPr>
              <a:t> </a:t>
            </a:r>
            <a:endParaRPr kumimoji="0" lang="en-GB" b="0"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b="0" i="0" u="none" strike="noStrike" kern="1200" cap="none" spc="0" normalizeH="0" baseline="0" noProof="0">
                <a:ln>
                  <a:noFill/>
                </a:ln>
                <a:solidFill>
                  <a:srgbClr val="383838"/>
                </a:solidFill>
                <a:effectLst/>
                <a:uLnTx/>
                <a:uFillTx/>
                <a:latin typeface="Segoe UI"/>
                <a:cs typeface="Segoe UI"/>
              </a:rPr>
              <a:t>Summer 2022 saw the first cohort of T Level students complete their courses, with an overall pass rate of over 92%.</a:t>
            </a:r>
            <a:endParaRPr lang="en-GB" b="0" i="0" u="none" strike="noStrike" kern="1200" cap="none" spc="0" normalizeH="0" baseline="0" noProof="0">
              <a:ln>
                <a:noFill/>
              </a:ln>
              <a:solidFill>
                <a:srgbClr val="383838"/>
              </a:solidFill>
              <a:effectLst/>
              <a:uLnTx/>
              <a:uFillTx/>
              <a:latin typeface="Segoe UI"/>
              <a:cs typeface="Segoe UI"/>
            </a:endParaRPr>
          </a:p>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lang="en-GB">
                <a:solidFill>
                  <a:srgbClr val="383838"/>
                </a:solidFill>
                <a:latin typeface="Segoe UI"/>
                <a:cs typeface="Segoe UI"/>
              </a:rPr>
              <a:t>There</a:t>
            </a:r>
            <a:r>
              <a:rPr kumimoji="0" lang="en-GB" b="0" i="0" u="none" strike="noStrike" kern="1200" cap="none" spc="0" normalizeH="0" baseline="0" noProof="0">
                <a:ln>
                  <a:noFill/>
                </a:ln>
                <a:solidFill>
                  <a:srgbClr val="383838"/>
                </a:solidFill>
                <a:effectLst/>
                <a:uLnTx/>
                <a:uFillTx/>
                <a:latin typeface="Segoe UI"/>
                <a:cs typeface="Segoe UI"/>
              </a:rPr>
              <a:t> are now 16 T Levels available, and we have 164 T Level providers across all regions of the country delivering. Data from these providers indicates that they have recruited around 10,200 new students to T Levels – more than double the 2021 figure.</a:t>
            </a:r>
            <a:endParaRPr lang="en-GB" b="0" i="0" u="none" strike="noStrike" kern="1200" cap="none" spc="0" normalizeH="0" baseline="0" noProof="0">
              <a:ln>
                <a:noFill/>
              </a:ln>
              <a:solidFill>
                <a:srgbClr val="383838"/>
              </a:solidFill>
              <a:effectLst/>
              <a:uLnTx/>
              <a:uFillTx/>
              <a:latin typeface="Segoe UI"/>
              <a:cs typeface="Segoe UI"/>
            </a:endParaRPr>
          </a:p>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b="0" i="0" u="none" strike="noStrike" kern="1200" cap="none" spc="0" normalizeH="0" baseline="0" noProof="0">
                <a:ln>
                  <a:noFill/>
                </a:ln>
                <a:solidFill>
                  <a:srgbClr val="383838"/>
                </a:solidFill>
                <a:effectLst/>
                <a:uLnTx/>
                <a:uFillTx/>
                <a:latin typeface="Segoe UI"/>
                <a:cs typeface="Segoe UI"/>
              </a:rPr>
              <a:t>There are well over 100 new providers planning towards delivery of T Levels in September 2023 and more that will commence delivery from 2024.</a:t>
            </a:r>
            <a:endParaRPr lang="en-GB" b="0" i="0" u="none" strike="noStrike" kern="1200" cap="none" spc="0" normalizeH="0" baseline="0" noProof="0">
              <a:ln>
                <a:noFill/>
              </a:ln>
              <a:solidFill>
                <a:srgbClr val="383838"/>
              </a:solidFill>
              <a:effectLst/>
              <a:uLnTx/>
              <a:uFillTx/>
              <a:latin typeface="Segoe UI"/>
              <a:cs typeface="Segoe UI"/>
            </a:endParaRPr>
          </a:p>
          <a:p>
            <a:pPr>
              <a:buClr>
                <a:srgbClr val="4472C4"/>
              </a:buClr>
              <a:defRPr/>
            </a:pPr>
            <a:r>
              <a:rPr lang="en-GB">
                <a:solidFill>
                  <a:srgbClr val="383838"/>
                </a:solidFill>
                <a:latin typeface="Segoe UI"/>
                <a:cs typeface="Segoe UI"/>
              </a:rPr>
              <a:t>We are working with DfE to actively monitor the characteristics of students studying T Levels to ensure that T Levels benefit students from all groups. </a:t>
            </a:r>
            <a:endParaRPr lang="en-GB" b="0" i="0" u="none" strike="noStrike" kern="1200" cap="none" spc="0" normalizeH="0" baseline="0" noProof="0">
              <a:ln>
                <a:noFill/>
              </a:ln>
              <a:solidFill>
                <a:srgbClr val="383838"/>
              </a:solidFill>
              <a:effectLst/>
              <a:uLnTx/>
              <a:uFillTx/>
              <a:latin typeface="Segoe UI" panose="020B0502040204020203" pitchFamily="34" charset="0"/>
              <a:cs typeface="Segoe UI" panose="020B0502040204020203" pitchFamily="34" charset="0"/>
            </a:endParaRPr>
          </a:p>
        </p:txBody>
      </p:sp>
      <p:grpSp>
        <p:nvGrpSpPr>
          <p:cNvPr id="52" name="Group 51" descr="Stack of machine gears focusing on one gear">
            <a:extLst>
              <a:ext uri="{FF2B5EF4-FFF2-40B4-BE49-F238E27FC236}">
                <a16:creationId xmlns:a16="http://schemas.microsoft.com/office/drawing/2014/main" id="{F8CF3BAC-D15E-30CE-457D-4F2EF675CDD2}"/>
              </a:ext>
            </a:extLst>
          </p:cNvPr>
          <p:cNvGrpSpPr/>
          <p:nvPr/>
        </p:nvGrpSpPr>
        <p:grpSpPr>
          <a:xfrm>
            <a:off x="129037" y="1859519"/>
            <a:ext cx="4008872" cy="3477488"/>
            <a:chOff x="5362034" y="1568572"/>
            <a:chExt cx="5943953" cy="4497381"/>
          </a:xfrm>
          <a:blipFill>
            <a:blip r:embed="rId4">
              <a:extLst>
                <a:ext uri="{28A0092B-C50C-407E-A947-70E740481C1C}">
                  <a14:useLocalDpi xmlns:a14="http://schemas.microsoft.com/office/drawing/2010/main" val="0"/>
                </a:ext>
              </a:extLst>
            </a:blip>
            <a:stretch>
              <a:fillRect/>
            </a:stretch>
          </a:blipFill>
        </p:grpSpPr>
        <p:sp>
          <p:nvSpPr>
            <p:cNvPr id="28" name="Rectangle: Top Corners One Rounded and One Snipped 27">
              <a:extLst>
                <a:ext uri="{FF2B5EF4-FFF2-40B4-BE49-F238E27FC236}">
                  <a16:creationId xmlns:a16="http://schemas.microsoft.com/office/drawing/2014/main" id="{B71868F2-0996-6EF8-5E46-DCBADD857FFF}"/>
                </a:ext>
              </a:extLst>
            </p:cNvPr>
            <p:cNvSpPr/>
            <p:nvPr/>
          </p:nvSpPr>
          <p:spPr>
            <a:xfrm>
              <a:off x="5362034" y="1568572"/>
              <a:ext cx="1935833" cy="1460169"/>
            </a:xfrm>
            <a:prstGeom prst="snipRoundRect">
              <a:avLst>
                <a:gd name="adj1" fmla="val 33492"/>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Top Corners One Rounded and One Snipped 42">
              <a:extLst>
                <a:ext uri="{FF2B5EF4-FFF2-40B4-BE49-F238E27FC236}">
                  <a16:creationId xmlns:a16="http://schemas.microsoft.com/office/drawing/2014/main" id="{04D4495E-34B0-FAD7-0300-294502770980}"/>
                </a:ext>
              </a:extLst>
            </p:cNvPr>
            <p:cNvSpPr/>
            <p:nvPr/>
          </p:nvSpPr>
          <p:spPr>
            <a:xfrm>
              <a:off x="7366094" y="1568572"/>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Top Corners One Rounded and One Snipped 43">
              <a:extLst>
                <a:ext uri="{FF2B5EF4-FFF2-40B4-BE49-F238E27FC236}">
                  <a16:creationId xmlns:a16="http://schemas.microsoft.com/office/drawing/2014/main" id="{A8A9525A-BC4F-4E9B-631D-D1BC57D9436C}"/>
                </a:ext>
              </a:extLst>
            </p:cNvPr>
            <p:cNvSpPr/>
            <p:nvPr/>
          </p:nvSpPr>
          <p:spPr>
            <a:xfrm flipH="1">
              <a:off x="9370154" y="1568572"/>
              <a:ext cx="1935833" cy="1460169"/>
            </a:xfrm>
            <a:prstGeom prst="snipRoundRect">
              <a:avLst>
                <a:gd name="adj1" fmla="val 33492"/>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Top Corners One Rounded and One Snipped 44">
              <a:extLst>
                <a:ext uri="{FF2B5EF4-FFF2-40B4-BE49-F238E27FC236}">
                  <a16:creationId xmlns:a16="http://schemas.microsoft.com/office/drawing/2014/main" id="{34435BAD-3782-23DC-304F-69968490A433}"/>
                </a:ext>
              </a:extLst>
            </p:cNvPr>
            <p:cNvSpPr/>
            <p:nvPr/>
          </p:nvSpPr>
          <p:spPr>
            <a:xfrm>
              <a:off x="5362034" y="3092573"/>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Top Corners One Rounded and One Snipped 45">
              <a:extLst>
                <a:ext uri="{FF2B5EF4-FFF2-40B4-BE49-F238E27FC236}">
                  <a16:creationId xmlns:a16="http://schemas.microsoft.com/office/drawing/2014/main" id="{2D35A9F0-29DE-0E4B-43EB-02DA35082F02}"/>
                </a:ext>
              </a:extLst>
            </p:cNvPr>
            <p:cNvSpPr/>
            <p:nvPr/>
          </p:nvSpPr>
          <p:spPr>
            <a:xfrm>
              <a:off x="7366094" y="3092573"/>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Top Corners One Rounded and One Snipped 46">
              <a:extLst>
                <a:ext uri="{FF2B5EF4-FFF2-40B4-BE49-F238E27FC236}">
                  <a16:creationId xmlns:a16="http://schemas.microsoft.com/office/drawing/2014/main" id="{D9F9ECD5-8F4B-8053-F025-2272D62D3225}"/>
                </a:ext>
              </a:extLst>
            </p:cNvPr>
            <p:cNvSpPr/>
            <p:nvPr/>
          </p:nvSpPr>
          <p:spPr>
            <a:xfrm>
              <a:off x="9370154" y="3092573"/>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Top Corners One Rounded and One Snipped 47">
              <a:extLst>
                <a:ext uri="{FF2B5EF4-FFF2-40B4-BE49-F238E27FC236}">
                  <a16:creationId xmlns:a16="http://schemas.microsoft.com/office/drawing/2014/main" id="{2CB404F2-FD24-CB58-6D16-6C498575328B}"/>
                </a:ext>
              </a:extLst>
            </p:cNvPr>
            <p:cNvSpPr/>
            <p:nvPr/>
          </p:nvSpPr>
          <p:spPr>
            <a:xfrm flipV="1">
              <a:off x="5362034" y="4605784"/>
              <a:ext cx="1935833" cy="1460169"/>
            </a:xfrm>
            <a:prstGeom prst="snipRoundRect">
              <a:avLst>
                <a:gd name="adj1" fmla="val 33492"/>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Top Corners One Rounded and One Snipped 48">
              <a:extLst>
                <a:ext uri="{FF2B5EF4-FFF2-40B4-BE49-F238E27FC236}">
                  <a16:creationId xmlns:a16="http://schemas.microsoft.com/office/drawing/2014/main" id="{80D1137F-7B6E-613D-851A-3C8BAC18414D}"/>
                </a:ext>
              </a:extLst>
            </p:cNvPr>
            <p:cNvSpPr/>
            <p:nvPr/>
          </p:nvSpPr>
          <p:spPr>
            <a:xfrm flipH="1">
              <a:off x="7366094" y="4605784"/>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Top Corners One Rounded and One Snipped 49">
              <a:extLst>
                <a:ext uri="{FF2B5EF4-FFF2-40B4-BE49-F238E27FC236}">
                  <a16:creationId xmlns:a16="http://schemas.microsoft.com/office/drawing/2014/main" id="{983225F9-F433-FDD5-E5F5-1A4BBDD39CDE}"/>
                </a:ext>
              </a:extLst>
            </p:cNvPr>
            <p:cNvSpPr/>
            <p:nvPr/>
          </p:nvSpPr>
          <p:spPr>
            <a:xfrm flipH="1" flipV="1">
              <a:off x="9370154" y="4605784"/>
              <a:ext cx="1935833" cy="1460169"/>
            </a:xfrm>
            <a:prstGeom prst="snipRoundRect">
              <a:avLst>
                <a:gd name="adj1" fmla="val 33492"/>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B2EEC7B0-E5C9-1491-2BA1-C75178E9C27B}"/>
              </a:ext>
            </a:extLst>
          </p:cNvPr>
          <p:cNvSpPr txBox="1"/>
          <p:nvPr/>
        </p:nvSpPr>
        <p:spPr>
          <a:xfrm>
            <a:off x="102740" y="5615290"/>
            <a:ext cx="4006921" cy="646331"/>
          </a:xfrm>
          <a:prstGeom prst="rect">
            <a:avLst/>
          </a:prstGeom>
          <a:noFill/>
        </p:spPr>
        <p:txBody>
          <a:bodyPr wrap="square">
            <a:spAutoFit/>
          </a:bodyPr>
          <a:lstStyle/>
          <a:p>
            <a:r>
              <a:rPr lang="en-GB">
                <a:hlinkClick r:id="rId5"/>
              </a:rPr>
              <a:t>https://www.instituteforapprenticeships.org/qualifications/t-levels/</a:t>
            </a:r>
            <a:r>
              <a:rPr lang="en-GB"/>
              <a:t> </a:t>
            </a:r>
          </a:p>
        </p:txBody>
      </p:sp>
      <p:pic>
        <p:nvPicPr>
          <p:cNvPr id="2" name="Picture 1">
            <a:extLst>
              <a:ext uri="{FF2B5EF4-FFF2-40B4-BE49-F238E27FC236}">
                <a16:creationId xmlns:a16="http://schemas.microsoft.com/office/drawing/2014/main" id="{509E7C81-4F16-58E8-BE11-0C420BF2E732}"/>
              </a:ext>
            </a:extLst>
          </p:cNvPr>
          <p:cNvPicPr>
            <a:picLocks noChangeAspect="1"/>
          </p:cNvPicPr>
          <p:nvPr/>
        </p:nvPicPr>
        <p:blipFill rotWithShape="1">
          <a:blip r:embed="rId6">
            <a:extLst>
              <a:ext uri="{28A0092B-C50C-407E-A947-70E740481C1C}">
                <a14:useLocalDpi xmlns:a14="http://schemas.microsoft.com/office/drawing/2010/main" val="0"/>
              </a:ext>
            </a:extLst>
          </a:blip>
          <a:srcRect r="61689" b="5991"/>
          <a:stretch/>
        </p:blipFill>
        <p:spPr>
          <a:xfrm>
            <a:off x="7925431" y="242709"/>
            <a:ext cx="1309005" cy="395425"/>
          </a:xfrm>
          <a:prstGeom prst="rect">
            <a:avLst/>
          </a:prstGeom>
        </p:spPr>
      </p:pic>
    </p:spTree>
    <p:extLst>
      <p:ext uri="{BB962C8B-B14F-4D97-AF65-F5344CB8AC3E}">
        <p14:creationId xmlns:p14="http://schemas.microsoft.com/office/powerpoint/2010/main" val="404879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FD37CC-8B44-C55E-CD4E-CA2A339E5D27}"/>
              </a:ext>
            </a:extLst>
          </p:cNvPr>
          <p:cNvSpPr txBox="1">
            <a:spLocks/>
          </p:cNvSpPr>
          <p:nvPr/>
        </p:nvSpPr>
        <p:spPr>
          <a:xfrm>
            <a:off x="129037" y="148082"/>
            <a:ext cx="8763753" cy="757238"/>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2800" b="1">
                <a:solidFill>
                  <a:schemeClr val="accent1">
                    <a:lumMod val="75000"/>
                  </a:schemeClr>
                </a:solidFill>
                <a:latin typeface="Segoe UI" panose="020B0502040204020203" pitchFamily="34" charset="0"/>
                <a:cs typeface="Segoe UI" panose="020B0502040204020203" pitchFamily="34" charset="0"/>
              </a:defRPr>
            </a:lvl1pPr>
          </a:lstStyle>
          <a:p>
            <a:r>
              <a:rPr lang="en-GB"/>
              <a:t>T LEVELS: GET THE JUMP (Skills for Life)</a:t>
            </a:r>
          </a:p>
        </p:txBody>
      </p:sp>
      <p:pic>
        <p:nvPicPr>
          <p:cNvPr id="8" name="Picture 7">
            <a:extLst>
              <a:ext uri="{FF2B5EF4-FFF2-40B4-BE49-F238E27FC236}">
                <a16:creationId xmlns:a16="http://schemas.microsoft.com/office/drawing/2014/main" id="{BF565C26-184C-22C3-03F1-D1C16BA2B2BD}"/>
              </a:ext>
            </a:extLst>
          </p:cNvPr>
          <p:cNvPicPr>
            <a:picLocks noChangeAspect="1"/>
          </p:cNvPicPr>
          <p:nvPr/>
        </p:nvPicPr>
        <p:blipFill rotWithShape="1">
          <a:blip r:embed="rId4">
            <a:extLst>
              <a:ext uri="{28A0092B-C50C-407E-A947-70E740481C1C}">
                <a14:useLocalDpi xmlns:a14="http://schemas.microsoft.com/office/drawing/2010/main" val="0"/>
              </a:ext>
            </a:extLst>
          </a:blip>
          <a:srcRect r="61689" b="5991"/>
          <a:stretch/>
        </p:blipFill>
        <p:spPr>
          <a:xfrm>
            <a:off x="7925431" y="242709"/>
            <a:ext cx="1309005" cy="395425"/>
          </a:xfrm>
          <a:prstGeom prst="rect">
            <a:avLst/>
          </a:prstGeom>
        </p:spPr>
      </p:pic>
      <p:pic>
        <p:nvPicPr>
          <p:cNvPr id="2" name="Online Media 11" title="‘Get the Jump’ Skills for Life – Get in demand skills">
            <a:hlinkClick r:id="" action="ppaction://media"/>
            <a:extLst>
              <a:ext uri="{FF2B5EF4-FFF2-40B4-BE49-F238E27FC236}">
                <a16:creationId xmlns:a16="http://schemas.microsoft.com/office/drawing/2014/main" id="{A3084F96-DD7B-1438-080E-719BD16179B5}"/>
              </a:ext>
            </a:extLst>
          </p:cNvPr>
          <p:cNvPicPr>
            <a:picLocks noRot="1" noChangeAspect="1"/>
          </p:cNvPicPr>
          <p:nvPr>
            <a:videoFile r:link="rId1"/>
          </p:nvPr>
        </p:nvPicPr>
        <p:blipFill>
          <a:blip r:embed="rId5"/>
          <a:stretch>
            <a:fillRect/>
          </a:stretch>
        </p:blipFill>
        <p:spPr>
          <a:xfrm>
            <a:off x="1194351" y="1307965"/>
            <a:ext cx="9560978" cy="5401953"/>
          </a:xfrm>
          <a:prstGeom prst="rect">
            <a:avLst/>
          </a:prstGeom>
        </p:spPr>
      </p:pic>
    </p:spTree>
    <p:extLst>
      <p:ext uri="{BB962C8B-B14F-4D97-AF65-F5344CB8AC3E}">
        <p14:creationId xmlns:p14="http://schemas.microsoft.com/office/powerpoint/2010/main" val="354117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FD37CC-8B44-C55E-CD4E-CA2A339E5D27}"/>
              </a:ext>
            </a:extLst>
          </p:cNvPr>
          <p:cNvSpPr txBox="1">
            <a:spLocks/>
          </p:cNvSpPr>
          <p:nvPr/>
        </p:nvSpPr>
        <p:spPr>
          <a:xfrm>
            <a:off x="129037" y="148082"/>
            <a:ext cx="8763753" cy="757238"/>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2800" b="1">
                <a:solidFill>
                  <a:schemeClr val="accent1">
                    <a:lumMod val="75000"/>
                  </a:schemeClr>
                </a:solidFill>
                <a:latin typeface="Segoe UI" panose="020B0502040204020203" pitchFamily="34" charset="0"/>
                <a:cs typeface="Segoe UI" panose="020B0502040204020203" pitchFamily="34" charset="0"/>
              </a:defRPr>
            </a:lvl1pPr>
          </a:lstStyle>
          <a:p>
            <a:r>
              <a:rPr lang="en-GB"/>
              <a:t>T Levels</a:t>
            </a:r>
            <a:endParaRPr lang="en-GB">
              <a:hlinkClick r:id="rId4"/>
            </a:endParaRPr>
          </a:p>
        </p:txBody>
      </p:sp>
      <p:sp>
        <p:nvSpPr>
          <p:cNvPr id="7" name="TextBox 6">
            <a:extLst>
              <a:ext uri="{FF2B5EF4-FFF2-40B4-BE49-F238E27FC236}">
                <a16:creationId xmlns:a16="http://schemas.microsoft.com/office/drawing/2014/main" id="{0BA50A66-3C3A-CC93-4A32-D9EEC63CE758}"/>
              </a:ext>
            </a:extLst>
          </p:cNvPr>
          <p:cNvSpPr txBox="1"/>
          <p:nvPr/>
        </p:nvSpPr>
        <p:spPr>
          <a:xfrm>
            <a:off x="129037" y="1103026"/>
            <a:ext cx="5240243" cy="369332"/>
          </a:xfrm>
          <a:prstGeom prst="rect">
            <a:avLst/>
          </a:prstGeom>
          <a:noFill/>
        </p:spPr>
        <p:txBody>
          <a:bodyPr wrap="square">
            <a:spAutoFit/>
          </a:bodyPr>
          <a:lstStyle/>
          <a:p>
            <a:r>
              <a:rPr lang="en-GB">
                <a:latin typeface="Arial" panose="020B0604020202020204" pitchFamily="34" charset="0"/>
                <a:cs typeface="Arial" panose="020B0604020202020204" pitchFamily="34" charset="0"/>
                <a:hlinkClick r:id="rId5"/>
              </a:rPr>
              <a:t>T Levels – the next level qualification – YouTube</a:t>
            </a:r>
            <a:endParaRPr lang="en-GB">
              <a:latin typeface="Arial" panose="020B0604020202020204" pitchFamily="34" charset="0"/>
              <a:cs typeface="Arial" panose="020B0604020202020204" pitchFamily="34" charset="0"/>
            </a:endParaRPr>
          </a:p>
        </p:txBody>
      </p:sp>
      <p:pic>
        <p:nvPicPr>
          <p:cNvPr id="4" name="Online Media 3" title="T Levels - the next level qualification">
            <a:hlinkClick r:id="" action="ppaction://media"/>
            <a:extLst>
              <a:ext uri="{FF2B5EF4-FFF2-40B4-BE49-F238E27FC236}">
                <a16:creationId xmlns:a16="http://schemas.microsoft.com/office/drawing/2014/main" id="{5B6837EE-52D5-72D1-77FE-13D11881DC93}"/>
              </a:ext>
            </a:extLst>
          </p:cNvPr>
          <p:cNvPicPr>
            <a:picLocks noRot="1" noChangeAspect="1"/>
          </p:cNvPicPr>
          <p:nvPr>
            <a:videoFile r:link="rId1"/>
          </p:nvPr>
        </p:nvPicPr>
        <p:blipFill>
          <a:blip r:embed="rId6"/>
          <a:stretch>
            <a:fillRect/>
          </a:stretch>
        </p:blipFill>
        <p:spPr>
          <a:xfrm>
            <a:off x="1321553" y="1560776"/>
            <a:ext cx="9334724" cy="5274117"/>
          </a:xfrm>
          <a:prstGeom prst="rect">
            <a:avLst/>
          </a:prstGeom>
        </p:spPr>
      </p:pic>
      <p:pic>
        <p:nvPicPr>
          <p:cNvPr id="8" name="Picture 7">
            <a:extLst>
              <a:ext uri="{FF2B5EF4-FFF2-40B4-BE49-F238E27FC236}">
                <a16:creationId xmlns:a16="http://schemas.microsoft.com/office/drawing/2014/main" id="{BF565C26-184C-22C3-03F1-D1C16BA2B2BD}"/>
              </a:ext>
            </a:extLst>
          </p:cNvPr>
          <p:cNvPicPr>
            <a:picLocks noChangeAspect="1"/>
          </p:cNvPicPr>
          <p:nvPr/>
        </p:nvPicPr>
        <p:blipFill rotWithShape="1">
          <a:blip r:embed="rId7">
            <a:extLst>
              <a:ext uri="{28A0092B-C50C-407E-A947-70E740481C1C}">
                <a14:useLocalDpi xmlns:a14="http://schemas.microsoft.com/office/drawing/2010/main" val="0"/>
              </a:ext>
            </a:extLst>
          </a:blip>
          <a:srcRect r="61689" b="5991"/>
          <a:stretch/>
        </p:blipFill>
        <p:spPr>
          <a:xfrm>
            <a:off x="7925431" y="242709"/>
            <a:ext cx="1309005" cy="395425"/>
          </a:xfrm>
          <a:prstGeom prst="rect">
            <a:avLst/>
          </a:prstGeom>
        </p:spPr>
      </p:pic>
    </p:spTree>
    <p:extLst>
      <p:ext uri="{BB962C8B-B14F-4D97-AF65-F5344CB8AC3E}">
        <p14:creationId xmlns:p14="http://schemas.microsoft.com/office/powerpoint/2010/main" val="147010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FD37CC-8B44-C55E-CD4E-CA2A339E5D27}"/>
              </a:ext>
            </a:extLst>
          </p:cNvPr>
          <p:cNvSpPr txBox="1">
            <a:spLocks/>
          </p:cNvSpPr>
          <p:nvPr/>
        </p:nvSpPr>
        <p:spPr>
          <a:xfrm>
            <a:off x="129037" y="148082"/>
            <a:ext cx="8763753" cy="757238"/>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2800" b="1">
                <a:solidFill>
                  <a:schemeClr val="accent1">
                    <a:lumMod val="75000"/>
                  </a:schemeClr>
                </a:solidFill>
                <a:latin typeface="Segoe UI" panose="020B0502040204020203" pitchFamily="34" charset="0"/>
                <a:cs typeface="Segoe UI" panose="020B0502040204020203" pitchFamily="34" charset="0"/>
              </a:defRPr>
            </a:lvl1pPr>
          </a:lstStyle>
          <a:p>
            <a:r>
              <a:rPr lang="en-GB"/>
              <a:t>T Levels</a:t>
            </a:r>
            <a:endParaRPr lang="en-GB">
              <a:hlinkClick r:id="rId4"/>
            </a:endParaRPr>
          </a:p>
        </p:txBody>
      </p:sp>
      <p:sp>
        <p:nvSpPr>
          <p:cNvPr id="14" name="TextBox 13">
            <a:extLst>
              <a:ext uri="{FF2B5EF4-FFF2-40B4-BE49-F238E27FC236}">
                <a16:creationId xmlns:a16="http://schemas.microsoft.com/office/drawing/2014/main" id="{AC4760EF-2BB1-DAAF-A22D-B4DC798A68A1}"/>
              </a:ext>
            </a:extLst>
          </p:cNvPr>
          <p:cNvSpPr txBox="1"/>
          <p:nvPr/>
        </p:nvSpPr>
        <p:spPr>
          <a:xfrm>
            <a:off x="1358417" y="1217640"/>
            <a:ext cx="5695563" cy="369332"/>
          </a:xfrm>
          <a:prstGeom prst="rect">
            <a:avLst/>
          </a:prstGeom>
          <a:noFill/>
        </p:spPr>
        <p:txBody>
          <a:bodyPr wrap="square">
            <a:spAutoFit/>
          </a:bodyPr>
          <a:lstStyle/>
          <a:p>
            <a:r>
              <a:rPr lang="en-GB">
                <a:latin typeface="Arial" panose="020B0604020202020204" pitchFamily="34" charset="0"/>
                <a:cs typeface="Arial" panose="020B0604020202020204" pitchFamily="34" charset="0"/>
                <a:hlinkClick r:id="rId5"/>
              </a:rPr>
              <a:t>Industry placements – What employers say (YouTube</a:t>
            </a:r>
            <a:r>
              <a:rPr lang="en-GB">
                <a:hlinkClick r:id="rId5"/>
              </a:rPr>
              <a:t>)</a:t>
            </a:r>
            <a:r>
              <a:rPr lang="en-GB"/>
              <a:t> </a:t>
            </a:r>
          </a:p>
        </p:txBody>
      </p:sp>
      <p:pic>
        <p:nvPicPr>
          <p:cNvPr id="4" name="Online Media 3" title="T Level industry placements – What employers say">
            <a:hlinkClick r:id="" action="ppaction://media"/>
            <a:extLst>
              <a:ext uri="{FF2B5EF4-FFF2-40B4-BE49-F238E27FC236}">
                <a16:creationId xmlns:a16="http://schemas.microsoft.com/office/drawing/2014/main" id="{8315C736-2CBB-0826-4C82-CCF8521DAE81}"/>
              </a:ext>
            </a:extLst>
          </p:cNvPr>
          <p:cNvPicPr>
            <a:picLocks noRot="1" noChangeAspect="1"/>
          </p:cNvPicPr>
          <p:nvPr>
            <a:videoFile r:link="rId1"/>
          </p:nvPr>
        </p:nvPicPr>
        <p:blipFill>
          <a:blip r:embed="rId6"/>
          <a:stretch>
            <a:fillRect/>
          </a:stretch>
        </p:blipFill>
        <p:spPr>
          <a:xfrm>
            <a:off x="1358417" y="1586972"/>
            <a:ext cx="9266973" cy="5235839"/>
          </a:xfrm>
          <a:prstGeom prst="rect">
            <a:avLst/>
          </a:prstGeom>
        </p:spPr>
      </p:pic>
    </p:spTree>
    <p:extLst>
      <p:ext uri="{BB962C8B-B14F-4D97-AF65-F5344CB8AC3E}">
        <p14:creationId xmlns:p14="http://schemas.microsoft.com/office/powerpoint/2010/main" val="37229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FD37CC-8B44-C55E-CD4E-CA2A339E5D27}"/>
              </a:ext>
            </a:extLst>
          </p:cNvPr>
          <p:cNvSpPr txBox="1">
            <a:spLocks/>
          </p:cNvSpPr>
          <p:nvPr/>
        </p:nvSpPr>
        <p:spPr>
          <a:xfrm>
            <a:off x="129037" y="148082"/>
            <a:ext cx="8763753" cy="757238"/>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2800" b="1">
                <a:solidFill>
                  <a:schemeClr val="accent1">
                    <a:lumMod val="75000"/>
                  </a:schemeClr>
                </a:solidFill>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srgbClr val="4472C4">
                    <a:lumMod val="75000"/>
                  </a:srgbClr>
                </a:solidFill>
                <a:effectLst/>
                <a:uLnTx/>
                <a:uFillTx/>
                <a:latin typeface="Segoe UI" panose="020B0502040204020203" pitchFamily="34" charset="0"/>
                <a:ea typeface="+mn-ea"/>
                <a:cs typeface="Segoe UI" panose="020B0502040204020203" pitchFamily="34" charset="0"/>
              </a:rPr>
              <a:t>T Level structure</a:t>
            </a:r>
          </a:p>
        </p:txBody>
      </p:sp>
      <p:sp>
        <p:nvSpPr>
          <p:cNvPr id="2" name="Rectangle: Rounded Corners 1">
            <a:extLst>
              <a:ext uri="{FF2B5EF4-FFF2-40B4-BE49-F238E27FC236}">
                <a16:creationId xmlns:a16="http://schemas.microsoft.com/office/drawing/2014/main" id="{3CFE19EB-8A4D-D3DC-31AD-CFEE344A6298}"/>
              </a:ext>
            </a:extLst>
          </p:cNvPr>
          <p:cNvSpPr/>
          <p:nvPr/>
        </p:nvSpPr>
        <p:spPr>
          <a:xfrm>
            <a:off x="483144" y="1207635"/>
            <a:ext cx="11225711" cy="5534300"/>
          </a:xfrm>
          <a:prstGeom prst="roundRect">
            <a:avLst>
              <a:gd name="adj" fmla="val 3729"/>
            </a:avLst>
          </a:prstGeom>
          <a:gradFill>
            <a:gsLst>
              <a:gs pos="0">
                <a:schemeClr val="bg1"/>
              </a:gs>
              <a:gs pos="77000">
                <a:schemeClr val="accent6">
                  <a:lumMod val="40000"/>
                  <a:lumOff val="60000"/>
                </a:schemeClr>
              </a:gs>
              <a:gs pos="100000">
                <a:schemeClr val="accent6">
                  <a:lumMod val="50000"/>
                </a:schemeClr>
              </a:gs>
            </a:gsLst>
            <a:lin ang="5400000" scaled="0"/>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 Level qualification</a:t>
            </a:r>
          </a:p>
          <a:p>
            <a:pPr marL="108000" marR="0" lvl="0" indent="-1080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Approximately 1,800 hours over two years. </a:t>
            </a:r>
          </a:p>
          <a:p>
            <a:pPr marL="108000" marR="0" lvl="0" indent="-1080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Students will need to achieve all elements to receive their T Level certificate.</a:t>
            </a:r>
          </a:p>
          <a:p>
            <a:pPr marL="108000" marR="0" lvl="0" indent="-1080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Subject content is set by T Level employer panels, developed by Awarding Organisations (AOs), and approved by the Institute for Apprenticeships &amp; Technical Education (“</a:t>
            </a:r>
            <a:r>
              <a:rPr lang="en-GB" sz="1100" i="1">
                <a:solidFill>
                  <a:prstClr val="black">
                    <a:lumMod val="85000"/>
                    <a:lumOff val="15000"/>
                  </a:prstClr>
                </a:solidFill>
                <a:latin typeface="Arial" panose="020B0604020202020204" pitchFamily="34" charset="0"/>
                <a:cs typeface="Arial" panose="020B0604020202020204" pitchFamily="34" charset="0"/>
              </a:rPr>
              <a:t>IfATE</a:t>
            </a:r>
            <a:r>
              <a:rPr kumimoji="0" lang="en-GB" sz="1100" b="0" i="1"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IfATE then oversees the delivery of the qualifications to providers by AOs.</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GB" sz="1200" b="0" i="1"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4" name="Rectangle: Single Corner Rounded 3">
            <a:extLst>
              <a:ext uri="{FF2B5EF4-FFF2-40B4-BE49-F238E27FC236}">
                <a16:creationId xmlns:a16="http://schemas.microsoft.com/office/drawing/2014/main" id="{BAE3F72F-1A50-64C7-E327-B25CC015AFFD}"/>
              </a:ext>
            </a:extLst>
          </p:cNvPr>
          <p:cNvSpPr/>
          <p:nvPr/>
        </p:nvSpPr>
        <p:spPr>
          <a:xfrm rot="16200000" flipH="1">
            <a:off x="3551084" y="2073707"/>
            <a:ext cx="1588638" cy="7444958"/>
          </a:xfrm>
          <a:prstGeom prst="round1Rect">
            <a:avLst>
              <a:gd name="adj" fmla="val 11510"/>
            </a:avLst>
          </a:prstGeom>
          <a:solidFill>
            <a:srgbClr val="FFF2CC">
              <a:alpha val="5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tIns="90000" bIns="9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5" name="Rectangle: Top Corners Rounded 4">
            <a:extLst>
              <a:ext uri="{FF2B5EF4-FFF2-40B4-BE49-F238E27FC236}">
                <a16:creationId xmlns:a16="http://schemas.microsoft.com/office/drawing/2014/main" id="{FA389D5E-8572-2A0E-98E0-F8F55E94B5B1}"/>
              </a:ext>
            </a:extLst>
          </p:cNvPr>
          <p:cNvSpPr/>
          <p:nvPr/>
        </p:nvSpPr>
        <p:spPr>
          <a:xfrm>
            <a:off x="622924" y="2457161"/>
            <a:ext cx="10938149" cy="2413014"/>
          </a:xfrm>
          <a:prstGeom prst="round2SameRect">
            <a:avLst>
              <a:gd name="adj1" fmla="val 9508"/>
              <a:gd name="adj2" fmla="val 0"/>
            </a:avLst>
          </a:prstGeom>
          <a:gradFill>
            <a:gsLst>
              <a:gs pos="0">
                <a:schemeClr val="bg1"/>
              </a:gs>
              <a:gs pos="39000">
                <a:srgbClr val="9CA7BA"/>
              </a:gs>
              <a:gs pos="100000">
                <a:schemeClr val="accent1">
                  <a:lumMod val="60000"/>
                  <a:lumOff val="40000"/>
                </a:schemeClr>
              </a:gs>
            </a:gsLst>
            <a:lin ang="5400000" scaled="0"/>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Technical Qualification (TQ)</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Between 900-1400 hours and undertaken in a college- / school-based setting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Single Corner Rounded 5">
            <a:extLst>
              <a:ext uri="{FF2B5EF4-FFF2-40B4-BE49-F238E27FC236}">
                <a16:creationId xmlns:a16="http://schemas.microsoft.com/office/drawing/2014/main" id="{BB057A03-20C1-5C33-1FAE-E976C3083B60}"/>
              </a:ext>
            </a:extLst>
          </p:cNvPr>
          <p:cNvSpPr/>
          <p:nvPr/>
        </p:nvSpPr>
        <p:spPr>
          <a:xfrm rot="16200000" flipH="1">
            <a:off x="3701827" y="2186334"/>
            <a:ext cx="1332000" cy="7200604"/>
          </a:xfrm>
          <a:prstGeom prst="round1Rect">
            <a:avLst>
              <a:gd name="adj" fmla="val 11510"/>
            </a:avLst>
          </a:prstGeom>
          <a:gradFill flip="none" rotWithShape="1">
            <a:gsLst>
              <a:gs pos="0">
                <a:schemeClr val="bg1"/>
              </a:gs>
              <a:gs pos="100000">
                <a:schemeClr val="accent4">
                  <a:lumMod val="20000"/>
                  <a:lumOff val="80000"/>
                </a:schemeClr>
              </a:gs>
            </a:gsLst>
            <a:lin ang="18900000" scaled="1"/>
            <a:tileRect/>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tIns="90000" bIns="9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 Level Industry Placement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Undertaken in an employer setting.</a:t>
            </a: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Minimum of 45 days, </a:t>
            </a:r>
            <a:r>
              <a:rPr kumimoji="0" lang="en-GB" sz="1200" b="0" i="1"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between 315-420 hours</a:t>
            </a:r>
            <a:r>
              <a:rPr kumimoji="0" lang="en-GB"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t>
            </a: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Students develop and apply their technical skills and knowledge in a workplace environment</a:t>
            </a: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Support for travel and subsistence costs is available but employers are not expected to pay students.</a:t>
            </a:r>
          </a:p>
        </p:txBody>
      </p:sp>
      <p:sp>
        <p:nvSpPr>
          <p:cNvPr id="7" name="Rectangle: Single Corner Rounded 6">
            <a:extLst>
              <a:ext uri="{FF2B5EF4-FFF2-40B4-BE49-F238E27FC236}">
                <a16:creationId xmlns:a16="http://schemas.microsoft.com/office/drawing/2014/main" id="{8B6E1803-A1F9-CDF8-60A4-FC140016C044}"/>
              </a:ext>
            </a:extLst>
          </p:cNvPr>
          <p:cNvSpPr/>
          <p:nvPr/>
        </p:nvSpPr>
        <p:spPr>
          <a:xfrm rot="5400000">
            <a:off x="9214975" y="4106545"/>
            <a:ext cx="1332000" cy="3360180"/>
          </a:xfrm>
          <a:prstGeom prst="round1Rect">
            <a:avLst>
              <a:gd name="adj" fmla="val 14324"/>
            </a:avLst>
          </a:prstGeom>
          <a:gradFill flip="none" rotWithShape="1">
            <a:gsLst>
              <a:gs pos="0">
                <a:schemeClr val="bg1"/>
              </a:gs>
              <a:gs pos="100000">
                <a:srgbClr val="FFBEAF"/>
              </a:gs>
            </a:gsLst>
            <a:lin ang="20400000" scaled="0"/>
            <a:tileRect/>
          </a:gradFill>
          <a:ln>
            <a:solidFill>
              <a:srgbClr val="C91E07"/>
            </a:solidFill>
          </a:ln>
        </p:spPr>
        <p:style>
          <a:lnRef idx="2">
            <a:schemeClr val="accent1">
              <a:shade val="50000"/>
            </a:schemeClr>
          </a:lnRef>
          <a:fillRef idx="1">
            <a:schemeClr val="accent1"/>
          </a:fillRef>
          <a:effectRef idx="0">
            <a:schemeClr val="accent1"/>
          </a:effectRef>
          <a:fontRef idx="minor">
            <a:schemeClr val="lt1"/>
          </a:fontRef>
        </p:style>
        <p:txBody>
          <a:bodyPr vert="vert270" wrap="square" tIns="90000" bIns="9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Other Requirements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 Level panels may set occupation-specific requirements, if they are essential for skilled employment, e.g. a licence to practise qualification or professional qualification.</a:t>
            </a:r>
          </a:p>
        </p:txBody>
      </p:sp>
      <p:sp>
        <p:nvSpPr>
          <p:cNvPr id="8" name="Rectangle: Single Corner Rounded 7">
            <a:extLst>
              <a:ext uri="{FF2B5EF4-FFF2-40B4-BE49-F238E27FC236}">
                <a16:creationId xmlns:a16="http://schemas.microsoft.com/office/drawing/2014/main" id="{96AB434C-2BA7-E083-2F73-5ACCB885D829}"/>
              </a:ext>
            </a:extLst>
          </p:cNvPr>
          <p:cNvSpPr/>
          <p:nvPr/>
        </p:nvSpPr>
        <p:spPr>
          <a:xfrm flipH="1">
            <a:off x="767519" y="3028103"/>
            <a:ext cx="5152658" cy="1715481"/>
          </a:xfrm>
          <a:prstGeom prst="round1Rect">
            <a:avLst/>
          </a:prstGeom>
          <a:gradFill flip="none" rotWithShape="1">
            <a:gsLst>
              <a:gs pos="0">
                <a:schemeClr val="bg1"/>
              </a:gs>
              <a:gs pos="100000">
                <a:schemeClr val="accent1">
                  <a:lumMod val="40000"/>
                  <a:lumOff val="60000"/>
                </a:schemeClr>
              </a:gs>
            </a:gsLst>
            <a:lin ang="17400000" scaled="0"/>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tIns="90000" bIns="9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Core Component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Up to half of the qualification</a:t>
            </a: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Knowledge and understanding of the concepts, theories and principles relevant to the T Level and the broader route.</a:t>
            </a: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Core skills relevant to the T Level.</a:t>
            </a: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200" b="0" i="1"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Assessed through an external examination, and a substantial employer set project (ESP) undertaken in the classroom setting and set by Awarding Organisation (AO) employer panels.</a:t>
            </a:r>
          </a:p>
        </p:txBody>
      </p:sp>
      <p:sp>
        <p:nvSpPr>
          <p:cNvPr id="9" name="Rectangle: Single Corner Rounded 8">
            <a:extLst>
              <a:ext uri="{FF2B5EF4-FFF2-40B4-BE49-F238E27FC236}">
                <a16:creationId xmlns:a16="http://schemas.microsoft.com/office/drawing/2014/main" id="{3AA2F3EB-7717-E078-0C03-68B3FDEC0176}"/>
              </a:ext>
            </a:extLst>
          </p:cNvPr>
          <p:cNvSpPr/>
          <p:nvPr/>
        </p:nvSpPr>
        <p:spPr>
          <a:xfrm>
            <a:off x="6113048" y="3028103"/>
            <a:ext cx="5262019" cy="1715481"/>
          </a:xfrm>
          <a:prstGeom prst="round1Rect">
            <a:avLst/>
          </a:prstGeom>
          <a:gradFill flip="none" rotWithShape="1">
            <a:gsLst>
              <a:gs pos="0">
                <a:schemeClr val="bg1"/>
              </a:gs>
              <a:gs pos="100000">
                <a:srgbClr val="9BDEFF"/>
              </a:gs>
            </a:gsLst>
            <a:lin ang="17400000" scaled="0"/>
            <a:tileRect/>
          </a:gra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tIns="90000" bIns="9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Occupational Specialism(s)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At least half of the qualification</a:t>
            </a: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Knowledge, skills and behaviours required to enter employment in that occupational specialism.</a:t>
            </a: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Maths, English and digital competence integrated where relevant. </a:t>
            </a: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Students typically take one occupational specialism.</a:t>
            </a: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200" b="0" i="1"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Assessed synoptically through rigorous practical assignments.</a:t>
            </a:r>
          </a:p>
        </p:txBody>
      </p:sp>
      <p:pic>
        <p:nvPicPr>
          <p:cNvPr id="10" name="Picture 9">
            <a:extLst>
              <a:ext uri="{FF2B5EF4-FFF2-40B4-BE49-F238E27FC236}">
                <a16:creationId xmlns:a16="http://schemas.microsoft.com/office/drawing/2014/main" id="{573D6347-7EEE-FF2E-2DBF-CF3B89FF9919}"/>
              </a:ext>
            </a:extLst>
          </p:cNvPr>
          <p:cNvPicPr>
            <a:picLocks noChangeAspect="1"/>
          </p:cNvPicPr>
          <p:nvPr/>
        </p:nvPicPr>
        <p:blipFill rotWithShape="1">
          <a:blip r:embed="rId3">
            <a:extLst>
              <a:ext uri="{28A0092B-C50C-407E-A947-70E740481C1C}">
                <a14:useLocalDpi xmlns:a14="http://schemas.microsoft.com/office/drawing/2010/main" val="0"/>
              </a:ext>
            </a:extLst>
          </a:blip>
          <a:srcRect r="61689" b="5991"/>
          <a:stretch/>
        </p:blipFill>
        <p:spPr>
          <a:xfrm>
            <a:off x="7925431" y="242709"/>
            <a:ext cx="1309005" cy="395425"/>
          </a:xfrm>
          <a:prstGeom prst="rect">
            <a:avLst/>
          </a:prstGeom>
        </p:spPr>
      </p:pic>
    </p:spTree>
    <p:extLst>
      <p:ext uri="{BB962C8B-B14F-4D97-AF65-F5344CB8AC3E}">
        <p14:creationId xmlns:p14="http://schemas.microsoft.com/office/powerpoint/2010/main" val="1445870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One Rounded and One Snipped 8" descr="Computer parts">
            <a:extLst>
              <a:ext uri="{FF2B5EF4-FFF2-40B4-BE49-F238E27FC236}">
                <a16:creationId xmlns:a16="http://schemas.microsoft.com/office/drawing/2014/main" id="{4C9DF964-60DD-D70D-5211-7F88639D987E}"/>
              </a:ext>
            </a:extLst>
          </p:cNvPr>
          <p:cNvSpPr/>
          <p:nvPr/>
        </p:nvSpPr>
        <p:spPr>
          <a:xfrm>
            <a:off x="0" y="1099735"/>
            <a:ext cx="12192000" cy="5758265"/>
          </a:xfrm>
          <a:prstGeom prst="snipRoundRect">
            <a:avLst>
              <a:gd name="adj1" fmla="val 0"/>
              <a:gd name="adj2" fmla="val 0"/>
            </a:avLst>
          </a:prstGeom>
          <a:blipFill>
            <a:blip r:embed="rId3" cstate="email">
              <a:lum bright="70000" contrast="-70000"/>
              <a:alphaModFix amt="3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FFFD37CC-8B44-C55E-CD4E-CA2A339E5D27}"/>
              </a:ext>
            </a:extLst>
          </p:cNvPr>
          <p:cNvSpPr txBox="1">
            <a:spLocks/>
          </p:cNvSpPr>
          <p:nvPr/>
        </p:nvSpPr>
        <p:spPr>
          <a:xfrm>
            <a:off x="129037" y="148082"/>
            <a:ext cx="8763753" cy="757238"/>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2800" b="1">
                <a:solidFill>
                  <a:schemeClr val="accent1">
                    <a:lumMod val="75000"/>
                  </a:schemeClr>
                </a:solidFill>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solidFill>
                  <a:srgbClr val="4472C4">
                    <a:lumMod val="75000"/>
                  </a:srgbClr>
                </a:solidFill>
              </a:rPr>
              <a:t>Employer and Stakeholder Engagement </a:t>
            </a:r>
            <a:endParaRPr kumimoji="0" lang="en-GB" sz="2800" b="1" i="0" u="none" strike="noStrike" kern="1200" cap="none" spc="0" normalizeH="0" baseline="0" noProof="0">
              <a:ln>
                <a:noFill/>
              </a:ln>
              <a:solidFill>
                <a:srgbClr val="4472C4">
                  <a:lumMod val="75000"/>
                </a:srgbClr>
              </a:solidFill>
              <a:effectLst/>
              <a:uLnTx/>
              <a:uFillTx/>
              <a:latin typeface="Segoe UI" panose="020B0502040204020203" pitchFamily="34" charset="0"/>
              <a:ea typeface="+mn-ea"/>
              <a:cs typeface="Segoe UI" panose="020B0502040204020203" pitchFamily="34" charset="0"/>
            </a:endParaRPr>
          </a:p>
        </p:txBody>
      </p:sp>
      <p:sp>
        <p:nvSpPr>
          <p:cNvPr id="8" name="Content Placeholder 2">
            <a:extLst>
              <a:ext uri="{FF2B5EF4-FFF2-40B4-BE49-F238E27FC236}">
                <a16:creationId xmlns:a16="http://schemas.microsoft.com/office/drawing/2014/main" id="{48FDC9EC-0D84-F38B-0325-D174987C316D}"/>
              </a:ext>
            </a:extLst>
          </p:cNvPr>
          <p:cNvSpPr txBox="1">
            <a:spLocks/>
          </p:cNvSpPr>
          <p:nvPr/>
        </p:nvSpPr>
        <p:spPr>
          <a:xfrm>
            <a:off x="317579" y="1495377"/>
            <a:ext cx="11290500" cy="5119914"/>
          </a:xfrm>
          <a:prstGeom prst="rect">
            <a:avLst/>
          </a:prstGeom>
        </p:spPr>
        <p:txBody>
          <a:bodyPr vert="horz" lIns="91440" tIns="45720" rIns="91440" bIns="45720" rtlCol="0" anchor="t">
            <a:normAutofit/>
          </a:bodyPr>
          <a:lstStyle>
            <a:lvl1pPr marL="252000" indent="-252000" algn="l" defTabSz="914400" rtl="0" eaLnBrk="1" latinLnBrk="0" hangingPunct="1">
              <a:lnSpc>
                <a:spcPct val="100000"/>
              </a:lnSpc>
              <a:spcBef>
                <a:spcPts val="90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1pPr>
            <a:lvl2pPr marL="504000" indent="-252000" algn="l" defTabSz="914400" rtl="0" eaLnBrk="1" latinLnBrk="0" hangingPunct="1">
              <a:lnSpc>
                <a:spcPct val="100000"/>
              </a:lnSpc>
              <a:spcBef>
                <a:spcPts val="300"/>
              </a:spcBef>
              <a:buClr>
                <a:schemeClr val="tx1"/>
              </a:buClr>
              <a:buFont typeface="Arial" panose="020B0604020202020204" pitchFamily="34" charset="0"/>
              <a:buChar char="•"/>
              <a:defRPr sz="1800" kern="1200">
                <a:solidFill>
                  <a:schemeClr val="tx1"/>
                </a:solidFill>
                <a:latin typeface="+mn-lt"/>
                <a:ea typeface="+mn-ea"/>
                <a:cs typeface="+mn-cs"/>
              </a:defRPr>
            </a:lvl2pPr>
            <a:lvl3pPr marL="756000" indent="-252000" algn="l" defTabSz="914400" rtl="0" eaLnBrk="1" latinLnBrk="0" hangingPunct="1">
              <a:lnSpc>
                <a:spcPct val="100000"/>
              </a:lnSpc>
              <a:spcBef>
                <a:spcPts val="3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sz="2000" b="0"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rPr>
              <a:t>T Level panels help to put in place the framework required for an engaging and relevant programme for students. </a:t>
            </a:r>
          </a:p>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sz="2000" b="0"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rPr>
              <a:t>The panels are employer-led, featuring leading industry names, meaning that the qualifications are constructed with the needs of industry firmly in mind. </a:t>
            </a:r>
          </a:p>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sz="2000" b="0"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rPr>
              <a:t>As part of the development process, Awarding Organisations are required to engage with employers, providers and other stakeholders and provide detailed evidence of the impact these individuals have had on the development and validation of the TQ materials.</a:t>
            </a:r>
          </a:p>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sz="2000" b="0"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rPr>
              <a:t>This approach means that employers are involved at every stage of the creation of technical education, from setting the standard, creating content and approving the qualifications that will be delivered. This is part of our ambition to deliver world-class technical education that equips young people to enter highly skilled occupations. </a:t>
            </a:r>
          </a:p>
          <a:p>
            <a:pPr marL="0" marR="0" lvl="0" indent="0" algn="l" defTabSz="914400" rtl="0" eaLnBrk="1" fontAlgn="auto" latinLnBrk="0" hangingPunct="1">
              <a:lnSpc>
                <a:spcPct val="100000"/>
              </a:lnSpc>
              <a:spcBef>
                <a:spcPts val="900"/>
              </a:spcBef>
              <a:spcAft>
                <a:spcPts val="0"/>
              </a:spcAft>
              <a:buClr>
                <a:srgbClr val="4472C4"/>
              </a:buClr>
              <a:buSzTx/>
              <a:buNone/>
              <a:tabLst/>
              <a:defRPr/>
            </a:pPr>
            <a:endParaRPr lang="en-GB" sz="2000" b="1" i="0" u="sng" strike="noStrike" kern="1200" cap="none" spc="0" normalizeH="0" baseline="0" noProof="0">
              <a:ln>
                <a:noFill/>
              </a:ln>
              <a:solidFill>
                <a:srgbClr val="333F48"/>
              </a:solidFill>
              <a:effectLst/>
              <a:uLnTx/>
              <a:uFillTx/>
              <a:latin typeface="Segoe UI" panose="020B0502040204020203" pitchFamily="34" charset="0"/>
              <a:cs typeface="Segoe UI" panose="020B0502040204020203" pitchFamily="34" charset="0"/>
            </a:endParaRPr>
          </a:p>
          <a:p>
            <a:pPr marL="457200" indent="-457200">
              <a:buClr>
                <a:srgbClr val="0885C7"/>
              </a:buClr>
              <a:defRPr/>
            </a:pPr>
            <a:endParaRPr lang="en-GB" sz="2000">
              <a:solidFill>
                <a:srgbClr val="333F48"/>
              </a:solidFill>
              <a:latin typeface="Segoe UI" panose="020B0502040204020203" pitchFamily="34" charset="0"/>
              <a:cs typeface="Segoe UI" panose="020B0502040204020203" pitchFamily="34" charset="0"/>
            </a:endParaRPr>
          </a:p>
          <a:p>
            <a:pPr marL="0" indent="0">
              <a:buClr>
                <a:srgbClr val="0885C7"/>
              </a:buClr>
              <a:buNone/>
              <a:defRPr/>
            </a:pPr>
            <a:endParaRPr lang="en-GB" sz="2000">
              <a:solidFill>
                <a:srgbClr val="333F48"/>
              </a:solidFill>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5611370E-6F83-7505-9F42-34E5269F562A}"/>
              </a:ext>
            </a:extLst>
          </p:cNvPr>
          <p:cNvPicPr>
            <a:picLocks noChangeAspect="1"/>
          </p:cNvPicPr>
          <p:nvPr/>
        </p:nvPicPr>
        <p:blipFill rotWithShape="1">
          <a:blip r:embed="rId5">
            <a:extLst>
              <a:ext uri="{28A0092B-C50C-407E-A947-70E740481C1C}">
                <a14:useLocalDpi xmlns:a14="http://schemas.microsoft.com/office/drawing/2010/main" val="0"/>
              </a:ext>
            </a:extLst>
          </a:blip>
          <a:srcRect r="61689" b="5991"/>
          <a:stretch/>
        </p:blipFill>
        <p:spPr>
          <a:xfrm>
            <a:off x="7925431" y="242709"/>
            <a:ext cx="1309005" cy="395425"/>
          </a:xfrm>
          <a:prstGeom prst="rect">
            <a:avLst/>
          </a:prstGeom>
        </p:spPr>
      </p:pic>
    </p:spTree>
    <p:extLst>
      <p:ext uri="{BB962C8B-B14F-4D97-AF65-F5344CB8AC3E}">
        <p14:creationId xmlns:p14="http://schemas.microsoft.com/office/powerpoint/2010/main" val="845426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FD37CC-8B44-C55E-CD4E-CA2A339E5D27}"/>
              </a:ext>
            </a:extLst>
          </p:cNvPr>
          <p:cNvSpPr txBox="1">
            <a:spLocks/>
          </p:cNvSpPr>
          <p:nvPr/>
        </p:nvSpPr>
        <p:spPr>
          <a:xfrm>
            <a:off x="129037" y="148082"/>
            <a:ext cx="8763753" cy="757238"/>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2800" b="1">
                <a:solidFill>
                  <a:schemeClr val="accent1">
                    <a:lumMod val="75000"/>
                  </a:schemeClr>
                </a:solidFill>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solidFill>
                  <a:srgbClr val="4472C4">
                    <a:lumMod val="75000"/>
                  </a:srgbClr>
                </a:solidFill>
              </a:rPr>
              <a:t>Ensuring T Level quality</a:t>
            </a:r>
            <a:endParaRPr kumimoji="0" lang="en-GB" sz="2800" b="1" i="0" u="none" strike="noStrike" kern="1200" cap="none" spc="0" normalizeH="0" baseline="0" noProof="0">
              <a:ln>
                <a:noFill/>
              </a:ln>
              <a:solidFill>
                <a:srgbClr val="4472C4">
                  <a:lumMod val="75000"/>
                </a:srgbClr>
              </a:solidFill>
              <a:effectLst/>
              <a:uLnTx/>
              <a:uFillTx/>
              <a:latin typeface="Segoe UI" panose="020B0502040204020203" pitchFamily="34" charset="0"/>
              <a:ea typeface="+mn-ea"/>
              <a:cs typeface="Segoe UI" panose="020B0502040204020203" pitchFamily="34" charset="0"/>
            </a:endParaRPr>
          </a:p>
        </p:txBody>
      </p:sp>
      <p:sp>
        <p:nvSpPr>
          <p:cNvPr id="2" name="Rectangle 1">
            <a:extLst>
              <a:ext uri="{FF2B5EF4-FFF2-40B4-BE49-F238E27FC236}">
                <a16:creationId xmlns:a16="http://schemas.microsoft.com/office/drawing/2014/main" id="{3AF93223-02FC-9920-CC4F-75488954EC09}"/>
              </a:ext>
            </a:extLst>
          </p:cNvPr>
          <p:cNvSpPr/>
          <p:nvPr/>
        </p:nvSpPr>
        <p:spPr>
          <a:xfrm>
            <a:off x="0" y="3631343"/>
            <a:ext cx="12192000" cy="1467612"/>
          </a:xfrm>
          <a:prstGeom prst="rect">
            <a:avLst/>
          </a:prstGeom>
          <a:gradFill flip="none" rotWithShape="1">
            <a:gsLst>
              <a:gs pos="100000">
                <a:schemeClr val="accent5">
                  <a:lumMod val="60000"/>
                  <a:lumOff val="40000"/>
                </a:schemeClr>
              </a:gs>
              <a:gs pos="41000">
                <a:srgbClr val="233D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F213E11-2A0A-BA3D-E9E4-1F9349DCA630}"/>
              </a:ext>
            </a:extLst>
          </p:cNvPr>
          <p:cNvSpPr/>
          <p:nvPr/>
        </p:nvSpPr>
        <p:spPr>
          <a:xfrm>
            <a:off x="2467894" y="1532470"/>
            <a:ext cx="1821122" cy="2034539"/>
          </a:xfrm>
          <a:prstGeom prst="rect">
            <a:avLst/>
          </a:pr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 name="Arrow: Pentagon 4">
            <a:extLst>
              <a:ext uri="{FF2B5EF4-FFF2-40B4-BE49-F238E27FC236}">
                <a16:creationId xmlns:a16="http://schemas.microsoft.com/office/drawing/2014/main" id="{11C74D99-F636-9997-488D-3468838714E7}"/>
              </a:ext>
            </a:extLst>
          </p:cNvPr>
          <p:cNvSpPr/>
          <p:nvPr/>
        </p:nvSpPr>
        <p:spPr>
          <a:xfrm>
            <a:off x="519626" y="3675603"/>
            <a:ext cx="2214469" cy="136573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algn="ctr"/>
            <a:r>
              <a:rPr lang="en-GB" sz="1600">
                <a:latin typeface="Arial" panose="020B0604020202020204" pitchFamily="34" charset="0"/>
                <a:cs typeface="Arial" panose="020B0604020202020204" pitchFamily="34" charset="0"/>
              </a:rPr>
              <a:t>T Level requirement identified</a:t>
            </a:r>
          </a:p>
        </p:txBody>
      </p:sp>
      <p:sp>
        <p:nvSpPr>
          <p:cNvPr id="6" name="Arrow: Pentagon 5">
            <a:extLst>
              <a:ext uri="{FF2B5EF4-FFF2-40B4-BE49-F238E27FC236}">
                <a16:creationId xmlns:a16="http://schemas.microsoft.com/office/drawing/2014/main" id="{FB15FEDC-0F76-98A2-83F0-E1A06AD49F11}"/>
              </a:ext>
            </a:extLst>
          </p:cNvPr>
          <p:cNvSpPr/>
          <p:nvPr/>
        </p:nvSpPr>
        <p:spPr>
          <a:xfrm>
            <a:off x="2873697" y="3675603"/>
            <a:ext cx="2214469" cy="136573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algn="ctr"/>
            <a:r>
              <a:rPr lang="en-GB" sz="1600">
                <a:latin typeface="Arial" panose="020B0604020202020204" pitchFamily="34" charset="0"/>
                <a:cs typeface="Arial" panose="020B0604020202020204" pitchFamily="34" charset="0"/>
              </a:rPr>
              <a:t>T Level Outline Content</a:t>
            </a:r>
          </a:p>
        </p:txBody>
      </p:sp>
      <p:sp>
        <p:nvSpPr>
          <p:cNvPr id="7" name="Arrow: Pentagon 6">
            <a:extLst>
              <a:ext uri="{FF2B5EF4-FFF2-40B4-BE49-F238E27FC236}">
                <a16:creationId xmlns:a16="http://schemas.microsoft.com/office/drawing/2014/main" id="{CBD31D4B-BE2F-8105-F911-311E51BB9A98}"/>
              </a:ext>
            </a:extLst>
          </p:cNvPr>
          <p:cNvSpPr/>
          <p:nvPr/>
        </p:nvSpPr>
        <p:spPr>
          <a:xfrm>
            <a:off x="5227768" y="3675603"/>
            <a:ext cx="2214469" cy="136573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algn="ctr"/>
            <a:r>
              <a:rPr lang="en-GB" sz="1600">
                <a:latin typeface="Arial" panose="020B0604020202020204" pitchFamily="34" charset="0"/>
                <a:cs typeface="Arial" panose="020B0604020202020204" pitchFamily="34" charset="0"/>
              </a:rPr>
              <a:t>Awarding Organisation Procurement</a:t>
            </a:r>
          </a:p>
        </p:txBody>
      </p:sp>
      <p:sp>
        <p:nvSpPr>
          <p:cNvPr id="8" name="Arrow: Pentagon 7">
            <a:extLst>
              <a:ext uri="{FF2B5EF4-FFF2-40B4-BE49-F238E27FC236}">
                <a16:creationId xmlns:a16="http://schemas.microsoft.com/office/drawing/2014/main" id="{0208DF12-93A2-BB19-82B0-CF562A9B7518}"/>
              </a:ext>
            </a:extLst>
          </p:cNvPr>
          <p:cNvSpPr/>
          <p:nvPr/>
        </p:nvSpPr>
        <p:spPr>
          <a:xfrm>
            <a:off x="7581839" y="3675603"/>
            <a:ext cx="2214469" cy="136573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algn="ctr"/>
            <a:r>
              <a:rPr lang="en-GB" sz="1600">
                <a:latin typeface="Arial" panose="020B0604020202020204" pitchFamily="34" charset="0"/>
                <a:cs typeface="Arial" panose="020B0604020202020204" pitchFamily="34" charset="0"/>
              </a:rPr>
              <a:t>TQ development</a:t>
            </a:r>
          </a:p>
        </p:txBody>
      </p:sp>
      <p:sp>
        <p:nvSpPr>
          <p:cNvPr id="9" name="Arrow: Pentagon 8">
            <a:extLst>
              <a:ext uri="{FF2B5EF4-FFF2-40B4-BE49-F238E27FC236}">
                <a16:creationId xmlns:a16="http://schemas.microsoft.com/office/drawing/2014/main" id="{26E322E7-4CB5-3ABF-E36F-6FE354805246}"/>
              </a:ext>
            </a:extLst>
          </p:cNvPr>
          <p:cNvSpPr/>
          <p:nvPr/>
        </p:nvSpPr>
        <p:spPr>
          <a:xfrm>
            <a:off x="9935910" y="3675603"/>
            <a:ext cx="2214469" cy="136573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algn="ctr"/>
            <a:r>
              <a:rPr lang="en-GB" sz="1600">
                <a:latin typeface="Arial" panose="020B0604020202020204" pitchFamily="34" charset="0"/>
                <a:cs typeface="Arial" panose="020B0604020202020204" pitchFamily="34" charset="0"/>
              </a:rPr>
              <a:t>TQ delivery</a:t>
            </a:r>
          </a:p>
          <a:p>
            <a:pPr algn="ctr"/>
            <a:r>
              <a:rPr lang="en-GB" sz="1600">
                <a:latin typeface="Arial" panose="020B0604020202020204" pitchFamily="34" charset="0"/>
                <a:cs typeface="Arial" panose="020B0604020202020204" pitchFamily="34" charset="0"/>
              </a:rPr>
              <a:t>(inc. updates)</a:t>
            </a:r>
          </a:p>
        </p:txBody>
      </p:sp>
      <p:sp>
        <p:nvSpPr>
          <p:cNvPr id="10" name="Parallelogram 9">
            <a:extLst>
              <a:ext uri="{FF2B5EF4-FFF2-40B4-BE49-F238E27FC236}">
                <a16:creationId xmlns:a16="http://schemas.microsoft.com/office/drawing/2014/main" id="{B095AD2A-6276-4B44-61DE-B2AD723D9A4B}"/>
              </a:ext>
            </a:extLst>
          </p:cNvPr>
          <p:cNvSpPr/>
          <p:nvPr/>
        </p:nvSpPr>
        <p:spPr>
          <a:xfrm>
            <a:off x="2696329" y="5742911"/>
            <a:ext cx="1447445" cy="510372"/>
          </a:xfrm>
          <a:prstGeom prst="parallelogram">
            <a:avLst/>
          </a:prstGeom>
          <a:solidFill>
            <a:srgbClr val="684A8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18000" rtlCol="0" anchor="ctr"/>
          <a:lstStyle/>
          <a:p>
            <a:pPr algn="ctr">
              <a:lnSpc>
                <a:spcPct val="80000"/>
              </a:lnSpc>
            </a:pPr>
            <a:r>
              <a:rPr lang="en-GB" sz="1600">
                <a:latin typeface="Arial" panose="020B0604020202020204" pitchFamily="34" charset="0"/>
                <a:cs typeface="Arial" panose="020B0604020202020204" pitchFamily="34" charset="0"/>
              </a:rPr>
              <a:t>Employer views</a:t>
            </a:r>
          </a:p>
        </p:txBody>
      </p:sp>
      <p:sp>
        <p:nvSpPr>
          <p:cNvPr id="11" name="Parallelogram 10">
            <a:extLst>
              <a:ext uri="{FF2B5EF4-FFF2-40B4-BE49-F238E27FC236}">
                <a16:creationId xmlns:a16="http://schemas.microsoft.com/office/drawing/2014/main" id="{1E959631-E6FB-E602-4CFF-A073D9C2BAAA}"/>
              </a:ext>
            </a:extLst>
          </p:cNvPr>
          <p:cNvSpPr/>
          <p:nvPr/>
        </p:nvSpPr>
        <p:spPr>
          <a:xfrm>
            <a:off x="2549683" y="6295568"/>
            <a:ext cx="1447445" cy="510372"/>
          </a:xfrm>
          <a:prstGeom prst="parallelogram">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18000" rtlCol="0" anchor="ctr"/>
          <a:lstStyle/>
          <a:p>
            <a:pPr algn="ctr">
              <a:lnSpc>
                <a:spcPct val="80000"/>
              </a:lnSpc>
            </a:pPr>
            <a:r>
              <a:rPr lang="en-GB" sz="1600">
                <a:latin typeface="Arial" panose="020B0604020202020204" pitchFamily="34" charset="0"/>
                <a:cs typeface="Arial" panose="020B0604020202020204" pitchFamily="34" charset="0"/>
              </a:rPr>
              <a:t>Provider views</a:t>
            </a:r>
          </a:p>
        </p:txBody>
      </p:sp>
      <p:sp>
        <p:nvSpPr>
          <p:cNvPr id="12" name="Parallelogram 11">
            <a:extLst>
              <a:ext uri="{FF2B5EF4-FFF2-40B4-BE49-F238E27FC236}">
                <a16:creationId xmlns:a16="http://schemas.microsoft.com/office/drawing/2014/main" id="{4BD2CB44-7FA3-E657-71EC-66A781D5E916}"/>
              </a:ext>
            </a:extLst>
          </p:cNvPr>
          <p:cNvSpPr/>
          <p:nvPr/>
        </p:nvSpPr>
        <p:spPr>
          <a:xfrm>
            <a:off x="5215570" y="3046809"/>
            <a:ext cx="1447445" cy="510372"/>
          </a:xfrm>
          <a:prstGeom prst="parallelogram">
            <a:avLst/>
          </a:prstGeom>
          <a:solidFill>
            <a:srgbClr val="497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GB" sz="1600">
                <a:latin typeface="Arial" panose="020B0604020202020204" pitchFamily="34" charset="0"/>
                <a:cs typeface="Arial" panose="020B0604020202020204" pitchFamily="34" charset="0"/>
              </a:rPr>
              <a:t>Ofqual recognition</a:t>
            </a:r>
          </a:p>
        </p:txBody>
      </p:sp>
      <p:sp>
        <p:nvSpPr>
          <p:cNvPr id="13" name="Parallelogram 12">
            <a:extLst>
              <a:ext uri="{FF2B5EF4-FFF2-40B4-BE49-F238E27FC236}">
                <a16:creationId xmlns:a16="http://schemas.microsoft.com/office/drawing/2014/main" id="{C9CF6995-050D-E1BD-370D-C6BFF142E55A}"/>
              </a:ext>
            </a:extLst>
          </p:cNvPr>
          <p:cNvSpPr/>
          <p:nvPr/>
        </p:nvSpPr>
        <p:spPr>
          <a:xfrm>
            <a:off x="5365820" y="2755481"/>
            <a:ext cx="6784558" cy="255186"/>
          </a:xfrm>
          <a:prstGeom prst="parallelogram">
            <a:avLst/>
          </a:prstGeom>
          <a:solidFill>
            <a:srgbClr val="49702E"/>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algn="ctr">
              <a:lnSpc>
                <a:spcPct val="80000"/>
              </a:lnSpc>
            </a:pPr>
            <a:r>
              <a:rPr lang="en-GB" sz="1600">
                <a:latin typeface="Arial" panose="020B0604020202020204" pitchFamily="34" charset="0"/>
                <a:cs typeface="Arial" panose="020B0604020202020204" pitchFamily="34" charset="0"/>
              </a:rPr>
              <a:t>Ofqual regulation</a:t>
            </a:r>
          </a:p>
        </p:txBody>
      </p:sp>
      <p:sp>
        <p:nvSpPr>
          <p:cNvPr id="15" name="Parallelogram 14">
            <a:extLst>
              <a:ext uri="{FF2B5EF4-FFF2-40B4-BE49-F238E27FC236}">
                <a16:creationId xmlns:a16="http://schemas.microsoft.com/office/drawing/2014/main" id="{E373E537-0AEA-F6C3-5E3A-02AA6CF149B1}"/>
              </a:ext>
            </a:extLst>
          </p:cNvPr>
          <p:cNvSpPr/>
          <p:nvPr/>
        </p:nvSpPr>
        <p:spPr>
          <a:xfrm>
            <a:off x="2834057" y="5200770"/>
            <a:ext cx="1447445" cy="510372"/>
          </a:xfrm>
          <a:prstGeom prst="parallelogram">
            <a:avLst/>
          </a:prstGeom>
          <a:solidFill>
            <a:srgbClr val="684A8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18000" rtlCol="0" anchor="ctr"/>
          <a:lstStyle/>
          <a:p>
            <a:pPr algn="ctr">
              <a:lnSpc>
                <a:spcPct val="80000"/>
              </a:lnSpc>
            </a:pPr>
            <a:r>
              <a:rPr lang="en-GB" sz="1600">
                <a:latin typeface="Arial" panose="020B0604020202020204" pitchFamily="34" charset="0"/>
                <a:cs typeface="Arial" panose="020B0604020202020204" pitchFamily="34" charset="0"/>
              </a:rPr>
              <a:t>T Level Panel input</a:t>
            </a:r>
          </a:p>
        </p:txBody>
      </p:sp>
      <p:sp>
        <p:nvSpPr>
          <p:cNvPr id="16" name="Parallelogram 15">
            <a:extLst>
              <a:ext uri="{FF2B5EF4-FFF2-40B4-BE49-F238E27FC236}">
                <a16:creationId xmlns:a16="http://schemas.microsoft.com/office/drawing/2014/main" id="{D8B684B2-2518-4242-5E09-41C65D5D5460}"/>
              </a:ext>
            </a:extLst>
          </p:cNvPr>
          <p:cNvSpPr/>
          <p:nvPr/>
        </p:nvSpPr>
        <p:spPr>
          <a:xfrm>
            <a:off x="471354" y="5200770"/>
            <a:ext cx="1447445" cy="510372"/>
          </a:xfrm>
          <a:prstGeom prst="parallelogram">
            <a:avLst/>
          </a:prstGeom>
          <a:solidFill>
            <a:srgbClr val="684A8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18000" rtlCol="0" anchor="ctr"/>
          <a:lstStyle/>
          <a:p>
            <a:pPr algn="ctr">
              <a:lnSpc>
                <a:spcPct val="80000"/>
              </a:lnSpc>
            </a:pPr>
            <a:r>
              <a:rPr lang="en-GB" sz="1600">
                <a:latin typeface="Arial" panose="020B0604020202020204" pitchFamily="34" charset="0"/>
                <a:cs typeface="Arial" panose="020B0604020202020204" pitchFamily="34" charset="0"/>
              </a:rPr>
              <a:t>Route Panel views</a:t>
            </a:r>
          </a:p>
        </p:txBody>
      </p:sp>
      <p:sp>
        <p:nvSpPr>
          <p:cNvPr id="17" name="Parallelogram 16">
            <a:extLst>
              <a:ext uri="{FF2B5EF4-FFF2-40B4-BE49-F238E27FC236}">
                <a16:creationId xmlns:a16="http://schemas.microsoft.com/office/drawing/2014/main" id="{F7F2876A-88F0-6614-AB9E-415ADB85B615}"/>
              </a:ext>
            </a:extLst>
          </p:cNvPr>
          <p:cNvSpPr/>
          <p:nvPr/>
        </p:nvSpPr>
        <p:spPr>
          <a:xfrm>
            <a:off x="189216" y="6287990"/>
            <a:ext cx="1447445" cy="510372"/>
          </a:xfrm>
          <a:prstGeom prst="parallelogram">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18000" rtlCol="0" anchor="ctr"/>
          <a:lstStyle/>
          <a:p>
            <a:pPr algn="ctr">
              <a:lnSpc>
                <a:spcPct val="80000"/>
              </a:lnSpc>
            </a:pPr>
            <a:r>
              <a:rPr lang="en-GB" sz="1600">
                <a:latin typeface="Arial" panose="020B0604020202020204" pitchFamily="34" charset="0"/>
                <a:cs typeface="Arial" panose="020B0604020202020204" pitchFamily="34" charset="0"/>
              </a:rPr>
              <a:t>Data / analysis</a:t>
            </a:r>
          </a:p>
        </p:txBody>
      </p:sp>
      <p:sp>
        <p:nvSpPr>
          <p:cNvPr id="18" name="Parallelogram 17">
            <a:extLst>
              <a:ext uri="{FF2B5EF4-FFF2-40B4-BE49-F238E27FC236}">
                <a16:creationId xmlns:a16="http://schemas.microsoft.com/office/drawing/2014/main" id="{D3FCC646-4CF8-9845-151A-5D8839D031F9}"/>
              </a:ext>
            </a:extLst>
          </p:cNvPr>
          <p:cNvSpPr/>
          <p:nvPr/>
        </p:nvSpPr>
        <p:spPr>
          <a:xfrm>
            <a:off x="336428" y="5744380"/>
            <a:ext cx="1447445" cy="510372"/>
          </a:xfrm>
          <a:prstGeom prst="parallelogram">
            <a:avLst/>
          </a:prstGeom>
          <a:solidFill>
            <a:srgbClr val="684A8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18000" rtlCol="0" anchor="ctr"/>
          <a:lstStyle/>
          <a:p>
            <a:pPr algn="ctr">
              <a:lnSpc>
                <a:spcPct val="80000"/>
              </a:lnSpc>
            </a:pPr>
            <a:r>
              <a:rPr lang="en-GB" sz="1600">
                <a:latin typeface="Arial" panose="020B0604020202020204" pitchFamily="34" charset="0"/>
                <a:cs typeface="Arial" panose="020B0604020202020204" pitchFamily="34" charset="0"/>
              </a:rPr>
              <a:t>Employer views</a:t>
            </a:r>
          </a:p>
        </p:txBody>
      </p:sp>
      <p:sp>
        <p:nvSpPr>
          <p:cNvPr id="19" name="Parallelogram 18">
            <a:extLst>
              <a:ext uri="{FF2B5EF4-FFF2-40B4-BE49-F238E27FC236}">
                <a16:creationId xmlns:a16="http://schemas.microsoft.com/office/drawing/2014/main" id="{E634A0BF-332D-E8E8-F02E-EC2ECB63284C}"/>
              </a:ext>
            </a:extLst>
          </p:cNvPr>
          <p:cNvSpPr/>
          <p:nvPr/>
        </p:nvSpPr>
        <p:spPr>
          <a:xfrm>
            <a:off x="7475316" y="5200040"/>
            <a:ext cx="1447445" cy="510372"/>
          </a:xfrm>
          <a:prstGeom prst="parallelogram">
            <a:avLst/>
          </a:prstGeom>
          <a:solidFill>
            <a:srgbClr val="684A8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18000" rtlCol="0" anchor="ctr"/>
          <a:lstStyle/>
          <a:p>
            <a:pPr algn="ctr">
              <a:lnSpc>
                <a:spcPct val="80000"/>
              </a:lnSpc>
            </a:pPr>
            <a:r>
              <a:rPr lang="en-GB" sz="1600">
                <a:latin typeface="Arial" panose="020B0604020202020204" pitchFamily="34" charset="0"/>
                <a:cs typeface="Arial" panose="020B0604020202020204" pitchFamily="34" charset="0"/>
              </a:rPr>
              <a:t>Route Panel views</a:t>
            </a:r>
          </a:p>
        </p:txBody>
      </p:sp>
      <p:sp>
        <p:nvSpPr>
          <p:cNvPr id="20" name="Parallelogram 19">
            <a:extLst>
              <a:ext uri="{FF2B5EF4-FFF2-40B4-BE49-F238E27FC236}">
                <a16:creationId xmlns:a16="http://schemas.microsoft.com/office/drawing/2014/main" id="{3ED19241-A745-75A3-8F5B-AAA6268874D0}"/>
              </a:ext>
            </a:extLst>
          </p:cNvPr>
          <p:cNvSpPr/>
          <p:nvPr/>
        </p:nvSpPr>
        <p:spPr>
          <a:xfrm>
            <a:off x="7345141" y="5743650"/>
            <a:ext cx="1447445" cy="510372"/>
          </a:xfrm>
          <a:prstGeom prst="parallelogram">
            <a:avLst/>
          </a:prstGeom>
          <a:solidFill>
            <a:srgbClr val="684A8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18000" rtlCol="0" anchor="ctr"/>
          <a:lstStyle/>
          <a:p>
            <a:pPr algn="ctr">
              <a:lnSpc>
                <a:spcPct val="80000"/>
              </a:lnSpc>
            </a:pPr>
            <a:r>
              <a:rPr lang="en-GB" sz="1600">
                <a:latin typeface="Arial" panose="020B0604020202020204" pitchFamily="34" charset="0"/>
                <a:cs typeface="Arial" panose="020B0604020202020204" pitchFamily="34" charset="0"/>
              </a:rPr>
              <a:t>Employer views</a:t>
            </a:r>
          </a:p>
        </p:txBody>
      </p:sp>
      <p:sp>
        <p:nvSpPr>
          <p:cNvPr id="21" name="Parallelogram 20">
            <a:extLst>
              <a:ext uri="{FF2B5EF4-FFF2-40B4-BE49-F238E27FC236}">
                <a16:creationId xmlns:a16="http://schemas.microsoft.com/office/drawing/2014/main" id="{7C1CC1B7-5065-3743-2461-B6DD241C00BA}"/>
              </a:ext>
            </a:extLst>
          </p:cNvPr>
          <p:cNvSpPr/>
          <p:nvPr/>
        </p:nvSpPr>
        <p:spPr>
          <a:xfrm>
            <a:off x="7198495" y="6296307"/>
            <a:ext cx="1447445" cy="510372"/>
          </a:xfrm>
          <a:prstGeom prst="parallelogram">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18000" rtlCol="0" anchor="ctr"/>
          <a:lstStyle/>
          <a:p>
            <a:pPr algn="ctr">
              <a:lnSpc>
                <a:spcPct val="80000"/>
              </a:lnSpc>
            </a:pPr>
            <a:r>
              <a:rPr lang="en-GB" sz="1600">
                <a:latin typeface="Arial" panose="020B0604020202020204" pitchFamily="34" charset="0"/>
                <a:cs typeface="Arial" panose="020B0604020202020204" pitchFamily="34" charset="0"/>
              </a:rPr>
              <a:t>Provider views</a:t>
            </a:r>
          </a:p>
        </p:txBody>
      </p:sp>
      <p:sp>
        <p:nvSpPr>
          <p:cNvPr id="22" name="Parallelogram 21">
            <a:extLst>
              <a:ext uri="{FF2B5EF4-FFF2-40B4-BE49-F238E27FC236}">
                <a16:creationId xmlns:a16="http://schemas.microsoft.com/office/drawing/2014/main" id="{80BF9FC4-3E07-6B17-F086-F5C3C8F031A8}"/>
              </a:ext>
            </a:extLst>
          </p:cNvPr>
          <p:cNvSpPr/>
          <p:nvPr/>
        </p:nvSpPr>
        <p:spPr>
          <a:xfrm>
            <a:off x="9838019" y="5173117"/>
            <a:ext cx="1447445" cy="510372"/>
          </a:xfrm>
          <a:prstGeom prst="parallelogram">
            <a:avLst/>
          </a:prstGeom>
          <a:solidFill>
            <a:srgbClr val="684A8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18000" rtlCol="0" anchor="ctr"/>
          <a:lstStyle/>
          <a:p>
            <a:pPr algn="ctr">
              <a:lnSpc>
                <a:spcPct val="80000"/>
              </a:lnSpc>
            </a:pPr>
            <a:r>
              <a:rPr lang="en-GB" sz="1600">
                <a:latin typeface="Arial" panose="020B0604020202020204" pitchFamily="34" charset="0"/>
                <a:cs typeface="Arial" panose="020B0604020202020204" pitchFamily="34" charset="0"/>
              </a:rPr>
              <a:t>Route Panel views</a:t>
            </a:r>
          </a:p>
        </p:txBody>
      </p:sp>
      <p:sp>
        <p:nvSpPr>
          <p:cNvPr id="23" name="Parallelogram 22">
            <a:extLst>
              <a:ext uri="{FF2B5EF4-FFF2-40B4-BE49-F238E27FC236}">
                <a16:creationId xmlns:a16="http://schemas.microsoft.com/office/drawing/2014/main" id="{4C8CAF28-8332-F1CC-937A-BBE3651777E8}"/>
              </a:ext>
            </a:extLst>
          </p:cNvPr>
          <p:cNvSpPr/>
          <p:nvPr/>
        </p:nvSpPr>
        <p:spPr>
          <a:xfrm>
            <a:off x="9707844" y="5716727"/>
            <a:ext cx="1447445" cy="510372"/>
          </a:xfrm>
          <a:prstGeom prst="parallelogram">
            <a:avLst/>
          </a:prstGeom>
          <a:solidFill>
            <a:srgbClr val="684A8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18000" rtlCol="0" anchor="ctr"/>
          <a:lstStyle/>
          <a:p>
            <a:pPr algn="ctr">
              <a:lnSpc>
                <a:spcPct val="80000"/>
              </a:lnSpc>
            </a:pPr>
            <a:r>
              <a:rPr lang="en-GB" sz="1600">
                <a:latin typeface="Arial" panose="020B0604020202020204" pitchFamily="34" charset="0"/>
                <a:cs typeface="Arial" panose="020B0604020202020204" pitchFamily="34" charset="0"/>
              </a:rPr>
              <a:t>Employer views</a:t>
            </a:r>
          </a:p>
        </p:txBody>
      </p:sp>
      <p:sp>
        <p:nvSpPr>
          <p:cNvPr id="24" name="Parallelogram 23">
            <a:extLst>
              <a:ext uri="{FF2B5EF4-FFF2-40B4-BE49-F238E27FC236}">
                <a16:creationId xmlns:a16="http://schemas.microsoft.com/office/drawing/2014/main" id="{591228E1-ACB8-BCC9-8DE5-E11876FFD80F}"/>
              </a:ext>
            </a:extLst>
          </p:cNvPr>
          <p:cNvSpPr/>
          <p:nvPr/>
        </p:nvSpPr>
        <p:spPr>
          <a:xfrm>
            <a:off x="9561198" y="6269384"/>
            <a:ext cx="1447445" cy="510372"/>
          </a:xfrm>
          <a:prstGeom prst="parallelogram">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18000" rtlCol="0" anchor="ctr"/>
          <a:lstStyle/>
          <a:p>
            <a:pPr algn="ctr">
              <a:lnSpc>
                <a:spcPct val="80000"/>
              </a:lnSpc>
            </a:pPr>
            <a:r>
              <a:rPr lang="en-GB" sz="1600">
                <a:latin typeface="Arial" panose="020B0604020202020204" pitchFamily="34" charset="0"/>
                <a:cs typeface="Arial" panose="020B0604020202020204" pitchFamily="34" charset="0"/>
              </a:rPr>
              <a:t>Provider views</a:t>
            </a:r>
          </a:p>
        </p:txBody>
      </p:sp>
      <p:sp>
        <p:nvSpPr>
          <p:cNvPr id="25" name="Parallelogram 24">
            <a:extLst>
              <a:ext uri="{FF2B5EF4-FFF2-40B4-BE49-F238E27FC236}">
                <a16:creationId xmlns:a16="http://schemas.microsoft.com/office/drawing/2014/main" id="{B7E80B0E-B353-7C7B-DB5B-CA601AF67FE6}"/>
              </a:ext>
            </a:extLst>
          </p:cNvPr>
          <p:cNvSpPr/>
          <p:nvPr/>
        </p:nvSpPr>
        <p:spPr>
          <a:xfrm>
            <a:off x="9919595" y="3046809"/>
            <a:ext cx="1462780" cy="510372"/>
          </a:xfrm>
          <a:prstGeom prst="parallelogram">
            <a:avLst/>
          </a:prstGeom>
          <a:solidFill>
            <a:srgbClr val="497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GB" sz="1600">
                <a:latin typeface="Arial" panose="020B0604020202020204" pitchFamily="34" charset="0"/>
                <a:cs typeface="Arial" panose="020B0604020202020204" pitchFamily="34" charset="0"/>
              </a:rPr>
              <a:t>Assessment oversight</a:t>
            </a:r>
          </a:p>
        </p:txBody>
      </p:sp>
      <p:sp>
        <p:nvSpPr>
          <p:cNvPr id="26" name="Parallelogram 25">
            <a:extLst>
              <a:ext uri="{FF2B5EF4-FFF2-40B4-BE49-F238E27FC236}">
                <a16:creationId xmlns:a16="http://schemas.microsoft.com/office/drawing/2014/main" id="{5A533D8E-F203-1628-4095-10947B7DF355}"/>
              </a:ext>
            </a:extLst>
          </p:cNvPr>
          <p:cNvSpPr/>
          <p:nvPr/>
        </p:nvSpPr>
        <p:spPr>
          <a:xfrm>
            <a:off x="-1" y="1337685"/>
            <a:ext cx="12150379" cy="255186"/>
          </a:xfrm>
          <a:prstGeom prst="parallelogram">
            <a:avLst/>
          </a:prstGeom>
          <a:solidFill>
            <a:srgbClr val="968F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algn="ctr">
              <a:lnSpc>
                <a:spcPct val="80000"/>
              </a:lnSpc>
            </a:pPr>
            <a:r>
              <a:rPr lang="en-GB" sz="1600">
                <a:latin typeface="Arial" panose="020B0604020202020204" pitchFamily="34" charset="0"/>
                <a:cs typeface="Arial" panose="020B0604020202020204" pitchFamily="34" charset="0"/>
              </a:rPr>
              <a:t>DfE technical education reform programme / policy</a:t>
            </a:r>
          </a:p>
        </p:txBody>
      </p:sp>
      <p:sp>
        <p:nvSpPr>
          <p:cNvPr id="27" name="Parallelogram 26">
            <a:extLst>
              <a:ext uri="{FF2B5EF4-FFF2-40B4-BE49-F238E27FC236}">
                <a16:creationId xmlns:a16="http://schemas.microsoft.com/office/drawing/2014/main" id="{7123FD79-21BD-2086-3E06-6F303406C7DF}"/>
              </a:ext>
            </a:extLst>
          </p:cNvPr>
          <p:cNvSpPr/>
          <p:nvPr/>
        </p:nvSpPr>
        <p:spPr>
          <a:xfrm>
            <a:off x="5215570" y="1629342"/>
            <a:ext cx="1447445" cy="510372"/>
          </a:xfrm>
          <a:prstGeom prst="parallelogram">
            <a:avLst/>
          </a:prstGeom>
          <a:solidFill>
            <a:srgbClr val="968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lnSpc>
                <a:spcPct val="60000"/>
              </a:lnSpc>
            </a:pPr>
            <a:r>
              <a:rPr lang="en-GB" sz="1600">
                <a:latin typeface="Arial" panose="020B0604020202020204" pitchFamily="34" charset="0"/>
                <a:cs typeface="Arial" panose="020B0604020202020204" pitchFamily="34" charset="0"/>
              </a:rPr>
              <a:t>Capital / CPD funding</a:t>
            </a:r>
          </a:p>
        </p:txBody>
      </p:sp>
      <p:sp>
        <p:nvSpPr>
          <p:cNvPr id="28" name="Parallelogram 27">
            <a:extLst>
              <a:ext uri="{FF2B5EF4-FFF2-40B4-BE49-F238E27FC236}">
                <a16:creationId xmlns:a16="http://schemas.microsoft.com/office/drawing/2014/main" id="{D5EE8A2E-7C63-EFBE-BC09-27E4E34CF485}"/>
              </a:ext>
            </a:extLst>
          </p:cNvPr>
          <p:cNvSpPr/>
          <p:nvPr/>
        </p:nvSpPr>
        <p:spPr>
          <a:xfrm>
            <a:off x="10067963" y="1629342"/>
            <a:ext cx="1447445" cy="510372"/>
          </a:xfrm>
          <a:prstGeom prst="parallelogram">
            <a:avLst/>
          </a:prstGeom>
          <a:solidFill>
            <a:srgbClr val="968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lnSpc>
                <a:spcPct val="60000"/>
              </a:lnSpc>
            </a:pPr>
            <a:r>
              <a:rPr lang="en-GB" sz="1600">
                <a:latin typeface="Arial" panose="020B0604020202020204" pitchFamily="34" charset="0"/>
                <a:cs typeface="Arial" panose="020B0604020202020204" pitchFamily="34" charset="0"/>
              </a:rPr>
              <a:t>Industry placements inc. funding</a:t>
            </a:r>
          </a:p>
        </p:txBody>
      </p:sp>
      <p:sp>
        <p:nvSpPr>
          <p:cNvPr id="29" name="Parallelogram 28">
            <a:extLst>
              <a:ext uri="{FF2B5EF4-FFF2-40B4-BE49-F238E27FC236}">
                <a16:creationId xmlns:a16="http://schemas.microsoft.com/office/drawing/2014/main" id="{38058043-9953-B4C9-DEB0-EDF330B4184A}"/>
              </a:ext>
            </a:extLst>
          </p:cNvPr>
          <p:cNvSpPr/>
          <p:nvPr/>
        </p:nvSpPr>
        <p:spPr>
          <a:xfrm>
            <a:off x="9935910" y="2174491"/>
            <a:ext cx="1447445" cy="510372"/>
          </a:xfrm>
          <a:prstGeom prst="parallelogram">
            <a:avLst/>
          </a:prstGeom>
          <a:solidFill>
            <a:srgbClr val="968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lnSpc>
                <a:spcPct val="60000"/>
              </a:lnSpc>
            </a:pPr>
            <a:r>
              <a:rPr lang="en-GB" sz="1600">
                <a:latin typeface="Arial" panose="020B0604020202020204" pitchFamily="34" charset="0"/>
                <a:cs typeface="Arial" panose="020B0604020202020204" pitchFamily="34" charset="0"/>
              </a:rPr>
              <a:t>Results &amp; certification</a:t>
            </a:r>
          </a:p>
        </p:txBody>
      </p:sp>
      <p:sp>
        <p:nvSpPr>
          <p:cNvPr id="30" name="Parallelogram 29">
            <a:extLst>
              <a:ext uri="{FF2B5EF4-FFF2-40B4-BE49-F238E27FC236}">
                <a16:creationId xmlns:a16="http://schemas.microsoft.com/office/drawing/2014/main" id="{9384A83A-DE72-2AB4-1709-6D9ED9D9FF10}"/>
              </a:ext>
            </a:extLst>
          </p:cNvPr>
          <p:cNvSpPr/>
          <p:nvPr/>
        </p:nvSpPr>
        <p:spPr>
          <a:xfrm>
            <a:off x="7902986" y="3054989"/>
            <a:ext cx="1447445" cy="510372"/>
          </a:xfrm>
          <a:prstGeom prst="parallelogram">
            <a:avLst/>
          </a:prstGeom>
          <a:solidFill>
            <a:srgbClr val="497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GB" sz="1600">
                <a:latin typeface="Arial" panose="020B0604020202020204" pitchFamily="34" charset="0"/>
                <a:cs typeface="Arial" panose="020B0604020202020204" pitchFamily="34" charset="0"/>
              </a:rPr>
              <a:t>Ofqual review</a:t>
            </a:r>
          </a:p>
        </p:txBody>
      </p:sp>
      <p:pic>
        <p:nvPicPr>
          <p:cNvPr id="14" name="Picture 13">
            <a:extLst>
              <a:ext uri="{FF2B5EF4-FFF2-40B4-BE49-F238E27FC236}">
                <a16:creationId xmlns:a16="http://schemas.microsoft.com/office/drawing/2014/main" id="{4673CDC2-962F-412A-A3A7-FD4282DEFA91}"/>
              </a:ext>
            </a:extLst>
          </p:cNvPr>
          <p:cNvPicPr>
            <a:picLocks noChangeAspect="1"/>
          </p:cNvPicPr>
          <p:nvPr/>
        </p:nvPicPr>
        <p:blipFill rotWithShape="1">
          <a:blip r:embed="rId3">
            <a:extLst>
              <a:ext uri="{28A0092B-C50C-407E-A947-70E740481C1C}">
                <a14:useLocalDpi xmlns:a14="http://schemas.microsoft.com/office/drawing/2010/main" val="0"/>
              </a:ext>
            </a:extLst>
          </a:blip>
          <a:srcRect r="61689" b="5991"/>
          <a:stretch/>
        </p:blipFill>
        <p:spPr>
          <a:xfrm>
            <a:off x="7925431" y="242709"/>
            <a:ext cx="1309005" cy="395425"/>
          </a:xfrm>
          <a:prstGeom prst="rect">
            <a:avLst/>
          </a:prstGeom>
        </p:spPr>
      </p:pic>
    </p:spTree>
    <p:extLst>
      <p:ext uri="{BB962C8B-B14F-4D97-AF65-F5344CB8AC3E}">
        <p14:creationId xmlns:p14="http://schemas.microsoft.com/office/powerpoint/2010/main" val="2572449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FD37CC-8B44-C55E-CD4E-CA2A339E5D27}"/>
              </a:ext>
            </a:extLst>
          </p:cNvPr>
          <p:cNvSpPr txBox="1">
            <a:spLocks/>
          </p:cNvSpPr>
          <p:nvPr/>
        </p:nvSpPr>
        <p:spPr>
          <a:xfrm>
            <a:off x="129037" y="148082"/>
            <a:ext cx="8763753" cy="757238"/>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2800" b="1">
                <a:solidFill>
                  <a:schemeClr val="accent1">
                    <a:lumMod val="75000"/>
                  </a:schemeClr>
                </a:solidFill>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srgbClr val="4472C4">
                    <a:lumMod val="75000"/>
                  </a:srgbClr>
                </a:solidFill>
                <a:effectLst/>
                <a:uLnTx/>
                <a:uFillTx/>
                <a:latin typeface="Segoe UI" panose="020B0502040204020203" pitchFamily="34" charset="0"/>
                <a:ea typeface="+mn-ea"/>
                <a:cs typeface="Segoe UI" panose="020B0502040204020203" pitchFamily="34" charset="0"/>
              </a:rPr>
              <a:t>T Level progression</a:t>
            </a:r>
          </a:p>
        </p:txBody>
      </p:sp>
      <p:sp>
        <p:nvSpPr>
          <p:cNvPr id="2" name="Rectangle 1">
            <a:extLst>
              <a:ext uri="{FF2B5EF4-FFF2-40B4-BE49-F238E27FC236}">
                <a16:creationId xmlns:a16="http://schemas.microsoft.com/office/drawing/2014/main" id="{5E3F49EB-6E1E-DA27-DF82-8436578F6374}"/>
              </a:ext>
            </a:extLst>
          </p:cNvPr>
          <p:cNvSpPr/>
          <p:nvPr/>
        </p:nvSpPr>
        <p:spPr>
          <a:xfrm rot="18440494">
            <a:off x="-139285" y="3503795"/>
            <a:ext cx="2350277" cy="8414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Single Corner Rounded 3">
            <a:extLst>
              <a:ext uri="{FF2B5EF4-FFF2-40B4-BE49-F238E27FC236}">
                <a16:creationId xmlns:a16="http://schemas.microsoft.com/office/drawing/2014/main" id="{DDF34C41-5D4A-92AC-804B-8B31D134FF01}"/>
              </a:ext>
            </a:extLst>
          </p:cNvPr>
          <p:cNvSpPr/>
          <p:nvPr/>
        </p:nvSpPr>
        <p:spPr>
          <a:xfrm>
            <a:off x="3393892" y="3531714"/>
            <a:ext cx="8702307" cy="1652370"/>
          </a:xfrm>
          <a:prstGeom prst="round1Rect">
            <a:avLst>
              <a:gd name="adj" fmla="val 0"/>
            </a:avLst>
          </a:prstGeom>
          <a:gradFill flip="none" rotWithShape="1">
            <a:gsLst>
              <a:gs pos="0">
                <a:schemeClr val="bg1"/>
              </a:gs>
              <a:gs pos="100000">
                <a:schemeClr val="accent2">
                  <a:lumMod val="40000"/>
                  <a:lumOff val="60000"/>
                </a:schemeClr>
              </a:gs>
            </a:gsLst>
            <a:lin ang="5400000" scaled="0"/>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rPr>
              <a:t>Further and Higher Technical Education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endParaRP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rPr>
              <a:t>T Levels will provide a route to higher technical education at levels 4-6 such as Higher Technical Qualifications (HTQs).</a:t>
            </a: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rPr>
              <a:t>Higher Education (HE) providers set their own admissions criteria. Discussions are ongoing with universities and other HE providers about the HE courses a T Level student would be suited for.</a:t>
            </a: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rPr>
              <a:t>T Levels attract UCAS points, in line with A Levels. This will support progression into HE and help HE providers align T Levels with other qualifications in their offer. </a:t>
            </a:r>
          </a:p>
        </p:txBody>
      </p:sp>
      <p:sp>
        <p:nvSpPr>
          <p:cNvPr id="5" name="Rectangle: Single Corner Rounded 4">
            <a:extLst>
              <a:ext uri="{FF2B5EF4-FFF2-40B4-BE49-F238E27FC236}">
                <a16:creationId xmlns:a16="http://schemas.microsoft.com/office/drawing/2014/main" id="{AA634CCD-1A81-0C70-C8EE-3734ABD23E15}"/>
              </a:ext>
            </a:extLst>
          </p:cNvPr>
          <p:cNvSpPr/>
          <p:nvPr/>
        </p:nvSpPr>
        <p:spPr>
          <a:xfrm rot="5400000">
            <a:off x="7012885" y="1667806"/>
            <a:ext cx="1464322" cy="8702306"/>
          </a:xfrm>
          <a:prstGeom prst="round1Rect">
            <a:avLst>
              <a:gd name="adj" fmla="val 14324"/>
            </a:avLst>
          </a:prstGeom>
          <a:gradFill flip="none" rotWithShape="1">
            <a:gsLst>
              <a:gs pos="0">
                <a:schemeClr val="bg1"/>
              </a:gs>
              <a:gs pos="100000">
                <a:srgbClr val="FFBEAF"/>
              </a:gs>
            </a:gsLst>
            <a:lin ang="20400000" scaled="0"/>
            <a:tileRect/>
          </a:gradFill>
          <a:ln>
            <a:solidFill>
              <a:srgbClr val="C91E07"/>
            </a:solidFill>
          </a:ln>
        </p:spPr>
        <p:style>
          <a:lnRef idx="2">
            <a:schemeClr val="accent1">
              <a:shade val="50000"/>
            </a:schemeClr>
          </a:lnRef>
          <a:fillRef idx="1">
            <a:schemeClr val="accent1"/>
          </a:fillRef>
          <a:effectRef idx="0">
            <a:schemeClr val="accent1"/>
          </a:effectRef>
          <a:fontRef idx="minor">
            <a:schemeClr val="lt1"/>
          </a:fontRef>
        </p:style>
        <p:txBody>
          <a:bodyPr vert="vert270" wrap="square" tIns="90000" bIns="9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rPr>
              <a:t>Skilled employment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endParaRP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rPr>
              <a:t>T Level content has been designed by employers to facilitate direct progression into skilled employment.</a:t>
            </a: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rPr>
              <a:t>Core content provides underpinning knowledge and breadth of skills to support adaptability.</a:t>
            </a: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rPr>
              <a:t>Occupational Specialisms develop technical competence.</a:t>
            </a: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rPr>
              <a:t>Industry Placement provides direct experience with employers, builds attitudes and behaviours and takes technical competence further.</a:t>
            </a:r>
          </a:p>
        </p:txBody>
      </p:sp>
      <p:sp>
        <p:nvSpPr>
          <p:cNvPr id="6" name="Rectangle: Single Corner Rounded 5">
            <a:extLst>
              <a:ext uri="{FF2B5EF4-FFF2-40B4-BE49-F238E27FC236}">
                <a16:creationId xmlns:a16="http://schemas.microsoft.com/office/drawing/2014/main" id="{58CC6BDD-7A4E-D082-DA25-481FC1D57146}"/>
              </a:ext>
            </a:extLst>
          </p:cNvPr>
          <p:cNvSpPr/>
          <p:nvPr/>
        </p:nvSpPr>
        <p:spPr>
          <a:xfrm>
            <a:off x="3393892" y="1214145"/>
            <a:ext cx="8702308" cy="2214855"/>
          </a:xfrm>
          <a:prstGeom prst="round1Rect">
            <a:avLst/>
          </a:prstGeom>
          <a:gradFill flip="none" rotWithShape="1">
            <a:gsLst>
              <a:gs pos="0">
                <a:schemeClr val="bg1"/>
              </a:gs>
              <a:gs pos="100000">
                <a:srgbClr val="9BDEFF"/>
              </a:gs>
            </a:gsLst>
            <a:lin ang="17400000" scaled="0"/>
            <a:tileRect/>
          </a:gra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tIns="90000" bIns="9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rPr>
              <a:t>Apprenticeships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endParaRP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rPr>
              <a:t>Many T Level students will be able to move on from their course to a relevant apprenticeship at level 4 or above. </a:t>
            </a: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rPr>
              <a:t>In some cases a student might want the opportunity to work in a different or more specialist area, which might mean taking an apprenticeship at level 3 or below. This would take into account the prior learning gained through completion of a T Level (while still needing to meet the minimum 12 month duration).</a:t>
            </a:r>
          </a:p>
          <a:p>
            <a:pPr marL="108000" marR="0" lvl="0" indent="-108000" algn="l" defTabSz="914400" rtl="0" eaLnBrk="1" fontAlgn="auto" latinLnBrk="0" hangingPunct="1">
              <a:lnSpc>
                <a:spcPct val="90000"/>
              </a:lnSpc>
              <a:spcBef>
                <a:spcPts val="0"/>
              </a:spcBef>
              <a:spcAft>
                <a:spcPts val="20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rPr>
              <a:t>A T Level student would be able to move on to an apprenticeship at the same or lower level than a qualification they already hold, if the apprenticeship allows the individual to acquire substantive new skills and the content of the training is materially different from any prior qualification or a previous apprenticeship.</a:t>
            </a:r>
          </a:p>
        </p:txBody>
      </p:sp>
      <p:sp>
        <p:nvSpPr>
          <p:cNvPr id="7" name="Rectangle 6">
            <a:extLst>
              <a:ext uri="{FF2B5EF4-FFF2-40B4-BE49-F238E27FC236}">
                <a16:creationId xmlns:a16="http://schemas.microsoft.com/office/drawing/2014/main" id="{7C1893A0-6742-2703-9D8C-AFDB0D45637E}"/>
              </a:ext>
            </a:extLst>
          </p:cNvPr>
          <p:cNvSpPr/>
          <p:nvPr/>
        </p:nvSpPr>
        <p:spPr>
          <a:xfrm rot="20375852">
            <a:off x="85216" y="4845095"/>
            <a:ext cx="2420982" cy="661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rapezoid 7">
            <a:extLst>
              <a:ext uri="{FF2B5EF4-FFF2-40B4-BE49-F238E27FC236}">
                <a16:creationId xmlns:a16="http://schemas.microsoft.com/office/drawing/2014/main" id="{B4CCCED9-233B-5D8F-1739-A04FE001E241}"/>
              </a:ext>
            </a:extLst>
          </p:cNvPr>
          <p:cNvSpPr/>
          <p:nvPr/>
        </p:nvSpPr>
        <p:spPr>
          <a:xfrm rot="16200000">
            <a:off x="-321179" y="3076448"/>
            <a:ext cx="5495774" cy="1771168"/>
          </a:xfrm>
          <a:prstGeom prst="trapezoid">
            <a:avLst>
              <a:gd name="adj" fmla="val 39285"/>
            </a:avLst>
          </a:prstGeom>
          <a:gradFill>
            <a:gsLst>
              <a:gs pos="54000">
                <a:schemeClr val="accent6"/>
              </a:gs>
              <a:gs pos="100000">
                <a:schemeClr val="accent6">
                  <a:lumMod val="20000"/>
                  <a:lumOff val="8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Move to the next level</a:t>
            </a:r>
          </a:p>
        </p:txBody>
      </p:sp>
      <p:pic>
        <p:nvPicPr>
          <p:cNvPr id="9" name="Graphic 8">
            <a:extLst>
              <a:ext uri="{FF2B5EF4-FFF2-40B4-BE49-F238E27FC236}">
                <a16:creationId xmlns:a16="http://schemas.microsoft.com/office/drawing/2014/main" id="{50A54B50-89D7-4259-4AC4-5C42F364427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8371317">
            <a:off x="-86665" y="3733704"/>
            <a:ext cx="2168883" cy="381675"/>
          </a:xfrm>
          <a:prstGeom prst="rect">
            <a:avLst/>
          </a:prstGeom>
        </p:spPr>
      </p:pic>
    </p:spTree>
    <p:extLst>
      <p:ext uri="{BB962C8B-B14F-4D97-AF65-F5344CB8AC3E}">
        <p14:creationId xmlns:p14="http://schemas.microsoft.com/office/powerpoint/2010/main" val="3603735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FD37CC-8B44-C55E-CD4E-CA2A339E5D27}"/>
              </a:ext>
            </a:extLst>
          </p:cNvPr>
          <p:cNvSpPr txBox="1">
            <a:spLocks/>
          </p:cNvSpPr>
          <p:nvPr/>
        </p:nvSpPr>
        <p:spPr>
          <a:xfrm>
            <a:off x="129037" y="148082"/>
            <a:ext cx="8763753" cy="757238"/>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2800" b="1">
                <a:solidFill>
                  <a:schemeClr val="accent1">
                    <a:lumMod val="75000"/>
                  </a:schemeClr>
                </a:solidFill>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srgbClr val="4472C4">
                    <a:lumMod val="75000"/>
                  </a:srgbClr>
                </a:solidFill>
                <a:effectLst/>
                <a:uLnTx/>
                <a:uFillTx/>
                <a:latin typeface="Segoe UI" panose="020B0502040204020203" pitchFamily="34" charset="0"/>
                <a:ea typeface="+mn-ea"/>
                <a:cs typeface="Segoe UI" panose="020B0502040204020203" pitchFamily="34" charset="0"/>
              </a:rPr>
              <a:t>T Level progression</a:t>
            </a:r>
          </a:p>
        </p:txBody>
      </p:sp>
      <p:sp>
        <p:nvSpPr>
          <p:cNvPr id="10" name="TextBox 9">
            <a:extLst>
              <a:ext uri="{FF2B5EF4-FFF2-40B4-BE49-F238E27FC236}">
                <a16:creationId xmlns:a16="http://schemas.microsoft.com/office/drawing/2014/main" id="{CC120031-739A-4DC1-30A4-C755DAD8F893}"/>
              </a:ext>
            </a:extLst>
          </p:cNvPr>
          <p:cNvSpPr txBox="1"/>
          <p:nvPr/>
        </p:nvSpPr>
        <p:spPr>
          <a:xfrm>
            <a:off x="20419" y="1264871"/>
            <a:ext cx="3563290" cy="4955203"/>
          </a:xfrm>
          <a:prstGeom prst="rect">
            <a:avLst/>
          </a:prstGeom>
          <a:noFill/>
        </p:spPr>
        <p:txBody>
          <a:bodyPr wrap="square" numCol="1" spcCol="360000" rtlCol="0">
            <a:spAutoFit/>
          </a:bodyPr>
          <a:lstStyle>
            <a:defPPr>
              <a:defRPr lang="en-US"/>
            </a:defPPr>
            <a:lvl1pPr marL="342900" indent="-342900">
              <a:lnSpc>
                <a:spcPct val="100000"/>
              </a:lnSpc>
              <a:spcAft>
                <a:spcPts val="600"/>
              </a:spcAft>
              <a:buClr>
                <a:schemeClr val="accent1"/>
              </a:buClr>
              <a:buFont typeface="Arial" panose="020B0604020202020204" pitchFamily="34" charset="0"/>
              <a:buChar char="•"/>
              <a:defRPr sz="2000"/>
            </a:lvl1pPr>
          </a:lstStyle>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 progression profiles give providers, students, career advisors and parents a tool to discuss career options, whether that be supporting them to select the right T Level or to help them decide next steps after completing the T Level.</a:t>
            </a:r>
          </a:p>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They indicate to providers and employers the areas a learner may need to develop following the T Level to reach full competence. </a:t>
            </a:r>
          </a:p>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These are now embedded in IfATE’s new occupational maps.</a:t>
            </a:r>
          </a:p>
        </p:txBody>
      </p:sp>
      <p:sp>
        <p:nvSpPr>
          <p:cNvPr id="11" name="TextBox 10">
            <a:extLst>
              <a:ext uri="{FF2B5EF4-FFF2-40B4-BE49-F238E27FC236}">
                <a16:creationId xmlns:a16="http://schemas.microsoft.com/office/drawing/2014/main" id="{D969194D-2C74-A628-448E-7630C85D55A4}"/>
              </a:ext>
            </a:extLst>
          </p:cNvPr>
          <p:cNvSpPr txBox="1"/>
          <p:nvPr/>
        </p:nvSpPr>
        <p:spPr>
          <a:xfrm>
            <a:off x="3604952" y="1286232"/>
            <a:ext cx="8120743" cy="646331"/>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70C0"/>
                </a:solidFill>
                <a:effectLst/>
                <a:uLnTx/>
                <a:uFillTx/>
                <a:latin typeface="Segoe UI" panose="020B0502040204020203" pitchFamily="34" charset="0"/>
                <a:cs typeface="Segoe UI" panose="020B0502040204020203" pitchFamily="34" charset="0"/>
              </a:rPr>
              <a:t>DIGITAL PRODUCTION, DESIGN AND DEVELOPMENT: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70C0"/>
                </a:solidFill>
                <a:effectLst/>
                <a:uLnTx/>
                <a:uFillTx/>
                <a:latin typeface="Segoe UI" panose="020B0502040204020203" pitchFamily="34" charset="0"/>
                <a:cs typeface="Segoe UI" panose="020B0502040204020203" pitchFamily="34" charset="0"/>
              </a:rPr>
              <a:t>Digital production, design and development</a:t>
            </a:r>
          </a:p>
        </p:txBody>
      </p:sp>
      <p:sp>
        <p:nvSpPr>
          <p:cNvPr id="12" name="TextBox 11">
            <a:extLst>
              <a:ext uri="{FF2B5EF4-FFF2-40B4-BE49-F238E27FC236}">
                <a16:creationId xmlns:a16="http://schemas.microsoft.com/office/drawing/2014/main" id="{6FD732CC-976C-D6CE-35CB-98F4C05C0D4C}"/>
              </a:ext>
            </a:extLst>
          </p:cNvPr>
          <p:cNvSpPr txBox="1"/>
          <p:nvPr/>
        </p:nvSpPr>
        <p:spPr>
          <a:xfrm>
            <a:off x="1093031" y="5985348"/>
            <a:ext cx="428567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hlinkClick r:id="rId3"/>
              </a:rPr>
              <a:t>https://occupational-maps.instituteforapprenticeships.org/</a:t>
            </a:r>
            <a:r>
              <a:rPr kumimoji="0" lang="en-GB"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a:t>
            </a:r>
          </a:p>
        </p:txBody>
      </p:sp>
      <p:pic>
        <p:nvPicPr>
          <p:cNvPr id="13" name="Picture 2">
            <a:extLst>
              <a:ext uri="{FF2B5EF4-FFF2-40B4-BE49-F238E27FC236}">
                <a16:creationId xmlns:a16="http://schemas.microsoft.com/office/drawing/2014/main" id="{32CB5785-6F83-F368-2D49-DD9DC55354E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42328" y="2004771"/>
            <a:ext cx="8285387" cy="4152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90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ws of small plants growing in dome greenhouse">
            <a:extLst>
              <a:ext uri="{FF2B5EF4-FFF2-40B4-BE49-F238E27FC236}">
                <a16:creationId xmlns:a16="http://schemas.microsoft.com/office/drawing/2014/main" id="{08B9B060-9EE1-DD53-2C08-9D36D792AA45}"/>
              </a:ext>
            </a:extLst>
          </p:cNvPr>
          <p:cNvPicPr>
            <a:picLocks noChangeAspect="1"/>
          </p:cNvPicPr>
          <p:nvPr/>
        </p:nvPicPr>
        <p:blipFill>
          <a:blip r:embed="rId3" cstate="email">
            <a:alphaModFix amt="31000"/>
            <a:extLst>
              <a:ext uri="{BEBA8EAE-BF5A-486C-A8C5-ECC9F3942E4B}">
                <a14:imgProps xmlns:a14="http://schemas.microsoft.com/office/drawing/2010/main">
                  <a14:imgLayer r:embed="rId4">
                    <a14:imgEffect>
                      <a14:artisticBlur radius="60"/>
                    </a14:imgEffect>
                    <a14:imgEffect>
                      <a14:colorTemperature colorTemp="4000"/>
                    </a14:imgEffect>
                  </a14:imgLayer>
                </a14:imgProps>
              </a:ext>
              <a:ext uri="{28A0092B-C50C-407E-A947-70E740481C1C}">
                <a14:useLocalDpi xmlns:a14="http://schemas.microsoft.com/office/drawing/2010/main"/>
              </a:ext>
            </a:extLst>
          </a:blip>
          <a:stretch>
            <a:fillRect/>
          </a:stretch>
        </p:blipFill>
        <p:spPr>
          <a:xfrm>
            <a:off x="0" y="1112808"/>
            <a:ext cx="12192000" cy="5745192"/>
          </a:xfrm>
          <a:prstGeom prst="rect">
            <a:avLst/>
          </a:prstGeom>
        </p:spPr>
      </p:pic>
      <p:sp>
        <p:nvSpPr>
          <p:cNvPr id="3" name="Title 1">
            <a:extLst>
              <a:ext uri="{FF2B5EF4-FFF2-40B4-BE49-F238E27FC236}">
                <a16:creationId xmlns:a16="http://schemas.microsoft.com/office/drawing/2014/main" id="{FFFD37CC-8B44-C55E-CD4E-CA2A339E5D27}"/>
              </a:ext>
            </a:extLst>
          </p:cNvPr>
          <p:cNvSpPr txBox="1">
            <a:spLocks/>
          </p:cNvSpPr>
          <p:nvPr/>
        </p:nvSpPr>
        <p:spPr>
          <a:xfrm>
            <a:off x="129037" y="148082"/>
            <a:ext cx="8763753" cy="757238"/>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2800" b="1">
                <a:solidFill>
                  <a:schemeClr val="accent1">
                    <a:lumMod val="75000"/>
                  </a:schemeClr>
                </a:solidFill>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srgbClr val="4472C4">
                    <a:lumMod val="75000"/>
                  </a:srgbClr>
                </a:solidFill>
                <a:effectLst/>
                <a:uLnTx/>
                <a:uFillTx/>
                <a:latin typeface="Segoe UI" panose="020B0502040204020203" pitchFamily="34" charset="0"/>
                <a:ea typeface="+mn-ea"/>
                <a:cs typeface="Segoe UI" panose="020B0502040204020203" pitchFamily="34" charset="0"/>
              </a:rPr>
              <a:t>Introduction</a:t>
            </a:r>
          </a:p>
        </p:txBody>
      </p:sp>
      <p:sp>
        <p:nvSpPr>
          <p:cNvPr id="38" name="TextBox 37">
            <a:extLst>
              <a:ext uri="{FF2B5EF4-FFF2-40B4-BE49-F238E27FC236}">
                <a16:creationId xmlns:a16="http://schemas.microsoft.com/office/drawing/2014/main" id="{EBED2F09-5709-0E73-8D53-BFAA6C3EA45F}"/>
              </a:ext>
            </a:extLst>
          </p:cNvPr>
          <p:cNvSpPr txBox="1"/>
          <p:nvPr/>
        </p:nvSpPr>
        <p:spPr>
          <a:xfrm>
            <a:off x="253846" y="1324699"/>
            <a:ext cx="4705657" cy="4247317"/>
          </a:xfrm>
          <a:prstGeom prst="rect">
            <a:avLst/>
          </a:prstGeom>
          <a:noFill/>
        </p:spPr>
        <p:txBody>
          <a:bodyPr wrap="square" numCol="1" spcCol="360000" rtlCol="0">
            <a:spAutoFit/>
          </a:bodyPr>
          <a:lstStyle>
            <a:defPPr>
              <a:defRPr lang="en-US"/>
            </a:defPPr>
            <a:lvl1pPr marL="342900" indent="-342900">
              <a:lnSpc>
                <a:spcPct val="100000"/>
              </a:lnSpc>
              <a:spcAft>
                <a:spcPts val="600"/>
              </a:spcAft>
              <a:buClr>
                <a:schemeClr val="accent1"/>
              </a:buClr>
              <a:buFont typeface="Arial" panose="020B0604020202020204" pitchFamily="34" charset="0"/>
              <a:buChar char="•"/>
              <a:defRPr sz="2000"/>
            </a:lvl1pPr>
          </a:lstStyle>
          <a:p>
            <a:pPr marL="0" marR="0" lvl="0" indent="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None/>
              <a:tabLst/>
              <a:defRPr/>
            </a:pPr>
            <a:r>
              <a:rPr kumimoji="0" lang="en-GB" b="1"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rPr>
              <a:t>Carmel Grant</a:t>
            </a:r>
          </a:p>
          <a:p>
            <a:pPr marL="0" marR="0" lvl="0" indent="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None/>
              <a:tabLst/>
              <a:defRPr/>
            </a:pPr>
            <a:r>
              <a:rPr kumimoji="0" lang="en-GB" b="1"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rPr>
              <a:t>Deputy Director: Commissioning &amp; Development – IfATE </a:t>
            </a:r>
          </a:p>
          <a:p>
            <a:pPr marL="0" marR="0" lvl="0" indent="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None/>
              <a:tabLst/>
              <a:defRPr/>
            </a:pPr>
            <a:endParaRPr kumimoji="0" lang="en-GB" b="0"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None/>
              <a:tabLst/>
              <a:defRPr/>
            </a:pPr>
            <a:r>
              <a:rPr kumimoji="0" lang="en-GB" b="0"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rPr>
              <a:t>This session will cover:</a:t>
            </a:r>
          </a:p>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b="0"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rPr>
              <a:t>Increasing the quality of technical qualifications </a:t>
            </a:r>
          </a:p>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b="0"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rPr>
              <a:t>The rollout of T Levels and Higher Technical Qualifications (HTQs)</a:t>
            </a:r>
          </a:p>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b="0"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rPr>
              <a:t>The preparations for approving post 16 qualifications at Level 3 and below.</a:t>
            </a:r>
          </a:p>
        </p:txBody>
      </p:sp>
      <p:grpSp>
        <p:nvGrpSpPr>
          <p:cNvPr id="52" name="Group 51">
            <a:extLst>
              <a:ext uri="{FF2B5EF4-FFF2-40B4-BE49-F238E27FC236}">
                <a16:creationId xmlns:a16="http://schemas.microsoft.com/office/drawing/2014/main" id="{F8CF3BAC-D15E-30CE-457D-4F2EF675CDD2}"/>
              </a:ext>
            </a:extLst>
          </p:cNvPr>
          <p:cNvGrpSpPr/>
          <p:nvPr/>
        </p:nvGrpSpPr>
        <p:grpSpPr>
          <a:xfrm>
            <a:off x="5753920" y="1554058"/>
            <a:ext cx="5943953" cy="4497381"/>
            <a:chOff x="5362034" y="1568572"/>
            <a:chExt cx="5943953" cy="4497381"/>
          </a:xfrm>
          <a:blipFill>
            <a:blip r:embed="rId5">
              <a:alphaModFix amt="82000"/>
              <a:extLst>
                <a:ext uri="{28A0092B-C50C-407E-A947-70E740481C1C}">
                  <a14:useLocalDpi xmlns:a14="http://schemas.microsoft.com/office/drawing/2010/main" val="0"/>
                </a:ext>
              </a:extLst>
            </a:blip>
            <a:stretch>
              <a:fillRect/>
            </a:stretch>
          </a:blipFill>
        </p:grpSpPr>
        <p:sp>
          <p:nvSpPr>
            <p:cNvPr id="28" name="Rectangle: Top Corners One Rounded and One Snipped 27">
              <a:extLst>
                <a:ext uri="{FF2B5EF4-FFF2-40B4-BE49-F238E27FC236}">
                  <a16:creationId xmlns:a16="http://schemas.microsoft.com/office/drawing/2014/main" id="{B71868F2-0996-6EF8-5E46-DCBADD857FFF}"/>
                </a:ext>
              </a:extLst>
            </p:cNvPr>
            <p:cNvSpPr/>
            <p:nvPr/>
          </p:nvSpPr>
          <p:spPr>
            <a:xfrm>
              <a:off x="5362034" y="1568572"/>
              <a:ext cx="1935833" cy="1460169"/>
            </a:xfrm>
            <a:prstGeom prst="snipRoundRect">
              <a:avLst>
                <a:gd name="adj1" fmla="val 33492"/>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Top Corners One Rounded and One Snipped 42">
              <a:extLst>
                <a:ext uri="{FF2B5EF4-FFF2-40B4-BE49-F238E27FC236}">
                  <a16:creationId xmlns:a16="http://schemas.microsoft.com/office/drawing/2014/main" id="{04D4495E-34B0-FAD7-0300-294502770980}"/>
                </a:ext>
              </a:extLst>
            </p:cNvPr>
            <p:cNvSpPr/>
            <p:nvPr/>
          </p:nvSpPr>
          <p:spPr>
            <a:xfrm>
              <a:off x="7366094" y="1568572"/>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Top Corners One Rounded and One Snipped 43">
              <a:extLst>
                <a:ext uri="{FF2B5EF4-FFF2-40B4-BE49-F238E27FC236}">
                  <a16:creationId xmlns:a16="http://schemas.microsoft.com/office/drawing/2014/main" id="{A8A9525A-BC4F-4E9B-631D-D1BC57D9436C}"/>
                </a:ext>
              </a:extLst>
            </p:cNvPr>
            <p:cNvSpPr/>
            <p:nvPr/>
          </p:nvSpPr>
          <p:spPr>
            <a:xfrm flipH="1">
              <a:off x="9370154" y="1568572"/>
              <a:ext cx="1935833" cy="1460169"/>
            </a:xfrm>
            <a:prstGeom prst="snipRoundRect">
              <a:avLst>
                <a:gd name="adj1" fmla="val 33492"/>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Top Corners One Rounded and One Snipped 44">
              <a:extLst>
                <a:ext uri="{FF2B5EF4-FFF2-40B4-BE49-F238E27FC236}">
                  <a16:creationId xmlns:a16="http://schemas.microsoft.com/office/drawing/2014/main" id="{34435BAD-3782-23DC-304F-69968490A433}"/>
                </a:ext>
              </a:extLst>
            </p:cNvPr>
            <p:cNvSpPr/>
            <p:nvPr/>
          </p:nvSpPr>
          <p:spPr>
            <a:xfrm>
              <a:off x="5362034" y="3092573"/>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Top Corners One Rounded and One Snipped 45">
              <a:extLst>
                <a:ext uri="{FF2B5EF4-FFF2-40B4-BE49-F238E27FC236}">
                  <a16:creationId xmlns:a16="http://schemas.microsoft.com/office/drawing/2014/main" id="{2D35A9F0-29DE-0E4B-43EB-02DA35082F02}"/>
                </a:ext>
              </a:extLst>
            </p:cNvPr>
            <p:cNvSpPr/>
            <p:nvPr/>
          </p:nvSpPr>
          <p:spPr>
            <a:xfrm>
              <a:off x="7366094" y="3092573"/>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Top Corners One Rounded and One Snipped 46">
              <a:extLst>
                <a:ext uri="{FF2B5EF4-FFF2-40B4-BE49-F238E27FC236}">
                  <a16:creationId xmlns:a16="http://schemas.microsoft.com/office/drawing/2014/main" id="{D9F9ECD5-8F4B-8053-F025-2272D62D3225}"/>
                </a:ext>
              </a:extLst>
            </p:cNvPr>
            <p:cNvSpPr/>
            <p:nvPr/>
          </p:nvSpPr>
          <p:spPr>
            <a:xfrm>
              <a:off x="9370154" y="3092573"/>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Top Corners One Rounded and One Snipped 47">
              <a:extLst>
                <a:ext uri="{FF2B5EF4-FFF2-40B4-BE49-F238E27FC236}">
                  <a16:creationId xmlns:a16="http://schemas.microsoft.com/office/drawing/2014/main" id="{2CB404F2-FD24-CB58-6D16-6C498575328B}"/>
                </a:ext>
              </a:extLst>
            </p:cNvPr>
            <p:cNvSpPr/>
            <p:nvPr/>
          </p:nvSpPr>
          <p:spPr>
            <a:xfrm flipV="1">
              <a:off x="5362034" y="4605784"/>
              <a:ext cx="1935833" cy="1460169"/>
            </a:xfrm>
            <a:prstGeom prst="snipRoundRect">
              <a:avLst>
                <a:gd name="adj1" fmla="val 33492"/>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Top Corners One Rounded and One Snipped 48">
              <a:extLst>
                <a:ext uri="{FF2B5EF4-FFF2-40B4-BE49-F238E27FC236}">
                  <a16:creationId xmlns:a16="http://schemas.microsoft.com/office/drawing/2014/main" id="{80D1137F-7B6E-613D-851A-3C8BAC18414D}"/>
                </a:ext>
              </a:extLst>
            </p:cNvPr>
            <p:cNvSpPr/>
            <p:nvPr/>
          </p:nvSpPr>
          <p:spPr>
            <a:xfrm flipH="1">
              <a:off x="7366094" y="4605784"/>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Top Corners One Rounded and One Snipped 49">
              <a:extLst>
                <a:ext uri="{FF2B5EF4-FFF2-40B4-BE49-F238E27FC236}">
                  <a16:creationId xmlns:a16="http://schemas.microsoft.com/office/drawing/2014/main" id="{983225F9-F433-FDD5-E5F5-1A4BBDD39CDE}"/>
                </a:ext>
              </a:extLst>
            </p:cNvPr>
            <p:cNvSpPr/>
            <p:nvPr/>
          </p:nvSpPr>
          <p:spPr>
            <a:xfrm flipH="1" flipV="1">
              <a:off x="9370154" y="4605784"/>
              <a:ext cx="1935833" cy="1460169"/>
            </a:xfrm>
            <a:prstGeom prst="snipRoundRect">
              <a:avLst>
                <a:gd name="adj1" fmla="val 33492"/>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81594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One Rounded and One Snipped 8">
            <a:extLst>
              <a:ext uri="{FF2B5EF4-FFF2-40B4-BE49-F238E27FC236}">
                <a16:creationId xmlns:a16="http://schemas.microsoft.com/office/drawing/2014/main" id="{4C9DF964-60DD-D70D-5211-7F88639D987E}"/>
              </a:ext>
            </a:extLst>
          </p:cNvPr>
          <p:cNvSpPr/>
          <p:nvPr/>
        </p:nvSpPr>
        <p:spPr>
          <a:xfrm>
            <a:off x="0" y="1099735"/>
            <a:ext cx="12192000" cy="5758265"/>
          </a:xfrm>
          <a:prstGeom prst="snipRoundRect">
            <a:avLst>
              <a:gd name="adj1" fmla="val 0"/>
              <a:gd name="adj2" fmla="val 0"/>
            </a:avLst>
          </a:prstGeom>
          <a:blipFill>
            <a:blip r:embed="rId3" cstate="email">
              <a:alphaModFix amt="25000"/>
              <a:extLst>
                <a:ext uri="{BEBA8EAE-BF5A-486C-A8C5-ECC9F3942E4B}">
                  <a14:imgProps xmlns:a14="http://schemas.microsoft.com/office/drawing/2010/main">
                    <a14:imgLayer r:embed="rId4">
                      <a14:imgEffect>
                        <a14:colorTemperature colorTemp="2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FFFD37CC-8B44-C55E-CD4E-CA2A339E5D27}"/>
              </a:ext>
            </a:extLst>
          </p:cNvPr>
          <p:cNvSpPr txBox="1">
            <a:spLocks/>
          </p:cNvSpPr>
          <p:nvPr/>
        </p:nvSpPr>
        <p:spPr>
          <a:xfrm>
            <a:off x="129037" y="148082"/>
            <a:ext cx="8763753" cy="757238"/>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2800" b="1">
                <a:solidFill>
                  <a:schemeClr val="accent1">
                    <a:lumMod val="75000"/>
                  </a:schemeClr>
                </a:solidFill>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srgbClr val="4472C4">
                    <a:lumMod val="75000"/>
                  </a:srgbClr>
                </a:solidFill>
                <a:effectLst/>
                <a:uLnTx/>
                <a:uFillTx/>
                <a:latin typeface="Segoe UI" panose="020B0502040204020203" pitchFamily="34" charset="0"/>
                <a:ea typeface="+mn-ea"/>
                <a:cs typeface="Segoe UI" panose="020B0502040204020203" pitchFamily="34" charset="0"/>
              </a:rPr>
              <a:t>Post-16 reforms</a:t>
            </a:r>
          </a:p>
        </p:txBody>
      </p:sp>
      <p:sp>
        <p:nvSpPr>
          <p:cNvPr id="38" name="TextBox 37">
            <a:extLst>
              <a:ext uri="{FF2B5EF4-FFF2-40B4-BE49-F238E27FC236}">
                <a16:creationId xmlns:a16="http://schemas.microsoft.com/office/drawing/2014/main" id="{EBED2F09-5709-0E73-8D53-BFAA6C3EA45F}"/>
              </a:ext>
            </a:extLst>
          </p:cNvPr>
          <p:cNvSpPr txBox="1"/>
          <p:nvPr/>
        </p:nvSpPr>
        <p:spPr>
          <a:xfrm>
            <a:off x="129037" y="1406893"/>
            <a:ext cx="6896967" cy="5293757"/>
          </a:xfrm>
          <a:prstGeom prst="rect">
            <a:avLst/>
          </a:prstGeom>
          <a:noFill/>
        </p:spPr>
        <p:txBody>
          <a:bodyPr wrap="square" lIns="91440" tIns="45720" rIns="91440" bIns="45720" numCol="1" spcCol="360000" rtlCol="0" anchor="t">
            <a:spAutoFit/>
          </a:bodyPr>
          <a:lstStyle>
            <a:defPPr>
              <a:defRPr lang="en-US"/>
            </a:defPPr>
            <a:lvl1pPr marL="342900" indent="-342900">
              <a:lnSpc>
                <a:spcPct val="100000"/>
              </a:lnSpc>
              <a:spcAft>
                <a:spcPts val="600"/>
              </a:spcAft>
              <a:buClr>
                <a:schemeClr val="accent1"/>
              </a:buClr>
              <a:buFont typeface="Arial" panose="020B0604020202020204" pitchFamily="34" charset="0"/>
              <a:buChar char="•"/>
              <a:defRPr sz="2000"/>
            </a:lvl1pPr>
          </a:lstStyle>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sz="1900" b="0" i="0" u="none" strike="noStrike" kern="1200" cap="none" spc="0" normalizeH="0" baseline="0" noProof="0">
                <a:ln>
                  <a:noFill/>
                </a:ln>
                <a:solidFill>
                  <a:srgbClr val="383838"/>
                </a:solidFill>
                <a:effectLst/>
                <a:uLnTx/>
                <a:uFillTx/>
                <a:latin typeface="Segoe UI"/>
                <a:cs typeface="Segoe UI"/>
              </a:rPr>
              <a:t>The Skills &amp; Post 16 Education Act puts the voice of employers at the heart of the skills system, empowering them to shape technical education qualifications.</a:t>
            </a:r>
          </a:p>
          <a:p>
            <a:pPr>
              <a:buClr>
                <a:srgbClr val="4472C4"/>
              </a:buClr>
              <a:defRPr/>
            </a:pPr>
            <a:r>
              <a:rPr kumimoji="0" lang="en-GB" sz="1900" b="0" i="0" u="none" strike="noStrike" kern="1200" cap="none" spc="0" normalizeH="0" baseline="0" noProof="0">
                <a:ln>
                  <a:noFill/>
                </a:ln>
                <a:solidFill>
                  <a:srgbClr val="383838"/>
                </a:solidFill>
                <a:effectLst/>
                <a:uLnTx/>
                <a:uFillTx/>
                <a:latin typeface="Segoe UI"/>
                <a:cs typeface="Segoe UI"/>
              </a:rPr>
              <a:t>Employers</a:t>
            </a:r>
            <a:r>
              <a:rPr lang="en-GB" sz="1900">
                <a:solidFill>
                  <a:srgbClr val="383838"/>
                </a:solidFill>
                <a:latin typeface="Segoe UI"/>
                <a:cs typeface="Segoe UI"/>
              </a:rPr>
              <a:t> are key to identifying the</a:t>
            </a:r>
            <a:r>
              <a:rPr kumimoji="0" lang="en-GB" sz="1900" b="0" i="0" u="none" strike="noStrike" kern="1200" cap="none" spc="0" normalizeH="0" baseline="0" noProof="0">
                <a:ln>
                  <a:noFill/>
                </a:ln>
                <a:solidFill>
                  <a:srgbClr val="383838"/>
                </a:solidFill>
                <a:effectLst/>
                <a:uLnTx/>
                <a:uFillTx/>
                <a:latin typeface="Segoe UI"/>
                <a:cs typeface="Segoe UI"/>
              </a:rPr>
              <a:t> skills learners need to be successful, and by listening to them we can improve the quality of the training and the opportunities for people to progress.</a:t>
            </a:r>
            <a:endParaRPr lang="en-GB" sz="1900" b="0" i="0" u="none" strike="noStrike" kern="1200" cap="none" spc="0" normalizeH="0" baseline="0" noProof="0">
              <a:ln>
                <a:noFill/>
              </a:ln>
              <a:solidFill>
                <a:srgbClr val="383838"/>
              </a:solidFill>
              <a:effectLst/>
              <a:uLnTx/>
              <a:uFillTx/>
              <a:latin typeface="Segoe UI"/>
              <a:cs typeface="Segoe UI"/>
            </a:endParaRPr>
          </a:p>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sz="1900" b="0" i="0" u="none" strike="noStrike" kern="1200" cap="none" spc="0" normalizeH="0" baseline="0" noProof="0">
                <a:ln>
                  <a:noFill/>
                </a:ln>
                <a:solidFill>
                  <a:srgbClr val="383838"/>
                </a:solidFill>
                <a:effectLst/>
                <a:uLnTx/>
                <a:uFillTx/>
                <a:latin typeface="Segoe UI"/>
                <a:cs typeface="Segoe UI"/>
              </a:rPr>
              <a:t>The development of employer led occupational standards have represented a major step change in the occupational relevance &amp; quality of technical education. Not only are T Levels &amp; apprenticeships based on these employer- led standards, but we are allowing for the development of new technical occupational entry qualifications (where there are no T Levels) against these standards.</a:t>
            </a:r>
            <a:endParaRPr lang="en-GB" sz="1900" b="0" i="0" u="none" strike="noStrike" kern="1200" cap="none" spc="0" normalizeH="0" baseline="0" noProof="0">
              <a:ln>
                <a:noFill/>
              </a:ln>
              <a:solidFill>
                <a:srgbClr val="383838"/>
              </a:solidFill>
              <a:effectLst/>
              <a:uLnTx/>
              <a:uFillTx/>
              <a:latin typeface="Segoe UI"/>
              <a:cs typeface="Segoe UI"/>
            </a:endParaRPr>
          </a:p>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sz="1900" b="0" i="0" u="none" strike="noStrike" kern="1200" cap="none" spc="0" normalizeH="0" baseline="0" noProof="0">
                <a:ln>
                  <a:noFill/>
                </a:ln>
                <a:solidFill>
                  <a:srgbClr val="383838"/>
                </a:solidFill>
                <a:effectLst/>
                <a:uLnTx/>
                <a:uFillTx/>
                <a:latin typeface="Segoe UI"/>
                <a:cs typeface="Segoe UI"/>
              </a:rPr>
              <a:t>We are working closely with Ofqual to develop one single approvals access point for technical qualifications, which will help awarding organisations navigate the system.</a:t>
            </a:r>
            <a:endParaRPr lang="en-GB" sz="1900" b="0" i="0" u="none" strike="noStrike" kern="1200" cap="none" spc="0" normalizeH="0" baseline="0" noProof="0">
              <a:ln>
                <a:noFill/>
              </a:ln>
              <a:solidFill>
                <a:srgbClr val="383838"/>
              </a:solidFill>
              <a:effectLst/>
              <a:uLnTx/>
              <a:uFillTx/>
              <a:latin typeface="Segoe UI"/>
              <a:cs typeface="Segoe UI"/>
            </a:endParaRPr>
          </a:p>
        </p:txBody>
      </p:sp>
      <p:grpSp>
        <p:nvGrpSpPr>
          <p:cNvPr id="52" name="Group 51">
            <a:extLst>
              <a:ext uri="{FF2B5EF4-FFF2-40B4-BE49-F238E27FC236}">
                <a16:creationId xmlns:a16="http://schemas.microsoft.com/office/drawing/2014/main" id="{F8CF3BAC-D15E-30CE-457D-4F2EF675CDD2}"/>
              </a:ext>
            </a:extLst>
          </p:cNvPr>
          <p:cNvGrpSpPr/>
          <p:nvPr/>
        </p:nvGrpSpPr>
        <p:grpSpPr>
          <a:xfrm>
            <a:off x="7341078" y="1910477"/>
            <a:ext cx="4433173" cy="3506647"/>
            <a:chOff x="5362034" y="1568572"/>
            <a:chExt cx="5943953" cy="4497381"/>
          </a:xfrm>
          <a:blipFill>
            <a:blip r:embed="rId5">
              <a:alphaModFix amt="82000"/>
            </a:blip>
            <a:stretch>
              <a:fillRect/>
            </a:stretch>
          </a:blipFill>
        </p:grpSpPr>
        <p:sp>
          <p:nvSpPr>
            <p:cNvPr id="28" name="Rectangle: Top Corners One Rounded and One Snipped 27">
              <a:extLst>
                <a:ext uri="{FF2B5EF4-FFF2-40B4-BE49-F238E27FC236}">
                  <a16:creationId xmlns:a16="http://schemas.microsoft.com/office/drawing/2014/main" id="{B71868F2-0996-6EF8-5E46-DCBADD857FFF}"/>
                </a:ext>
              </a:extLst>
            </p:cNvPr>
            <p:cNvSpPr/>
            <p:nvPr/>
          </p:nvSpPr>
          <p:spPr>
            <a:xfrm>
              <a:off x="5362034" y="1568572"/>
              <a:ext cx="1935833" cy="1460169"/>
            </a:xfrm>
            <a:prstGeom prst="snipRoundRect">
              <a:avLst>
                <a:gd name="adj1" fmla="val 33492"/>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Top Corners One Rounded and One Snipped 42">
              <a:extLst>
                <a:ext uri="{FF2B5EF4-FFF2-40B4-BE49-F238E27FC236}">
                  <a16:creationId xmlns:a16="http://schemas.microsoft.com/office/drawing/2014/main" id="{04D4495E-34B0-FAD7-0300-294502770980}"/>
                </a:ext>
              </a:extLst>
            </p:cNvPr>
            <p:cNvSpPr/>
            <p:nvPr/>
          </p:nvSpPr>
          <p:spPr>
            <a:xfrm>
              <a:off x="7366094" y="1568572"/>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Top Corners One Rounded and One Snipped 43">
              <a:extLst>
                <a:ext uri="{FF2B5EF4-FFF2-40B4-BE49-F238E27FC236}">
                  <a16:creationId xmlns:a16="http://schemas.microsoft.com/office/drawing/2014/main" id="{A8A9525A-BC4F-4E9B-631D-D1BC57D9436C}"/>
                </a:ext>
              </a:extLst>
            </p:cNvPr>
            <p:cNvSpPr/>
            <p:nvPr/>
          </p:nvSpPr>
          <p:spPr>
            <a:xfrm flipH="1">
              <a:off x="9370154" y="1568572"/>
              <a:ext cx="1935833" cy="1460169"/>
            </a:xfrm>
            <a:prstGeom prst="snipRoundRect">
              <a:avLst>
                <a:gd name="adj1" fmla="val 33492"/>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Top Corners One Rounded and One Snipped 44">
              <a:extLst>
                <a:ext uri="{FF2B5EF4-FFF2-40B4-BE49-F238E27FC236}">
                  <a16:creationId xmlns:a16="http://schemas.microsoft.com/office/drawing/2014/main" id="{34435BAD-3782-23DC-304F-69968490A433}"/>
                </a:ext>
              </a:extLst>
            </p:cNvPr>
            <p:cNvSpPr/>
            <p:nvPr/>
          </p:nvSpPr>
          <p:spPr>
            <a:xfrm>
              <a:off x="5362034" y="3092573"/>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Top Corners One Rounded and One Snipped 45">
              <a:extLst>
                <a:ext uri="{FF2B5EF4-FFF2-40B4-BE49-F238E27FC236}">
                  <a16:creationId xmlns:a16="http://schemas.microsoft.com/office/drawing/2014/main" id="{2D35A9F0-29DE-0E4B-43EB-02DA35082F02}"/>
                </a:ext>
              </a:extLst>
            </p:cNvPr>
            <p:cNvSpPr/>
            <p:nvPr/>
          </p:nvSpPr>
          <p:spPr>
            <a:xfrm>
              <a:off x="7366094" y="3092573"/>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Top Corners One Rounded and One Snipped 46">
              <a:extLst>
                <a:ext uri="{FF2B5EF4-FFF2-40B4-BE49-F238E27FC236}">
                  <a16:creationId xmlns:a16="http://schemas.microsoft.com/office/drawing/2014/main" id="{D9F9ECD5-8F4B-8053-F025-2272D62D3225}"/>
                </a:ext>
              </a:extLst>
            </p:cNvPr>
            <p:cNvSpPr/>
            <p:nvPr/>
          </p:nvSpPr>
          <p:spPr>
            <a:xfrm>
              <a:off x="9370154" y="3092573"/>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Top Corners One Rounded and One Snipped 47">
              <a:extLst>
                <a:ext uri="{FF2B5EF4-FFF2-40B4-BE49-F238E27FC236}">
                  <a16:creationId xmlns:a16="http://schemas.microsoft.com/office/drawing/2014/main" id="{2CB404F2-FD24-CB58-6D16-6C498575328B}"/>
                </a:ext>
              </a:extLst>
            </p:cNvPr>
            <p:cNvSpPr/>
            <p:nvPr/>
          </p:nvSpPr>
          <p:spPr>
            <a:xfrm flipV="1">
              <a:off x="5362034" y="4605784"/>
              <a:ext cx="1935833" cy="1460169"/>
            </a:xfrm>
            <a:prstGeom prst="snipRoundRect">
              <a:avLst>
                <a:gd name="adj1" fmla="val 33492"/>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Top Corners One Rounded and One Snipped 48">
              <a:extLst>
                <a:ext uri="{FF2B5EF4-FFF2-40B4-BE49-F238E27FC236}">
                  <a16:creationId xmlns:a16="http://schemas.microsoft.com/office/drawing/2014/main" id="{80D1137F-7B6E-613D-851A-3C8BAC18414D}"/>
                </a:ext>
              </a:extLst>
            </p:cNvPr>
            <p:cNvSpPr/>
            <p:nvPr/>
          </p:nvSpPr>
          <p:spPr>
            <a:xfrm flipH="1">
              <a:off x="7366094" y="4605784"/>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Top Corners One Rounded and One Snipped 49">
              <a:extLst>
                <a:ext uri="{FF2B5EF4-FFF2-40B4-BE49-F238E27FC236}">
                  <a16:creationId xmlns:a16="http://schemas.microsoft.com/office/drawing/2014/main" id="{983225F9-F433-FDD5-E5F5-1A4BBDD39CDE}"/>
                </a:ext>
              </a:extLst>
            </p:cNvPr>
            <p:cNvSpPr/>
            <p:nvPr/>
          </p:nvSpPr>
          <p:spPr>
            <a:xfrm flipH="1" flipV="1">
              <a:off x="9370154" y="4605784"/>
              <a:ext cx="1935833" cy="1460169"/>
            </a:xfrm>
            <a:prstGeom prst="snipRoundRect">
              <a:avLst>
                <a:gd name="adj1" fmla="val 33492"/>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98736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One Rounded and One Snipped 8" descr="Computer parts">
            <a:extLst>
              <a:ext uri="{FF2B5EF4-FFF2-40B4-BE49-F238E27FC236}">
                <a16:creationId xmlns:a16="http://schemas.microsoft.com/office/drawing/2014/main" id="{4C9DF964-60DD-D70D-5211-7F88639D987E}"/>
              </a:ext>
            </a:extLst>
          </p:cNvPr>
          <p:cNvSpPr/>
          <p:nvPr/>
        </p:nvSpPr>
        <p:spPr>
          <a:xfrm>
            <a:off x="0" y="1099735"/>
            <a:ext cx="12192000" cy="5758265"/>
          </a:xfrm>
          <a:prstGeom prst="snipRoundRect">
            <a:avLst>
              <a:gd name="adj1" fmla="val 0"/>
              <a:gd name="adj2" fmla="val 0"/>
            </a:avLst>
          </a:prstGeom>
          <a:blipFill>
            <a:blip r:embed="rId3" cstate="email">
              <a:lum bright="70000" contrast="-70000"/>
              <a:alphaModFix amt="3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FFFD37CC-8B44-C55E-CD4E-CA2A339E5D27}"/>
              </a:ext>
            </a:extLst>
          </p:cNvPr>
          <p:cNvSpPr txBox="1">
            <a:spLocks/>
          </p:cNvSpPr>
          <p:nvPr/>
        </p:nvSpPr>
        <p:spPr>
          <a:xfrm>
            <a:off x="120664" y="131335"/>
            <a:ext cx="8907222" cy="773985"/>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2800" b="1">
                <a:solidFill>
                  <a:schemeClr val="accent1">
                    <a:lumMod val="75000"/>
                  </a:schemeClr>
                </a:solidFill>
                <a:latin typeface="Segoe UI" panose="020B0502040204020203" pitchFamily="34" charset="0"/>
                <a:cs typeface="Segoe UI" panose="020B0502040204020203" pitchFamily="34" charset="0"/>
              </a:defRPr>
            </a:lvl1pPr>
          </a:lstStyle>
          <a:p>
            <a:pPr>
              <a:defRPr/>
            </a:pPr>
            <a:r>
              <a:rPr lang="en-GB">
                <a:solidFill>
                  <a:srgbClr val="4472C4"/>
                </a:solidFill>
                <a:latin typeface="Segoe UI"/>
                <a:cs typeface="Segoe UI"/>
              </a:rPr>
              <a:t>Level 4/5 reforms – Higher Technical Qualifications (HTQs)</a:t>
            </a:r>
            <a:endParaRPr kumimoji="0" lang="en-GB" sz="2800" b="1" i="0" u="none" strike="noStrike" kern="1200" cap="none" spc="0" normalizeH="0" baseline="0" noProof="0">
              <a:ln>
                <a:noFill/>
              </a:ln>
              <a:solidFill>
                <a:srgbClr val="4472C4">
                  <a:lumMod val="75000"/>
                </a:srgbClr>
              </a:solidFill>
              <a:effectLst/>
              <a:uLnTx/>
              <a:uFillTx/>
              <a:latin typeface="Segoe UI" panose="020B0502040204020203" pitchFamily="34" charset="0"/>
              <a:ea typeface="+mn-ea"/>
              <a:cs typeface="Segoe UI" panose="020B0502040204020203" pitchFamily="34" charset="0"/>
            </a:endParaRPr>
          </a:p>
        </p:txBody>
      </p:sp>
      <p:sp>
        <p:nvSpPr>
          <p:cNvPr id="38" name="TextBox 37">
            <a:extLst>
              <a:ext uri="{FF2B5EF4-FFF2-40B4-BE49-F238E27FC236}">
                <a16:creationId xmlns:a16="http://schemas.microsoft.com/office/drawing/2014/main" id="{EBED2F09-5709-0E73-8D53-BFAA6C3EA45F}"/>
              </a:ext>
            </a:extLst>
          </p:cNvPr>
          <p:cNvSpPr txBox="1"/>
          <p:nvPr/>
        </p:nvSpPr>
        <p:spPr>
          <a:xfrm>
            <a:off x="106708" y="1791454"/>
            <a:ext cx="7144409" cy="4124206"/>
          </a:xfrm>
          <a:prstGeom prst="rect">
            <a:avLst/>
          </a:prstGeom>
          <a:noFill/>
        </p:spPr>
        <p:txBody>
          <a:bodyPr wrap="square" lIns="91440" tIns="45720" rIns="91440" bIns="45720" numCol="1" spcCol="360000" rtlCol="0" anchor="t">
            <a:spAutoFit/>
          </a:bodyPr>
          <a:lstStyle>
            <a:defPPr>
              <a:defRPr lang="en-US"/>
            </a:defPPr>
            <a:lvl1pPr marL="342900" indent="-342900">
              <a:lnSpc>
                <a:spcPct val="100000"/>
              </a:lnSpc>
              <a:spcAft>
                <a:spcPts val="600"/>
              </a:spcAft>
              <a:buClr>
                <a:schemeClr val="accent1"/>
              </a:buClr>
              <a:buFont typeface="Arial" panose="020B0604020202020204" pitchFamily="34" charset="0"/>
              <a:buChar char="•"/>
              <a:defRPr sz="2000"/>
            </a:lvl1pPr>
          </a:lstStyle>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sz="1900" b="0"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rPr>
              <a:t>The overarching aim of the programme is for higher technical education to be a high-quality, prestigious and popular choice. </a:t>
            </a:r>
          </a:p>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sz="1900" b="0"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rPr>
              <a:t>HTQs are level 4 or 5 qualifications that have been quality marked by IfATE to indicate their alignment to employer-led occupational standards. </a:t>
            </a:r>
          </a:p>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sz="1900" b="0" i="0" u="none" strike="noStrike" kern="1200" cap="none" spc="0" normalizeH="0" baseline="0" noProof="0">
                <a:ln>
                  <a:noFill/>
                </a:ln>
                <a:solidFill>
                  <a:srgbClr val="383838"/>
                </a:solidFill>
                <a:effectLst/>
                <a:uLnTx/>
                <a:uFillTx/>
                <a:latin typeface="Segoe UI"/>
                <a:cs typeface="Segoe UI"/>
              </a:rPr>
              <a:t>HTQs align to approved occupational standards and allow learners to enter their chosen profession or progress onto higher education.</a:t>
            </a:r>
            <a:endParaRPr lang="en-GB" sz="1900" b="0" i="0" u="none" strike="noStrike" kern="1200" cap="none" spc="0" normalizeH="0" baseline="0" noProof="0">
              <a:ln>
                <a:noFill/>
              </a:ln>
              <a:solidFill>
                <a:srgbClr val="383838"/>
              </a:solidFill>
              <a:effectLst/>
              <a:uLnTx/>
              <a:uFillTx/>
              <a:latin typeface="Segoe UI"/>
              <a:cs typeface="Segoe UI"/>
            </a:endParaRPr>
          </a:p>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sz="1900" b="0"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rPr>
              <a:t>We will raise the profile and understanding of higher technical education through a public campaign and improved information, advice and guidance. Work is also ongoing around funding, regulations and emerging skills. </a:t>
            </a:r>
          </a:p>
        </p:txBody>
      </p:sp>
      <p:grpSp>
        <p:nvGrpSpPr>
          <p:cNvPr id="52" name="Group 51" descr="Computer parts">
            <a:extLst>
              <a:ext uri="{FF2B5EF4-FFF2-40B4-BE49-F238E27FC236}">
                <a16:creationId xmlns:a16="http://schemas.microsoft.com/office/drawing/2014/main" id="{F8CF3BAC-D15E-30CE-457D-4F2EF675CDD2}"/>
              </a:ext>
            </a:extLst>
          </p:cNvPr>
          <p:cNvGrpSpPr/>
          <p:nvPr/>
        </p:nvGrpSpPr>
        <p:grpSpPr>
          <a:xfrm>
            <a:off x="7341078" y="1910477"/>
            <a:ext cx="4433173" cy="3506647"/>
            <a:chOff x="5362034" y="1568572"/>
            <a:chExt cx="5943953" cy="4497381"/>
          </a:xfrm>
          <a:blipFill>
            <a:blip r:embed="rId5">
              <a:extLst>
                <a:ext uri="{28A0092B-C50C-407E-A947-70E740481C1C}">
                  <a14:useLocalDpi xmlns:a14="http://schemas.microsoft.com/office/drawing/2010/main" val="0"/>
                </a:ext>
              </a:extLst>
            </a:blip>
            <a:stretch>
              <a:fillRect/>
            </a:stretch>
          </a:blipFill>
        </p:grpSpPr>
        <p:sp>
          <p:nvSpPr>
            <p:cNvPr id="28" name="Rectangle: Top Corners One Rounded and One Snipped 27">
              <a:extLst>
                <a:ext uri="{FF2B5EF4-FFF2-40B4-BE49-F238E27FC236}">
                  <a16:creationId xmlns:a16="http://schemas.microsoft.com/office/drawing/2014/main" id="{B71868F2-0996-6EF8-5E46-DCBADD857FFF}"/>
                </a:ext>
              </a:extLst>
            </p:cNvPr>
            <p:cNvSpPr/>
            <p:nvPr/>
          </p:nvSpPr>
          <p:spPr>
            <a:xfrm>
              <a:off x="5362034" y="1568572"/>
              <a:ext cx="1935833" cy="1460169"/>
            </a:xfrm>
            <a:prstGeom prst="snipRoundRect">
              <a:avLst>
                <a:gd name="adj1" fmla="val 33492"/>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Top Corners One Rounded and One Snipped 42">
              <a:extLst>
                <a:ext uri="{FF2B5EF4-FFF2-40B4-BE49-F238E27FC236}">
                  <a16:creationId xmlns:a16="http://schemas.microsoft.com/office/drawing/2014/main" id="{04D4495E-34B0-FAD7-0300-294502770980}"/>
                </a:ext>
              </a:extLst>
            </p:cNvPr>
            <p:cNvSpPr/>
            <p:nvPr/>
          </p:nvSpPr>
          <p:spPr>
            <a:xfrm>
              <a:off x="7366094" y="1568572"/>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Top Corners One Rounded and One Snipped 43">
              <a:extLst>
                <a:ext uri="{FF2B5EF4-FFF2-40B4-BE49-F238E27FC236}">
                  <a16:creationId xmlns:a16="http://schemas.microsoft.com/office/drawing/2014/main" id="{A8A9525A-BC4F-4E9B-631D-D1BC57D9436C}"/>
                </a:ext>
              </a:extLst>
            </p:cNvPr>
            <p:cNvSpPr/>
            <p:nvPr/>
          </p:nvSpPr>
          <p:spPr>
            <a:xfrm flipH="1">
              <a:off x="9370154" y="1568572"/>
              <a:ext cx="1935833" cy="1460169"/>
            </a:xfrm>
            <a:prstGeom prst="snipRoundRect">
              <a:avLst>
                <a:gd name="adj1" fmla="val 33492"/>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Top Corners One Rounded and One Snipped 44">
              <a:extLst>
                <a:ext uri="{FF2B5EF4-FFF2-40B4-BE49-F238E27FC236}">
                  <a16:creationId xmlns:a16="http://schemas.microsoft.com/office/drawing/2014/main" id="{34435BAD-3782-23DC-304F-69968490A433}"/>
                </a:ext>
              </a:extLst>
            </p:cNvPr>
            <p:cNvSpPr/>
            <p:nvPr/>
          </p:nvSpPr>
          <p:spPr>
            <a:xfrm>
              <a:off x="5362034" y="3092573"/>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Top Corners One Rounded and One Snipped 45">
              <a:extLst>
                <a:ext uri="{FF2B5EF4-FFF2-40B4-BE49-F238E27FC236}">
                  <a16:creationId xmlns:a16="http://schemas.microsoft.com/office/drawing/2014/main" id="{2D35A9F0-29DE-0E4B-43EB-02DA35082F02}"/>
                </a:ext>
              </a:extLst>
            </p:cNvPr>
            <p:cNvSpPr/>
            <p:nvPr/>
          </p:nvSpPr>
          <p:spPr>
            <a:xfrm>
              <a:off x="7366094" y="3092573"/>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Top Corners One Rounded and One Snipped 46">
              <a:extLst>
                <a:ext uri="{FF2B5EF4-FFF2-40B4-BE49-F238E27FC236}">
                  <a16:creationId xmlns:a16="http://schemas.microsoft.com/office/drawing/2014/main" id="{D9F9ECD5-8F4B-8053-F025-2272D62D3225}"/>
                </a:ext>
              </a:extLst>
            </p:cNvPr>
            <p:cNvSpPr/>
            <p:nvPr/>
          </p:nvSpPr>
          <p:spPr>
            <a:xfrm>
              <a:off x="9370154" y="3092573"/>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Top Corners One Rounded and One Snipped 47">
              <a:extLst>
                <a:ext uri="{FF2B5EF4-FFF2-40B4-BE49-F238E27FC236}">
                  <a16:creationId xmlns:a16="http://schemas.microsoft.com/office/drawing/2014/main" id="{2CB404F2-FD24-CB58-6D16-6C498575328B}"/>
                </a:ext>
              </a:extLst>
            </p:cNvPr>
            <p:cNvSpPr/>
            <p:nvPr/>
          </p:nvSpPr>
          <p:spPr>
            <a:xfrm flipV="1">
              <a:off x="5362034" y="4605784"/>
              <a:ext cx="1935833" cy="1460169"/>
            </a:xfrm>
            <a:prstGeom prst="snipRoundRect">
              <a:avLst>
                <a:gd name="adj1" fmla="val 33492"/>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Top Corners One Rounded and One Snipped 48">
              <a:extLst>
                <a:ext uri="{FF2B5EF4-FFF2-40B4-BE49-F238E27FC236}">
                  <a16:creationId xmlns:a16="http://schemas.microsoft.com/office/drawing/2014/main" id="{80D1137F-7B6E-613D-851A-3C8BAC18414D}"/>
                </a:ext>
              </a:extLst>
            </p:cNvPr>
            <p:cNvSpPr/>
            <p:nvPr/>
          </p:nvSpPr>
          <p:spPr>
            <a:xfrm flipH="1">
              <a:off x="7366094" y="4605784"/>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Top Corners One Rounded and One Snipped 49">
              <a:extLst>
                <a:ext uri="{FF2B5EF4-FFF2-40B4-BE49-F238E27FC236}">
                  <a16:creationId xmlns:a16="http://schemas.microsoft.com/office/drawing/2014/main" id="{983225F9-F433-FDD5-E5F5-1A4BBDD39CDE}"/>
                </a:ext>
              </a:extLst>
            </p:cNvPr>
            <p:cNvSpPr/>
            <p:nvPr/>
          </p:nvSpPr>
          <p:spPr>
            <a:xfrm flipH="1" flipV="1">
              <a:off x="9370154" y="4605784"/>
              <a:ext cx="1935833" cy="1460169"/>
            </a:xfrm>
            <a:prstGeom prst="snipRoundRect">
              <a:avLst>
                <a:gd name="adj1" fmla="val 33492"/>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descr="Logo&#10;&#10;Description automatically generated">
            <a:extLst>
              <a:ext uri="{FF2B5EF4-FFF2-40B4-BE49-F238E27FC236}">
                <a16:creationId xmlns:a16="http://schemas.microsoft.com/office/drawing/2014/main" id="{17AE8EAA-1AD8-04C6-0785-A54FF0B1457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83260" y="824066"/>
            <a:ext cx="707886" cy="707886"/>
          </a:xfrm>
          <a:prstGeom prst="rect">
            <a:avLst/>
          </a:prstGeom>
        </p:spPr>
      </p:pic>
      <p:sp>
        <p:nvSpPr>
          <p:cNvPr id="7" name="TextBox 6">
            <a:extLst>
              <a:ext uri="{FF2B5EF4-FFF2-40B4-BE49-F238E27FC236}">
                <a16:creationId xmlns:a16="http://schemas.microsoft.com/office/drawing/2014/main" id="{DCDFADCB-ED0B-FEA0-0544-46A2905FA5EC}"/>
              </a:ext>
            </a:extLst>
          </p:cNvPr>
          <p:cNvSpPr txBox="1"/>
          <p:nvPr/>
        </p:nvSpPr>
        <p:spPr>
          <a:xfrm>
            <a:off x="7449183" y="5758265"/>
            <a:ext cx="4469872" cy="646331"/>
          </a:xfrm>
          <a:prstGeom prst="rect">
            <a:avLst/>
          </a:prstGeom>
          <a:noFill/>
        </p:spPr>
        <p:txBody>
          <a:bodyPr wrap="square">
            <a:spAutoFit/>
          </a:bodyPr>
          <a:lstStyle/>
          <a:p>
            <a:r>
              <a:rPr lang="en-GB">
                <a:hlinkClick r:id="rId7"/>
              </a:rPr>
              <a:t>https://www.instituteforapprenticeships.org/qualifications/higher-technical-qualifications/</a:t>
            </a:r>
            <a:r>
              <a:rPr lang="en-GB"/>
              <a:t> </a:t>
            </a:r>
          </a:p>
        </p:txBody>
      </p:sp>
    </p:spTree>
    <p:extLst>
      <p:ext uri="{BB962C8B-B14F-4D97-AF65-F5344CB8AC3E}">
        <p14:creationId xmlns:p14="http://schemas.microsoft.com/office/powerpoint/2010/main" val="1373118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FD37CC-8B44-C55E-CD4E-CA2A339E5D27}"/>
              </a:ext>
            </a:extLst>
          </p:cNvPr>
          <p:cNvSpPr txBox="1">
            <a:spLocks/>
          </p:cNvSpPr>
          <p:nvPr/>
        </p:nvSpPr>
        <p:spPr>
          <a:xfrm>
            <a:off x="129037" y="148082"/>
            <a:ext cx="8763753" cy="757238"/>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2800" b="1">
                <a:solidFill>
                  <a:schemeClr val="accent1">
                    <a:lumMod val="75000"/>
                  </a:schemeClr>
                </a:solidFill>
                <a:latin typeface="Segoe UI" panose="020B0502040204020203" pitchFamily="34" charset="0"/>
                <a:cs typeface="Segoe UI" panose="020B0502040204020203" pitchFamily="34" charset="0"/>
              </a:defRPr>
            </a:lvl1pPr>
          </a:lstStyle>
          <a:p>
            <a:r>
              <a:rPr lang="en-GB"/>
              <a:t>Higher Technical Qualifications</a:t>
            </a:r>
            <a:endParaRPr lang="en-GB">
              <a:hlinkClick r:id="rId5"/>
            </a:endParaRPr>
          </a:p>
        </p:txBody>
      </p:sp>
      <p:pic>
        <p:nvPicPr>
          <p:cNvPr id="2" name="Picture 1" descr="Logo&#10;&#10;Description automatically generated">
            <a:extLst>
              <a:ext uri="{FF2B5EF4-FFF2-40B4-BE49-F238E27FC236}">
                <a16:creationId xmlns:a16="http://schemas.microsoft.com/office/drawing/2014/main" id="{17AE8EAA-1AD8-04C6-0785-A54FF0B1457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84904" y="115658"/>
            <a:ext cx="707886" cy="707886"/>
          </a:xfrm>
          <a:prstGeom prst="rect">
            <a:avLst/>
          </a:prstGeom>
        </p:spPr>
      </p:pic>
      <p:pic>
        <p:nvPicPr>
          <p:cNvPr id="5" name="Online Media 4" title="Higher Technical Qualifications">
            <a:hlinkClick r:id="" action="ppaction://media"/>
            <a:extLst>
              <a:ext uri="{FF2B5EF4-FFF2-40B4-BE49-F238E27FC236}">
                <a16:creationId xmlns:a16="http://schemas.microsoft.com/office/drawing/2014/main" id="{A0CEDFA0-99E8-48D2-379F-8D69E33D3BA3}"/>
              </a:ext>
            </a:extLst>
          </p:cNvPr>
          <p:cNvPicPr>
            <a:picLocks noRot="1" noChangeAspect="1"/>
          </p:cNvPicPr>
          <p:nvPr>
            <a:videoFile r:link="rId1"/>
          </p:nvPr>
        </p:nvPicPr>
        <p:blipFill>
          <a:blip r:embed="rId7"/>
          <a:stretch>
            <a:fillRect/>
          </a:stretch>
        </p:blipFill>
        <p:spPr>
          <a:xfrm>
            <a:off x="129037" y="1150701"/>
            <a:ext cx="5451706" cy="3080214"/>
          </a:xfrm>
          <a:prstGeom prst="rect">
            <a:avLst/>
          </a:prstGeom>
        </p:spPr>
      </p:pic>
      <p:pic>
        <p:nvPicPr>
          <p:cNvPr id="6" name="Online Media 13" title="Your education and training choices with Matty Chiabi - HTQs">
            <a:hlinkClick r:id="" action="ppaction://media"/>
            <a:extLst>
              <a:ext uri="{FF2B5EF4-FFF2-40B4-BE49-F238E27FC236}">
                <a16:creationId xmlns:a16="http://schemas.microsoft.com/office/drawing/2014/main" id="{550323B1-6E3D-B2EF-D240-531E6FDAFA16}"/>
              </a:ext>
            </a:extLst>
          </p:cNvPr>
          <p:cNvPicPr>
            <a:picLocks noRot="1" noChangeAspect="1"/>
          </p:cNvPicPr>
          <p:nvPr>
            <a:videoFile r:link="rId2"/>
          </p:nvPr>
        </p:nvPicPr>
        <p:blipFill>
          <a:blip r:embed="rId8"/>
          <a:stretch>
            <a:fillRect/>
          </a:stretch>
        </p:blipFill>
        <p:spPr>
          <a:xfrm>
            <a:off x="6096000" y="3417580"/>
            <a:ext cx="5827485" cy="3292529"/>
          </a:xfrm>
          <a:prstGeom prst="rect">
            <a:avLst/>
          </a:prstGeom>
        </p:spPr>
      </p:pic>
      <p:sp>
        <p:nvSpPr>
          <p:cNvPr id="8" name="TextBox 7">
            <a:extLst>
              <a:ext uri="{FF2B5EF4-FFF2-40B4-BE49-F238E27FC236}">
                <a16:creationId xmlns:a16="http://schemas.microsoft.com/office/drawing/2014/main" id="{7B6863A1-D522-672C-1C86-6666E3044826}"/>
              </a:ext>
            </a:extLst>
          </p:cNvPr>
          <p:cNvSpPr txBox="1"/>
          <p:nvPr/>
        </p:nvSpPr>
        <p:spPr>
          <a:xfrm>
            <a:off x="6148392" y="1644694"/>
            <a:ext cx="5914571" cy="1477328"/>
          </a:xfrm>
          <a:prstGeom prst="rect">
            <a:avLst/>
          </a:prstGeom>
          <a:noFill/>
        </p:spPr>
        <p:txBody>
          <a:bodyPr wrap="square">
            <a:spAutoFit/>
          </a:bodyPr>
          <a:lstStyle/>
          <a:p>
            <a:r>
              <a:rPr lang="en-GB">
                <a:hlinkClick r:id="rId5"/>
              </a:rPr>
              <a:t>"Higher Technical Qualifications (HTQs) are developed with employers, so you get the right training and skills you need to succeed at work. Watch Matty </a:t>
            </a:r>
            <a:r>
              <a:rPr lang="en-GB" err="1">
                <a:hlinkClick r:id="rId5"/>
              </a:rPr>
              <a:t>Chiabi</a:t>
            </a:r>
            <a:r>
              <a:rPr lang="en-GB">
                <a:hlinkClick r:id="rId5"/>
              </a:rPr>
              <a:t> and Sam tell us why this practical, employer-led qualification can help kickstart your career ⬇️ #GetTheJump</a:t>
            </a:r>
            <a:endParaRPr lang="en-GB"/>
          </a:p>
        </p:txBody>
      </p:sp>
      <p:sp>
        <p:nvSpPr>
          <p:cNvPr id="11" name="TextBox 10">
            <a:extLst>
              <a:ext uri="{FF2B5EF4-FFF2-40B4-BE49-F238E27FC236}">
                <a16:creationId xmlns:a16="http://schemas.microsoft.com/office/drawing/2014/main" id="{C194C7B5-033A-C8F9-E4B7-2E5470E6FF9B}"/>
              </a:ext>
            </a:extLst>
          </p:cNvPr>
          <p:cNvSpPr txBox="1"/>
          <p:nvPr/>
        </p:nvSpPr>
        <p:spPr>
          <a:xfrm>
            <a:off x="129037" y="4476296"/>
            <a:ext cx="6096000" cy="369332"/>
          </a:xfrm>
          <a:prstGeom prst="rect">
            <a:avLst/>
          </a:prstGeom>
          <a:noFill/>
        </p:spPr>
        <p:txBody>
          <a:bodyPr wrap="square">
            <a:spAutoFit/>
          </a:bodyPr>
          <a:lstStyle/>
          <a:p>
            <a:r>
              <a:rPr lang="en-GB">
                <a:hlinkClick r:id="rId9"/>
              </a:rPr>
              <a:t>Higher Technical Qualifications - YouTube</a:t>
            </a:r>
            <a:endParaRPr lang="en-GB"/>
          </a:p>
        </p:txBody>
      </p:sp>
    </p:spTree>
    <p:extLst>
      <p:ext uri="{BB962C8B-B14F-4D97-AF65-F5344CB8AC3E}">
        <p14:creationId xmlns:p14="http://schemas.microsoft.com/office/powerpoint/2010/main" val="227378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video>
              <p:cMediaNode vol="80000">
                <p:cTn id="22"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One Rounded and One Snipped 8" descr="Computer parts">
            <a:extLst>
              <a:ext uri="{FF2B5EF4-FFF2-40B4-BE49-F238E27FC236}">
                <a16:creationId xmlns:a16="http://schemas.microsoft.com/office/drawing/2014/main" id="{4C9DF964-60DD-D70D-5211-7F88639D987E}"/>
              </a:ext>
            </a:extLst>
          </p:cNvPr>
          <p:cNvSpPr/>
          <p:nvPr/>
        </p:nvSpPr>
        <p:spPr>
          <a:xfrm>
            <a:off x="0" y="1099735"/>
            <a:ext cx="12192000" cy="5758265"/>
          </a:xfrm>
          <a:prstGeom prst="snipRoundRect">
            <a:avLst>
              <a:gd name="adj1" fmla="val 0"/>
              <a:gd name="adj2" fmla="val 0"/>
            </a:avLst>
          </a:prstGeom>
          <a:blipFill>
            <a:blip r:embed="rId3" cstate="email">
              <a:lum bright="70000" contrast="-70000"/>
              <a:alphaModFix amt="3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FFFD37CC-8B44-C55E-CD4E-CA2A339E5D27}"/>
              </a:ext>
            </a:extLst>
          </p:cNvPr>
          <p:cNvSpPr txBox="1">
            <a:spLocks/>
          </p:cNvSpPr>
          <p:nvPr/>
        </p:nvSpPr>
        <p:spPr>
          <a:xfrm>
            <a:off x="129037" y="148082"/>
            <a:ext cx="8763753" cy="757238"/>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2800" b="1">
                <a:solidFill>
                  <a:schemeClr val="accent1">
                    <a:lumMod val="75000"/>
                  </a:schemeClr>
                </a:solidFill>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solidFill>
                  <a:srgbClr val="4472C4">
                    <a:lumMod val="75000"/>
                  </a:srgbClr>
                </a:solidFill>
              </a:rPr>
              <a:t>HTQ Approvals Process</a:t>
            </a:r>
            <a:endParaRPr kumimoji="0" lang="en-GB" sz="2800" b="1" i="0" u="none" strike="noStrike" kern="1200" cap="none" spc="0" normalizeH="0" baseline="0" noProof="0">
              <a:ln>
                <a:noFill/>
              </a:ln>
              <a:solidFill>
                <a:srgbClr val="4472C4">
                  <a:lumMod val="75000"/>
                </a:srgbClr>
              </a:solidFill>
              <a:effectLst/>
              <a:uLnTx/>
              <a:uFillTx/>
              <a:latin typeface="Segoe UI" panose="020B0502040204020203" pitchFamily="34" charset="0"/>
              <a:ea typeface="+mn-ea"/>
              <a:cs typeface="Segoe UI" panose="020B0502040204020203" pitchFamily="34" charset="0"/>
            </a:endParaRPr>
          </a:p>
        </p:txBody>
      </p:sp>
      <p:pic>
        <p:nvPicPr>
          <p:cNvPr id="2" name="Picture 1" descr="Logo&#10;&#10;Description automatically generated">
            <a:extLst>
              <a:ext uri="{FF2B5EF4-FFF2-40B4-BE49-F238E27FC236}">
                <a16:creationId xmlns:a16="http://schemas.microsoft.com/office/drawing/2014/main" id="{17AE8EAA-1AD8-04C6-0785-A54FF0B145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84904" y="115658"/>
            <a:ext cx="707886" cy="707886"/>
          </a:xfrm>
          <a:prstGeom prst="rect">
            <a:avLst/>
          </a:prstGeom>
        </p:spPr>
      </p:pic>
      <p:cxnSp>
        <p:nvCxnSpPr>
          <p:cNvPr id="22" name="Straight Connector 21">
            <a:extLst>
              <a:ext uri="{FF2B5EF4-FFF2-40B4-BE49-F238E27FC236}">
                <a16:creationId xmlns:a16="http://schemas.microsoft.com/office/drawing/2014/main" id="{C8C6D600-675F-6B3F-4958-40CE31470F22}"/>
              </a:ext>
            </a:extLst>
          </p:cNvPr>
          <p:cNvCxnSpPr>
            <a:cxnSpLocks/>
          </p:cNvCxnSpPr>
          <p:nvPr/>
        </p:nvCxnSpPr>
        <p:spPr>
          <a:xfrm flipH="1">
            <a:off x="1465710" y="3153672"/>
            <a:ext cx="1" cy="361686"/>
          </a:xfrm>
          <a:prstGeom prst="line">
            <a:avLst/>
          </a:prstGeom>
          <a:ln w="28575"/>
        </p:spPr>
        <p:style>
          <a:lnRef idx="2">
            <a:schemeClr val="dk1"/>
          </a:lnRef>
          <a:fillRef idx="1">
            <a:schemeClr val="lt1"/>
          </a:fillRef>
          <a:effectRef idx="0">
            <a:schemeClr val="dk1"/>
          </a:effectRef>
          <a:fontRef idx="minor">
            <a:schemeClr val="dk1"/>
          </a:fontRef>
        </p:style>
      </p:cxnSp>
      <p:graphicFrame>
        <p:nvGraphicFramePr>
          <p:cNvPr id="23" name="Diagram 22">
            <a:extLst>
              <a:ext uri="{FF2B5EF4-FFF2-40B4-BE49-F238E27FC236}">
                <a16:creationId xmlns:a16="http://schemas.microsoft.com/office/drawing/2014/main" id="{BB0F5CCF-7C2B-F25E-34F4-1D91D71155B9}"/>
              </a:ext>
            </a:extLst>
          </p:cNvPr>
          <p:cNvGraphicFramePr/>
          <p:nvPr>
            <p:extLst>
              <p:ext uri="{D42A27DB-BD31-4B8C-83A1-F6EECF244321}">
                <p14:modId xmlns:p14="http://schemas.microsoft.com/office/powerpoint/2010/main" val="1758474073"/>
              </p:ext>
            </p:extLst>
          </p:nvPr>
        </p:nvGraphicFramePr>
        <p:xfrm>
          <a:off x="60960" y="908350"/>
          <a:ext cx="11987316" cy="591037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4" name="TextBox 23">
            <a:extLst>
              <a:ext uri="{FF2B5EF4-FFF2-40B4-BE49-F238E27FC236}">
                <a16:creationId xmlns:a16="http://schemas.microsoft.com/office/drawing/2014/main" id="{5D6AD2DA-8AB4-8322-2E99-36382BC370A3}"/>
              </a:ext>
            </a:extLst>
          </p:cNvPr>
          <p:cNvSpPr txBox="1"/>
          <p:nvPr/>
        </p:nvSpPr>
        <p:spPr>
          <a:xfrm>
            <a:off x="93168" y="2003751"/>
            <a:ext cx="2558348" cy="1149921"/>
          </a:xfrm>
          <a:prstGeom prst="rect">
            <a:avLst/>
          </a:prstGeom>
          <a:gradFill flip="none" rotWithShape="1">
            <a:gsLst>
              <a:gs pos="0">
                <a:schemeClr val="accent3">
                  <a:lumMod val="5000"/>
                  <a:lumOff val="95000"/>
                </a:schemeClr>
              </a:gs>
              <a:gs pos="100000">
                <a:schemeClr val="accent3">
                  <a:lumMod val="45000"/>
                  <a:lumOff val="55000"/>
                </a:schemeClr>
              </a:gs>
              <a:gs pos="100000">
                <a:schemeClr val="tx2">
                  <a:lumMod val="75000"/>
                </a:schemeClr>
              </a:gs>
              <a:gs pos="67000">
                <a:schemeClr val="accent3">
                  <a:lumMod val="30000"/>
                  <a:lumOff val="70000"/>
                </a:schemeClr>
              </a:gs>
            </a:gsLst>
            <a:lin ang="5400000" scaled="1"/>
            <a:tileRect/>
          </a:gradFill>
          <a:ln w="28575" cap="rnd">
            <a:round/>
            <a:extLst>
              <a:ext uri="{C807C97D-BFC1-408E-A445-0C87EB9F89A2}">
                <ask:lineSketchStyleProps xmlns:ask="http://schemas.microsoft.com/office/drawing/2018/sketchyshapes" sd="1219033472">
                  <a:custGeom>
                    <a:avLst/>
                    <a:gdLst>
                      <a:gd name="connsiteX0" fmla="*/ 0 w 2642064"/>
                      <a:gd name="connsiteY0" fmla="*/ 0 h 719034"/>
                      <a:gd name="connsiteX1" fmla="*/ 581254 w 2642064"/>
                      <a:gd name="connsiteY1" fmla="*/ 0 h 719034"/>
                      <a:gd name="connsiteX2" fmla="*/ 1136088 w 2642064"/>
                      <a:gd name="connsiteY2" fmla="*/ 0 h 719034"/>
                      <a:gd name="connsiteX3" fmla="*/ 1690921 w 2642064"/>
                      <a:gd name="connsiteY3" fmla="*/ 0 h 719034"/>
                      <a:gd name="connsiteX4" fmla="*/ 2140072 w 2642064"/>
                      <a:gd name="connsiteY4" fmla="*/ 0 h 719034"/>
                      <a:gd name="connsiteX5" fmla="*/ 2642064 w 2642064"/>
                      <a:gd name="connsiteY5" fmla="*/ 0 h 719034"/>
                      <a:gd name="connsiteX6" fmla="*/ 2642064 w 2642064"/>
                      <a:gd name="connsiteY6" fmla="*/ 366707 h 719034"/>
                      <a:gd name="connsiteX7" fmla="*/ 2642064 w 2642064"/>
                      <a:gd name="connsiteY7" fmla="*/ 719034 h 719034"/>
                      <a:gd name="connsiteX8" fmla="*/ 2113651 w 2642064"/>
                      <a:gd name="connsiteY8" fmla="*/ 719034 h 719034"/>
                      <a:gd name="connsiteX9" fmla="*/ 1664500 w 2642064"/>
                      <a:gd name="connsiteY9" fmla="*/ 719034 h 719034"/>
                      <a:gd name="connsiteX10" fmla="*/ 1215349 w 2642064"/>
                      <a:gd name="connsiteY10" fmla="*/ 719034 h 719034"/>
                      <a:gd name="connsiteX11" fmla="*/ 660516 w 2642064"/>
                      <a:gd name="connsiteY11" fmla="*/ 719034 h 719034"/>
                      <a:gd name="connsiteX12" fmla="*/ 0 w 2642064"/>
                      <a:gd name="connsiteY12" fmla="*/ 719034 h 719034"/>
                      <a:gd name="connsiteX13" fmla="*/ 0 w 2642064"/>
                      <a:gd name="connsiteY13" fmla="*/ 345136 h 719034"/>
                      <a:gd name="connsiteX14" fmla="*/ 0 w 2642064"/>
                      <a:gd name="connsiteY14" fmla="*/ 0 h 71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2064" h="719034" fill="none" extrusionOk="0">
                        <a:moveTo>
                          <a:pt x="0" y="0"/>
                        </a:moveTo>
                        <a:cubicBezTo>
                          <a:pt x="222269" y="-5837"/>
                          <a:pt x="456291" y="64922"/>
                          <a:pt x="581254" y="0"/>
                        </a:cubicBezTo>
                        <a:cubicBezTo>
                          <a:pt x="706217" y="-64922"/>
                          <a:pt x="1011909" y="48271"/>
                          <a:pt x="1136088" y="0"/>
                        </a:cubicBezTo>
                        <a:cubicBezTo>
                          <a:pt x="1260267" y="-48271"/>
                          <a:pt x="1544072" y="36264"/>
                          <a:pt x="1690921" y="0"/>
                        </a:cubicBezTo>
                        <a:cubicBezTo>
                          <a:pt x="1837770" y="-36264"/>
                          <a:pt x="2013955" y="47618"/>
                          <a:pt x="2140072" y="0"/>
                        </a:cubicBezTo>
                        <a:cubicBezTo>
                          <a:pt x="2266189" y="-47618"/>
                          <a:pt x="2471546" y="7608"/>
                          <a:pt x="2642064" y="0"/>
                        </a:cubicBezTo>
                        <a:cubicBezTo>
                          <a:pt x="2678291" y="161023"/>
                          <a:pt x="2633395" y="224178"/>
                          <a:pt x="2642064" y="366707"/>
                        </a:cubicBezTo>
                        <a:cubicBezTo>
                          <a:pt x="2650733" y="509236"/>
                          <a:pt x="2619075" y="565490"/>
                          <a:pt x="2642064" y="719034"/>
                        </a:cubicBezTo>
                        <a:cubicBezTo>
                          <a:pt x="2403354" y="727862"/>
                          <a:pt x="2296097" y="702690"/>
                          <a:pt x="2113651" y="719034"/>
                        </a:cubicBezTo>
                        <a:cubicBezTo>
                          <a:pt x="1931205" y="735378"/>
                          <a:pt x="1848435" y="694644"/>
                          <a:pt x="1664500" y="719034"/>
                        </a:cubicBezTo>
                        <a:cubicBezTo>
                          <a:pt x="1480565" y="743424"/>
                          <a:pt x="1324280" y="680683"/>
                          <a:pt x="1215349" y="719034"/>
                        </a:cubicBezTo>
                        <a:cubicBezTo>
                          <a:pt x="1106418" y="757385"/>
                          <a:pt x="857050" y="692539"/>
                          <a:pt x="660516" y="719034"/>
                        </a:cubicBezTo>
                        <a:cubicBezTo>
                          <a:pt x="463982" y="745529"/>
                          <a:pt x="243635" y="656597"/>
                          <a:pt x="0" y="719034"/>
                        </a:cubicBezTo>
                        <a:cubicBezTo>
                          <a:pt x="-20272" y="634368"/>
                          <a:pt x="15976" y="476812"/>
                          <a:pt x="0" y="345136"/>
                        </a:cubicBezTo>
                        <a:cubicBezTo>
                          <a:pt x="-15976" y="213460"/>
                          <a:pt x="17732" y="118275"/>
                          <a:pt x="0" y="0"/>
                        </a:cubicBezTo>
                        <a:close/>
                      </a:path>
                      <a:path w="2642064" h="719034" stroke="0" extrusionOk="0">
                        <a:moveTo>
                          <a:pt x="0" y="0"/>
                        </a:moveTo>
                        <a:cubicBezTo>
                          <a:pt x="139642" y="-59484"/>
                          <a:pt x="264452" y="30967"/>
                          <a:pt x="501992" y="0"/>
                        </a:cubicBezTo>
                        <a:cubicBezTo>
                          <a:pt x="739532" y="-30967"/>
                          <a:pt x="826500" y="40113"/>
                          <a:pt x="951143" y="0"/>
                        </a:cubicBezTo>
                        <a:cubicBezTo>
                          <a:pt x="1075786" y="-40113"/>
                          <a:pt x="1274108" y="65058"/>
                          <a:pt x="1532397" y="0"/>
                        </a:cubicBezTo>
                        <a:cubicBezTo>
                          <a:pt x="1790686" y="-65058"/>
                          <a:pt x="1809940" y="27503"/>
                          <a:pt x="2034389" y="0"/>
                        </a:cubicBezTo>
                        <a:cubicBezTo>
                          <a:pt x="2258838" y="-27503"/>
                          <a:pt x="2451540" y="49090"/>
                          <a:pt x="2642064" y="0"/>
                        </a:cubicBezTo>
                        <a:cubicBezTo>
                          <a:pt x="2663345" y="93341"/>
                          <a:pt x="2615762" y="291982"/>
                          <a:pt x="2642064" y="373898"/>
                        </a:cubicBezTo>
                        <a:cubicBezTo>
                          <a:pt x="2668366" y="455814"/>
                          <a:pt x="2633771" y="632216"/>
                          <a:pt x="2642064" y="719034"/>
                        </a:cubicBezTo>
                        <a:cubicBezTo>
                          <a:pt x="2493748" y="731630"/>
                          <a:pt x="2279450" y="687845"/>
                          <a:pt x="2113651" y="719034"/>
                        </a:cubicBezTo>
                        <a:cubicBezTo>
                          <a:pt x="1947852" y="750223"/>
                          <a:pt x="1817241" y="707583"/>
                          <a:pt x="1664500" y="719034"/>
                        </a:cubicBezTo>
                        <a:cubicBezTo>
                          <a:pt x="1511759" y="730485"/>
                          <a:pt x="1259708" y="666123"/>
                          <a:pt x="1136088" y="719034"/>
                        </a:cubicBezTo>
                        <a:cubicBezTo>
                          <a:pt x="1012468" y="771945"/>
                          <a:pt x="746947" y="670456"/>
                          <a:pt x="607675" y="719034"/>
                        </a:cubicBezTo>
                        <a:cubicBezTo>
                          <a:pt x="468403" y="767612"/>
                          <a:pt x="165967" y="662495"/>
                          <a:pt x="0" y="719034"/>
                        </a:cubicBezTo>
                        <a:cubicBezTo>
                          <a:pt x="-25994" y="626674"/>
                          <a:pt x="41997" y="426939"/>
                          <a:pt x="0" y="345136"/>
                        </a:cubicBezTo>
                        <a:cubicBezTo>
                          <a:pt x="-41997" y="263333"/>
                          <a:pt x="9695" y="121832"/>
                          <a:pt x="0" y="0"/>
                        </a:cubicBezTo>
                        <a:close/>
                      </a:path>
                    </a:pathLst>
                  </a:custGeom>
                  <ask:type>
                    <ask:lineSketchNone/>
                  </ask:type>
                </ask:lineSketchStyleProps>
              </a:ext>
            </a:extLst>
          </a:ln>
          <a:effectLst>
            <a:softEdge rad="0"/>
          </a:effectLst>
        </p:spPr>
        <p:style>
          <a:lnRef idx="2">
            <a:schemeClr val="dk1"/>
          </a:lnRef>
          <a:fillRef idx="1">
            <a:schemeClr val="lt1"/>
          </a:fillRef>
          <a:effectRef idx="0">
            <a:schemeClr val="dk1"/>
          </a:effectRef>
          <a:fontRef idx="minor">
            <a:schemeClr val="dk1"/>
          </a:fontRef>
        </p:style>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33F48"/>
                </a:solidFill>
                <a:effectLst/>
                <a:uLnTx/>
                <a:uFillTx/>
                <a:latin typeface="Arial"/>
                <a:ea typeface="+mn-ea"/>
                <a:cs typeface="+mn-cs"/>
              </a:rPr>
              <a:t>Applicants gather evidence and prepare their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33F4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33F48"/>
                </a:solidFill>
                <a:effectLst/>
                <a:uLnTx/>
                <a:uFillTx/>
                <a:latin typeface="Arial"/>
                <a:ea typeface="+mn-ea"/>
                <a:cs typeface="+mn-cs"/>
              </a:rPr>
              <a:t>Applicants attend support sessions and workshops.</a:t>
            </a:r>
          </a:p>
        </p:txBody>
      </p:sp>
      <p:sp>
        <p:nvSpPr>
          <p:cNvPr id="25" name="TextBox 24">
            <a:extLst>
              <a:ext uri="{FF2B5EF4-FFF2-40B4-BE49-F238E27FC236}">
                <a16:creationId xmlns:a16="http://schemas.microsoft.com/office/drawing/2014/main" id="{AD16A122-FC2D-F59F-0201-AA3F99268425}"/>
              </a:ext>
            </a:extLst>
          </p:cNvPr>
          <p:cNvSpPr txBox="1"/>
          <p:nvPr/>
        </p:nvSpPr>
        <p:spPr>
          <a:xfrm>
            <a:off x="1600204" y="4826900"/>
            <a:ext cx="2102622" cy="50359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28575" cap="rnd">
            <a:round/>
            <a:extLst>
              <a:ext uri="{C807C97D-BFC1-408E-A445-0C87EB9F89A2}">
                <ask:lineSketchStyleProps xmlns:ask="http://schemas.microsoft.com/office/drawing/2018/sketchyshapes" sd="2091018771">
                  <a:custGeom>
                    <a:avLst/>
                    <a:gdLst>
                      <a:gd name="connsiteX0" fmla="*/ 0 w 2102622"/>
                      <a:gd name="connsiteY0" fmla="*/ 0 h 503590"/>
                      <a:gd name="connsiteX1" fmla="*/ 546682 w 2102622"/>
                      <a:gd name="connsiteY1" fmla="*/ 0 h 503590"/>
                      <a:gd name="connsiteX2" fmla="*/ 1114390 w 2102622"/>
                      <a:gd name="connsiteY2" fmla="*/ 0 h 503590"/>
                      <a:gd name="connsiteX3" fmla="*/ 2102622 w 2102622"/>
                      <a:gd name="connsiteY3" fmla="*/ 0 h 503590"/>
                      <a:gd name="connsiteX4" fmla="*/ 2102622 w 2102622"/>
                      <a:gd name="connsiteY4" fmla="*/ 503590 h 503590"/>
                      <a:gd name="connsiteX5" fmla="*/ 1619019 w 2102622"/>
                      <a:gd name="connsiteY5" fmla="*/ 503590 h 503590"/>
                      <a:gd name="connsiteX6" fmla="*/ 1072337 w 2102622"/>
                      <a:gd name="connsiteY6" fmla="*/ 503590 h 503590"/>
                      <a:gd name="connsiteX7" fmla="*/ 567708 w 2102622"/>
                      <a:gd name="connsiteY7" fmla="*/ 503590 h 503590"/>
                      <a:gd name="connsiteX8" fmla="*/ 0 w 2102622"/>
                      <a:gd name="connsiteY8" fmla="*/ 503590 h 503590"/>
                      <a:gd name="connsiteX9" fmla="*/ 0 w 2102622"/>
                      <a:gd name="connsiteY9" fmla="*/ 0 h 50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622" h="503590" fill="none" extrusionOk="0">
                        <a:moveTo>
                          <a:pt x="0" y="0"/>
                        </a:moveTo>
                        <a:cubicBezTo>
                          <a:pt x="237829" y="-12609"/>
                          <a:pt x="339285" y="56058"/>
                          <a:pt x="546682" y="0"/>
                        </a:cubicBezTo>
                        <a:cubicBezTo>
                          <a:pt x="754079" y="-56058"/>
                          <a:pt x="881878" y="56588"/>
                          <a:pt x="1114390" y="0"/>
                        </a:cubicBezTo>
                        <a:cubicBezTo>
                          <a:pt x="1346902" y="-56588"/>
                          <a:pt x="1707524" y="97112"/>
                          <a:pt x="2102622" y="0"/>
                        </a:cubicBezTo>
                        <a:cubicBezTo>
                          <a:pt x="2126699" y="175416"/>
                          <a:pt x="2076067" y="260135"/>
                          <a:pt x="2102622" y="503590"/>
                        </a:cubicBezTo>
                        <a:cubicBezTo>
                          <a:pt x="1921641" y="523149"/>
                          <a:pt x="1791381" y="447778"/>
                          <a:pt x="1619019" y="503590"/>
                        </a:cubicBezTo>
                        <a:cubicBezTo>
                          <a:pt x="1446657" y="559402"/>
                          <a:pt x="1257583" y="451984"/>
                          <a:pt x="1072337" y="503590"/>
                        </a:cubicBezTo>
                        <a:cubicBezTo>
                          <a:pt x="887091" y="555196"/>
                          <a:pt x="773480" y="482464"/>
                          <a:pt x="567708" y="503590"/>
                        </a:cubicBezTo>
                        <a:cubicBezTo>
                          <a:pt x="361936" y="524716"/>
                          <a:pt x="195620" y="437114"/>
                          <a:pt x="0" y="503590"/>
                        </a:cubicBezTo>
                        <a:cubicBezTo>
                          <a:pt x="-39111" y="288066"/>
                          <a:pt x="50808" y="123611"/>
                          <a:pt x="0" y="0"/>
                        </a:cubicBezTo>
                        <a:close/>
                      </a:path>
                      <a:path w="2102622" h="503590" stroke="0" extrusionOk="0">
                        <a:moveTo>
                          <a:pt x="0" y="0"/>
                        </a:moveTo>
                        <a:cubicBezTo>
                          <a:pt x="174512" y="-42065"/>
                          <a:pt x="343299" y="46078"/>
                          <a:pt x="525656" y="0"/>
                        </a:cubicBezTo>
                        <a:cubicBezTo>
                          <a:pt x="708013" y="-46078"/>
                          <a:pt x="877591" y="16928"/>
                          <a:pt x="1093363" y="0"/>
                        </a:cubicBezTo>
                        <a:cubicBezTo>
                          <a:pt x="1309135" y="-16928"/>
                          <a:pt x="1436341" y="26392"/>
                          <a:pt x="1576967" y="0"/>
                        </a:cubicBezTo>
                        <a:cubicBezTo>
                          <a:pt x="1717593" y="-26392"/>
                          <a:pt x="1989129" y="59869"/>
                          <a:pt x="2102622" y="0"/>
                        </a:cubicBezTo>
                        <a:cubicBezTo>
                          <a:pt x="2102694" y="135959"/>
                          <a:pt x="2091879" y="308112"/>
                          <a:pt x="2102622" y="503590"/>
                        </a:cubicBezTo>
                        <a:cubicBezTo>
                          <a:pt x="1965808" y="511586"/>
                          <a:pt x="1723671" y="502171"/>
                          <a:pt x="1534914" y="503590"/>
                        </a:cubicBezTo>
                        <a:cubicBezTo>
                          <a:pt x="1346157" y="505009"/>
                          <a:pt x="1153002" y="488784"/>
                          <a:pt x="1030285" y="503590"/>
                        </a:cubicBezTo>
                        <a:cubicBezTo>
                          <a:pt x="907568" y="518396"/>
                          <a:pt x="624679" y="461621"/>
                          <a:pt x="462577" y="503590"/>
                        </a:cubicBezTo>
                        <a:cubicBezTo>
                          <a:pt x="300475" y="545559"/>
                          <a:pt x="138320" y="464111"/>
                          <a:pt x="0" y="503590"/>
                        </a:cubicBezTo>
                        <a:cubicBezTo>
                          <a:pt x="-25291" y="331629"/>
                          <a:pt x="49460" y="210542"/>
                          <a:pt x="0" y="0"/>
                        </a:cubicBezTo>
                        <a:close/>
                      </a:path>
                    </a:pathLst>
                  </a:custGeom>
                  <ask:type>
                    <ask:lineSketchNone/>
                  </ask:type>
                </ask:lineSketchStyleProps>
              </a:ext>
            </a:extLst>
          </a:ln>
          <a:effectLst>
            <a:softEdge rad="0"/>
          </a:effectLst>
        </p:spPr>
        <p:style>
          <a:lnRef idx="2">
            <a:schemeClr val="accent1"/>
          </a:lnRef>
          <a:fillRef idx="1">
            <a:schemeClr val="lt1"/>
          </a:fillRef>
          <a:effectRef idx="0">
            <a:schemeClr val="accent1"/>
          </a:effectRef>
          <a:fontRef idx="minor">
            <a:schemeClr val="dk1"/>
          </a:fontRef>
        </p:style>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33F48"/>
                </a:solidFill>
                <a:effectLst/>
                <a:uLnTx/>
                <a:uFillTx/>
                <a:latin typeface="Arial"/>
                <a:ea typeface="+mn-ea"/>
                <a:cs typeface="+mn-cs"/>
              </a:rPr>
              <a:t>Applicants submit all applications.</a:t>
            </a:r>
          </a:p>
        </p:txBody>
      </p:sp>
      <p:sp>
        <p:nvSpPr>
          <p:cNvPr id="26" name="TextBox 25">
            <a:extLst>
              <a:ext uri="{FF2B5EF4-FFF2-40B4-BE49-F238E27FC236}">
                <a16:creationId xmlns:a16="http://schemas.microsoft.com/office/drawing/2014/main" id="{12399E31-E1A6-A54C-CAC6-E9D800BE88F5}"/>
              </a:ext>
            </a:extLst>
          </p:cNvPr>
          <p:cNvSpPr txBox="1"/>
          <p:nvPr/>
        </p:nvSpPr>
        <p:spPr>
          <a:xfrm>
            <a:off x="3012341" y="1743210"/>
            <a:ext cx="2694160" cy="1149921"/>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28575" cap="rnd">
            <a:round/>
            <a:extLst>
              <a:ext uri="{C807C97D-BFC1-408E-A445-0C87EB9F89A2}">
                <ask:lineSketchStyleProps xmlns:ask="http://schemas.microsoft.com/office/drawing/2018/sketchyshapes" sd="981765707">
                  <a:custGeom>
                    <a:avLst/>
                    <a:gdLst>
                      <a:gd name="connsiteX0" fmla="*/ 0 w 2642063"/>
                      <a:gd name="connsiteY0" fmla="*/ 0 h 503590"/>
                      <a:gd name="connsiteX1" fmla="*/ 475571 w 2642063"/>
                      <a:gd name="connsiteY1" fmla="*/ 0 h 503590"/>
                      <a:gd name="connsiteX2" fmla="*/ 1003984 w 2642063"/>
                      <a:gd name="connsiteY2" fmla="*/ 0 h 503590"/>
                      <a:gd name="connsiteX3" fmla="*/ 1505976 w 2642063"/>
                      <a:gd name="connsiteY3" fmla="*/ 0 h 503590"/>
                      <a:gd name="connsiteX4" fmla="*/ 2087230 w 2642063"/>
                      <a:gd name="connsiteY4" fmla="*/ 0 h 503590"/>
                      <a:gd name="connsiteX5" fmla="*/ 2642063 w 2642063"/>
                      <a:gd name="connsiteY5" fmla="*/ 0 h 503590"/>
                      <a:gd name="connsiteX6" fmla="*/ 2642063 w 2642063"/>
                      <a:gd name="connsiteY6" fmla="*/ 503590 h 503590"/>
                      <a:gd name="connsiteX7" fmla="*/ 2060809 w 2642063"/>
                      <a:gd name="connsiteY7" fmla="*/ 503590 h 503590"/>
                      <a:gd name="connsiteX8" fmla="*/ 1479555 w 2642063"/>
                      <a:gd name="connsiteY8" fmla="*/ 503590 h 503590"/>
                      <a:gd name="connsiteX9" fmla="*/ 1003984 w 2642063"/>
                      <a:gd name="connsiteY9" fmla="*/ 503590 h 503590"/>
                      <a:gd name="connsiteX10" fmla="*/ 0 w 2642063"/>
                      <a:gd name="connsiteY10" fmla="*/ 503590 h 503590"/>
                      <a:gd name="connsiteX11" fmla="*/ 0 w 2642063"/>
                      <a:gd name="connsiteY11" fmla="*/ 0 h 50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2063" h="503590" fill="none" extrusionOk="0">
                        <a:moveTo>
                          <a:pt x="0" y="0"/>
                        </a:moveTo>
                        <a:cubicBezTo>
                          <a:pt x="118898" y="-56387"/>
                          <a:pt x="323959" y="29785"/>
                          <a:pt x="475571" y="0"/>
                        </a:cubicBezTo>
                        <a:cubicBezTo>
                          <a:pt x="627183" y="-29785"/>
                          <a:pt x="804117" y="792"/>
                          <a:pt x="1003984" y="0"/>
                        </a:cubicBezTo>
                        <a:cubicBezTo>
                          <a:pt x="1203851" y="-792"/>
                          <a:pt x="1392932" y="40092"/>
                          <a:pt x="1505976" y="0"/>
                        </a:cubicBezTo>
                        <a:cubicBezTo>
                          <a:pt x="1619020" y="-40092"/>
                          <a:pt x="1893644" y="14495"/>
                          <a:pt x="2087230" y="0"/>
                        </a:cubicBezTo>
                        <a:cubicBezTo>
                          <a:pt x="2280816" y="-14495"/>
                          <a:pt x="2481208" y="37834"/>
                          <a:pt x="2642063" y="0"/>
                        </a:cubicBezTo>
                        <a:cubicBezTo>
                          <a:pt x="2689108" y="151213"/>
                          <a:pt x="2592203" y="380009"/>
                          <a:pt x="2642063" y="503590"/>
                        </a:cubicBezTo>
                        <a:cubicBezTo>
                          <a:pt x="2354234" y="516456"/>
                          <a:pt x="2303028" y="434539"/>
                          <a:pt x="2060809" y="503590"/>
                        </a:cubicBezTo>
                        <a:cubicBezTo>
                          <a:pt x="1818590" y="572641"/>
                          <a:pt x="1679384" y="458234"/>
                          <a:pt x="1479555" y="503590"/>
                        </a:cubicBezTo>
                        <a:cubicBezTo>
                          <a:pt x="1279726" y="548946"/>
                          <a:pt x="1178822" y="465397"/>
                          <a:pt x="1003984" y="503590"/>
                        </a:cubicBezTo>
                        <a:cubicBezTo>
                          <a:pt x="829146" y="541783"/>
                          <a:pt x="393064" y="392310"/>
                          <a:pt x="0" y="503590"/>
                        </a:cubicBezTo>
                        <a:cubicBezTo>
                          <a:pt x="-28143" y="370417"/>
                          <a:pt x="21875" y="127464"/>
                          <a:pt x="0" y="0"/>
                        </a:cubicBezTo>
                        <a:close/>
                      </a:path>
                      <a:path w="2642063" h="503590" stroke="0" extrusionOk="0">
                        <a:moveTo>
                          <a:pt x="0" y="0"/>
                        </a:moveTo>
                        <a:cubicBezTo>
                          <a:pt x="243773" y="-19615"/>
                          <a:pt x="399369" y="14848"/>
                          <a:pt x="581254" y="0"/>
                        </a:cubicBezTo>
                        <a:cubicBezTo>
                          <a:pt x="763139" y="-14848"/>
                          <a:pt x="888632" y="61296"/>
                          <a:pt x="1109666" y="0"/>
                        </a:cubicBezTo>
                        <a:cubicBezTo>
                          <a:pt x="1330700" y="-61296"/>
                          <a:pt x="1414937" y="53528"/>
                          <a:pt x="1585238" y="0"/>
                        </a:cubicBezTo>
                        <a:cubicBezTo>
                          <a:pt x="1755539" y="-53528"/>
                          <a:pt x="1957471" y="37171"/>
                          <a:pt x="2113650" y="0"/>
                        </a:cubicBezTo>
                        <a:cubicBezTo>
                          <a:pt x="2269829" y="-37171"/>
                          <a:pt x="2393521" y="9683"/>
                          <a:pt x="2642063" y="0"/>
                        </a:cubicBezTo>
                        <a:cubicBezTo>
                          <a:pt x="2672464" y="110454"/>
                          <a:pt x="2588519" y="303181"/>
                          <a:pt x="2642063" y="503590"/>
                        </a:cubicBezTo>
                        <a:cubicBezTo>
                          <a:pt x="2528335" y="522363"/>
                          <a:pt x="2359079" y="461805"/>
                          <a:pt x="2192912" y="503590"/>
                        </a:cubicBezTo>
                        <a:cubicBezTo>
                          <a:pt x="2026745" y="545375"/>
                          <a:pt x="1801412" y="466383"/>
                          <a:pt x="1638079" y="503590"/>
                        </a:cubicBezTo>
                        <a:cubicBezTo>
                          <a:pt x="1474746" y="540797"/>
                          <a:pt x="1342779" y="475779"/>
                          <a:pt x="1188928" y="503590"/>
                        </a:cubicBezTo>
                        <a:cubicBezTo>
                          <a:pt x="1035077" y="531401"/>
                          <a:pt x="883208" y="476074"/>
                          <a:pt x="686936" y="503590"/>
                        </a:cubicBezTo>
                        <a:cubicBezTo>
                          <a:pt x="490664" y="531106"/>
                          <a:pt x="187934" y="469677"/>
                          <a:pt x="0" y="503590"/>
                        </a:cubicBezTo>
                        <a:cubicBezTo>
                          <a:pt x="-28610" y="320730"/>
                          <a:pt x="19718" y="193726"/>
                          <a:pt x="0" y="0"/>
                        </a:cubicBezTo>
                        <a:close/>
                      </a:path>
                    </a:pathLst>
                  </a:custGeom>
                  <ask:type>
                    <ask:lineSketchNone/>
                  </ask:type>
                </ask:lineSketchStyleProps>
              </a:ext>
            </a:extLst>
          </a:ln>
          <a:effectLst>
            <a:softEdge rad="0"/>
          </a:effectLst>
        </p:spPr>
        <p:style>
          <a:lnRef idx="2">
            <a:schemeClr val="accent2"/>
          </a:lnRef>
          <a:fillRef idx="1">
            <a:schemeClr val="lt1"/>
          </a:fillRef>
          <a:effectRef idx="0">
            <a:schemeClr val="accent2"/>
          </a:effectRef>
          <a:fontRef idx="minor">
            <a:schemeClr val="dk1"/>
          </a:fontRef>
        </p:style>
        <p:txBody>
          <a:bodyPr wrap="square" lIns="72000" tIns="36000" rIns="7200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33F48"/>
                </a:solidFill>
                <a:effectLst/>
                <a:uLnTx/>
                <a:uFillTx/>
                <a:latin typeface="Arial"/>
                <a:ea typeface="+mn-ea"/>
                <a:cs typeface="+mn-cs"/>
              </a:rPr>
              <a:t>Consultation of experts through: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333F48"/>
                </a:solidFill>
                <a:effectLst/>
                <a:uLnTx/>
                <a:uFillTx/>
                <a:latin typeface="Arial"/>
                <a:ea typeface="+mn-ea"/>
                <a:cs typeface="+mn-cs"/>
              </a:rPr>
              <a:t>Peer reviews</a:t>
            </a:r>
          </a:p>
          <a:p>
            <a:pPr marL="285750" indent="-285750">
              <a:buFont typeface="Arial" panose="020B0604020202020204" pitchFamily="34" charset="0"/>
              <a:buChar char="•"/>
              <a:defRPr/>
            </a:pPr>
            <a:r>
              <a:rPr lang="en-GB" sz="1400">
                <a:solidFill>
                  <a:srgbClr val="333F48"/>
                </a:solidFill>
                <a:latin typeface="Arial"/>
              </a:rPr>
              <a:t>Regulators &amp; Professional Bodies</a:t>
            </a:r>
            <a:endParaRPr lang="en-GB" sz="1400" b="0" i="0" u="none" strike="noStrike" kern="1200" cap="none" spc="0" normalizeH="0" baseline="0" noProof="0">
              <a:ln>
                <a:noFill/>
              </a:ln>
              <a:solidFill>
                <a:srgbClr val="333F48"/>
              </a:solidFill>
              <a:effectLst/>
              <a:uLnTx/>
              <a:uFillTx/>
              <a:latin typeface="Arial"/>
              <a:cs typeface="Arial"/>
            </a:endParaRPr>
          </a:p>
          <a:p>
            <a:pPr marL="285750" indent="-285750">
              <a:buFont typeface="Arial" panose="020B0604020202020204" pitchFamily="34" charset="0"/>
              <a:buChar char="•"/>
              <a:defRPr/>
            </a:pPr>
            <a:r>
              <a:rPr kumimoji="0" lang="en-GB" sz="1400" b="0" i="0" u="none" strike="noStrike" kern="1200" cap="none" spc="0" normalizeH="0" baseline="0" noProof="0">
                <a:ln>
                  <a:noFill/>
                </a:ln>
                <a:solidFill>
                  <a:srgbClr val="333F48"/>
                </a:solidFill>
                <a:effectLst/>
                <a:uLnTx/>
                <a:uFillTx/>
                <a:latin typeface="Arial"/>
                <a:ea typeface="+mn-ea"/>
                <a:cs typeface="+mn-cs"/>
              </a:rPr>
              <a:t>Route Panels</a:t>
            </a:r>
            <a:r>
              <a:rPr lang="en-GB" sz="1400">
                <a:solidFill>
                  <a:srgbClr val="333F48"/>
                </a:solidFill>
                <a:latin typeface="Arial"/>
              </a:rPr>
              <a:t> </a:t>
            </a:r>
            <a:endParaRPr lang="en-GB" sz="1400" b="0" i="0" u="none" strike="noStrike" kern="1200" cap="none" spc="0" normalizeH="0" baseline="0" noProof="0">
              <a:ln>
                <a:noFill/>
              </a:ln>
              <a:solidFill>
                <a:srgbClr val="333F48"/>
              </a:solidFill>
              <a:effectLst/>
              <a:uLnTx/>
              <a:uFillTx/>
              <a:latin typeface="Arial"/>
              <a:cs typeface="Arial"/>
            </a:endParaRPr>
          </a:p>
        </p:txBody>
      </p:sp>
      <p:sp>
        <p:nvSpPr>
          <p:cNvPr id="27" name="TextBox 26">
            <a:extLst>
              <a:ext uri="{FF2B5EF4-FFF2-40B4-BE49-F238E27FC236}">
                <a16:creationId xmlns:a16="http://schemas.microsoft.com/office/drawing/2014/main" id="{EC7E6F83-387F-05D3-F46B-690AEBEA8E4D}"/>
              </a:ext>
            </a:extLst>
          </p:cNvPr>
          <p:cNvSpPr txBox="1"/>
          <p:nvPr/>
        </p:nvSpPr>
        <p:spPr>
          <a:xfrm>
            <a:off x="4005201" y="4914572"/>
            <a:ext cx="2904304" cy="1580808"/>
          </a:xfrm>
          <a:prstGeom prst="rect">
            <a:avLst/>
          </a:prstGeom>
          <a:gradFill flip="none" rotWithShape="1">
            <a:gsLst>
              <a:gs pos="0">
                <a:schemeClr val="accent2">
                  <a:lumMod val="5000"/>
                  <a:lumOff val="95000"/>
                </a:schemeClr>
              </a:gs>
              <a:gs pos="100000">
                <a:schemeClr val="accent2">
                  <a:lumMod val="45000"/>
                  <a:lumOff val="55000"/>
                </a:schemeClr>
              </a:gs>
              <a:gs pos="100000">
                <a:schemeClr val="accent2">
                  <a:lumMod val="45000"/>
                  <a:lumOff val="55000"/>
                </a:schemeClr>
              </a:gs>
              <a:gs pos="100000">
                <a:schemeClr val="accent2">
                  <a:lumMod val="30000"/>
                  <a:lumOff val="70000"/>
                </a:schemeClr>
              </a:gs>
            </a:gsLst>
            <a:lin ang="5400000" scaled="1"/>
            <a:tileRect/>
          </a:gradFill>
          <a:ln w="28575" cap="rnd">
            <a:round/>
            <a:extLst>
              <a:ext uri="{C807C97D-BFC1-408E-A445-0C87EB9F89A2}">
                <ask:lineSketchStyleProps xmlns:ask="http://schemas.microsoft.com/office/drawing/2018/sketchyshapes" sd="1808761005">
                  <a:custGeom>
                    <a:avLst/>
                    <a:gdLst>
                      <a:gd name="connsiteX0" fmla="*/ 0 w 2446121"/>
                      <a:gd name="connsiteY0" fmla="*/ 0 h 719034"/>
                      <a:gd name="connsiteX1" fmla="*/ 415841 w 2446121"/>
                      <a:gd name="connsiteY1" fmla="*/ 0 h 719034"/>
                      <a:gd name="connsiteX2" fmla="*/ 856142 w 2446121"/>
                      <a:gd name="connsiteY2" fmla="*/ 0 h 719034"/>
                      <a:gd name="connsiteX3" fmla="*/ 1271983 w 2446121"/>
                      <a:gd name="connsiteY3" fmla="*/ 0 h 719034"/>
                      <a:gd name="connsiteX4" fmla="*/ 1687823 w 2446121"/>
                      <a:gd name="connsiteY4" fmla="*/ 0 h 719034"/>
                      <a:gd name="connsiteX5" fmla="*/ 2446121 w 2446121"/>
                      <a:gd name="connsiteY5" fmla="*/ 0 h 719034"/>
                      <a:gd name="connsiteX6" fmla="*/ 2446121 w 2446121"/>
                      <a:gd name="connsiteY6" fmla="*/ 373898 h 719034"/>
                      <a:gd name="connsiteX7" fmla="*/ 2446121 w 2446121"/>
                      <a:gd name="connsiteY7" fmla="*/ 719034 h 719034"/>
                      <a:gd name="connsiteX8" fmla="*/ 1956897 w 2446121"/>
                      <a:gd name="connsiteY8" fmla="*/ 719034 h 719034"/>
                      <a:gd name="connsiteX9" fmla="*/ 1467673 w 2446121"/>
                      <a:gd name="connsiteY9" fmla="*/ 719034 h 719034"/>
                      <a:gd name="connsiteX10" fmla="*/ 929526 w 2446121"/>
                      <a:gd name="connsiteY10" fmla="*/ 719034 h 719034"/>
                      <a:gd name="connsiteX11" fmla="*/ 489224 w 2446121"/>
                      <a:gd name="connsiteY11" fmla="*/ 719034 h 719034"/>
                      <a:gd name="connsiteX12" fmla="*/ 0 w 2446121"/>
                      <a:gd name="connsiteY12" fmla="*/ 719034 h 719034"/>
                      <a:gd name="connsiteX13" fmla="*/ 0 w 2446121"/>
                      <a:gd name="connsiteY13" fmla="*/ 345136 h 719034"/>
                      <a:gd name="connsiteX14" fmla="*/ 0 w 2446121"/>
                      <a:gd name="connsiteY14" fmla="*/ 0 h 71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6121" h="719034" fill="none" extrusionOk="0">
                        <a:moveTo>
                          <a:pt x="0" y="0"/>
                        </a:moveTo>
                        <a:cubicBezTo>
                          <a:pt x="207871" y="-44654"/>
                          <a:pt x="323187" y="1850"/>
                          <a:pt x="415841" y="0"/>
                        </a:cubicBezTo>
                        <a:cubicBezTo>
                          <a:pt x="508495" y="-1850"/>
                          <a:pt x="725385" y="46368"/>
                          <a:pt x="856142" y="0"/>
                        </a:cubicBezTo>
                        <a:cubicBezTo>
                          <a:pt x="986899" y="-46368"/>
                          <a:pt x="1104166" y="2410"/>
                          <a:pt x="1271983" y="0"/>
                        </a:cubicBezTo>
                        <a:cubicBezTo>
                          <a:pt x="1439800" y="-2410"/>
                          <a:pt x="1565812" y="46772"/>
                          <a:pt x="1687823" y="0"/>
                        </a:cubicBezTo>
                        <a:cubicBezTo>
                          <a:pt x="1809834" y="-46772"/>
                          <a:pt x="2169010" y="13007"/>
                          <a:pt x="2446121" y="0"/>
                        </a:cubicBezTo>
                        <a:cubicBezTo>
                          <a:pt x="2447287" y="114508"/>
                          <a:pt x="2434434" y="224706"/>
                          <a:pt x="2446121" y="373898"/>
                        </a:cubicBezTo>
                        <a:cubicBezTo>
                          <a:pt x="2457808" y="523090"/>
                          <a:pt x="2432823" y="558880"/>
                          <a:pt x="2446121" y="719034"/>
                        </a:cubicBezTo>
                        <a:cubicBezTo>
                          <a:pt x="2251797" y="759800"/>
                          <a:pt x="2084582" y="681642"/>
                          <a:pt x="1956897" y="719034"/>
                        </a:cubicBezTo>
                        <a:cubicBezTo>
                          <a:pt x="1829212" y="756426"/>
                          <a:pt x="1686332" y="708819"/>
                          <a:pt x="1467673" y="719034"/>
                        </a:cubicBezTo>
                        <a:cubicBezTo>
                          <a:pt x="1249014" y="729249"/>
                          <a:pt x="1089600" y="701683"/>
                          <a:pt x="929526" y="719034"/>
                        </a:cubicBezTo>
                        <a:cubicBezTo>
                          <a:pt x="769452" y="736385"/>
                          <a:pt x="624810" y="718616"/>
                          <a:pt x="489224" y="719034"/>
                        </a:cubicBezTo>
                        <a:cubicBezTo>
                          <a:pt x="353638" y="719452"/>
                          <a:pt x="189088" y="703942"/>
                          <a:pt x="0" y="719034"/>
                        </a:cubicBezTo>
                        <a:cubicBezTo>
                          <a:pt x="-22260" y="643967"/>
                          <a:pt x="32505" y="428977"/>
                          <a:pt x="0" y="345136"/>
                        </a:cubicBezTo>
                        <a:cubicBezTo>
                          <a:pt x="-32505" y="261295"/>
                          <a:pt x="15764" y="85344"/>
                          <a:pt x="0" y="0"/>
                        </a:cubicBezTo>
                        <a:close/>
                      </a:path>
                      <a:path w="2446121" h="719034" stroke="0" extrusionOk="0">
                        <a:moveTo>
                          <a:pt x="0" y="0"/>
                        </a:moveTo>
                        <a:cubicBezTo>
                          <a:pt x="190605" y="-22147"/>
                          <a:pt x="270403" y="20184"/>
                          <a:pt x="440302" y="0"/>
                        </a:cubicBezTo>
                        <a:cubicBezTo>
                          <a:pt x="610201" y="-20184"/>
                          <a:pt x="787956" y="20880"/>
                          <a:pt x="953987" y="0"/>
                        </a:cubicBezTo>
                        <a:cubicBezTo>
                          <a:pt x="1120019" y="-20880"/>
                          <a:pt x="1325698" y="26940"/>
                          <a:pt x="1418750" y="0"/>
                        </a:cubicBezTo>
                        <a:cubicBezTo>
                          <a:pt x="1511802" y="-26940"/>
                          <a:pt x="1744168" y="20761"/>
                          <a:pt x="1883513" y="0"/>
                        </a:cubicBezTo>
                        <a:cubicBezTo>
                          <a:pt x="2022858" y="-20761"/>
                          <a:pt x="2215746" y="30435"/>
                          <a:pt x="2446121" y="0"/>
                        </a:cubicBezTo>
                        <a:cubicBezTo>
                          <a:pt x="2447795" y="175367"/>
                          <a:pt x="2415977" y="192732"/>
                          <a:pt x="2446121" y="366707"/>
                        </a:cubicBezTo>
                        <a:cubicBezTo>
                          <a:pt x="2476265" y="540682"/>
                          <a:pt x="2416629" y="574132"/>
                          <a:pt x="2446121" y="719034"/>
                        </a:cubicBezTo>
                        <a:cubicBezTo>
                          <a:pt x="2297155" y="721074"/>
                          <a:pt x="2122508" y="717633"/>
                          <a:pt x="2030280" y="719034"/>
                        </a:cubicBezTo>
                        <a:cubicBezTo>
                          <a:pt x="1938052" y="720435"/>
                          <a:pt x="1705794" y="663208"/>
                          <a:pt x="1541056" y="719034"/>
                        </a:cubicBezTo>
                        <a:cubicBezTo>
                          <a:pt x="1376318" y="774860"/>
                          <a:pt x="1203426" y="708999"/>
                          <a:pt x="1051832" y="719034"/>
                        </a:cubicBezTo>
                        <a:cubicBezTo>
                          <a:pt x="900238" y="729069"/>
                          <a:pt x="791034" y="693688"/>
                          <a:pt x="562608" y="719034"/>
                        </a:cubicBezTo>
                        <a:cubicBezTo>
                          <a:pt x="334182" y="744380"/>
                          <a:pt x="250449" y="687758"/>
                          <a:pt x="0" y="719034"/>
                        </a:cubicBezTo>
                        <a:cubicBezTo>
                          <a:pt x="-33590" y="549849"/>
                          <a:pt x="24004" y="441062"/>
                          <a:pt x="0" y="352327"/>
                        </a:cubicBezTo>
                        <a:cubicBezTo>
                          <a:pt x="-24004" y="263592"/>
                          <a:pt x="37249" y="124916"/>
                          <a:pt x="0" y="0"/>
                        </a:cubicBezTo>
                        <a:close/>
                      </a:path>
                    </a:pathLst>
                  </a:custGeom>
                  <ask:type>
                    <ask:lineSketchNone/>
                  </ask:type>
                </ask:lineSketchStyleProps>
              </a:ext>
            </a:extLst>
          </a:ln>
          <a:effectLst>
            <a:softEdge rad="0"/>
          </a:effectLst>
        </p:spPr>
        <p:style>
          <a:lnRef idx="2">
            <a:schemeClr val="accent2"/>
          </a:lnRef>
          <a:fillRef idx="1">
            <a:schemeClr val="lt1"/>
          </a:fillRef>
          <a:effectRef idx="0">
            <a:schemeClr val="accent2"/>
          </a:effectRef>
          <a:fontRef idx="minor">
            <a:schemeClr val="dk1"/>
          </a:fontRef>
        </p:style>
        <p:txBody>
          <a:bodyPr wrap="square" lIns="72000" tIns="36000" rIns="72000" bIns="36000"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400" b="0" i="0" u="none" strike="noStrike" kern="1200" cap="none" spc="0" normalizeH="0" baseline="0" noProof="0">
                <a:ln>
                  <a:noFill/>
                </a:ln>
                <a:solidFill>
                  <a:srgbClr val="333F48"/>
                </a:solidFill>
                <a:effectLst/>
                <a:uLnTx/>
                <a:uFillTx/>
                <a:latin typeface="Arial"/>
                <a:ea typeface="+mn-ea"/>
                <a:cs typeface="+mn-cs"/>
              </a:rPr>
              <a:t>HTQ reviewed against criteria.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333F48"/>
                </a:solidFill>
                <a:effectLst/>
                <a:uLnTx/>
                <a:uFillTx/>
                <a:latin typeface="Arial"/>
                <a:ea typeface="+mn-ea"/>
                <a:cs typeface="+mn-cs"/>
              </a:rPr>
              <a:t>Occupational standard</a:t>
            </a:r>
            <a:r>
              <a:rPr lang="en-GB" sz="1400">
                <a:solidFill>
                  <a:srgbClr val="333F48"/>
                </a:solidFill>
                <a:latin typeface="Arial"/>
              </a:rPr>
              <a:t> alignment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a:solidFill>
                  <a:srgbClr val="333F48"/>
                </a:solidFill>
                <a:latin typeface="Arial"/>
              </a:rPr>
              <a:t>Regulator recognition &amp; registration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a:solidFill>
                  <a:srgbClr val="333F48"/>
                </a:solidFill>
                <a:latin typeface="Arial"/>
              </a:rPr>
              <a:t>Employer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a:solidFill>
                  <a:srgbClr val="333F48"/>
                </a:solidFill>
                <a:latin typeface="Arial"/>
              </a:rPr>
              <a:t>Assessment</a:t>
            </a:r>
          </a:p>
        </p:txBody>
      </p:sp>
      <p:sp>
        <p:nvSpPr>
          <p:cNvPr id="29" name="TextBox 28">
            <a:extLst>
              <a:ext uri="{FF2B5EF4-FFF2-40B4-BE49-F238E27FC236}">
                <a16:creationId xmlns:a16="http://schemas.microsoft.com/office/drawing/2014/main" id="{16E39DBF-4793-722B-D89F-D13EC623A2C7}"/>
              </a:ext>
            </a:extLst>
          </p:cNvPr>
          <p:cNvSpPr txBox="1"/>
          <p:nvPr/>
        </p:nvSpPr>
        <p:spPr>
          <a:xfrm>
            <a:off x="6000206" y="1562364"/>
            <a:ext cx="2769719" cy="1580808"/>
          </a:xfrm>
          <a:prstGeom prst="rect">
            <a:avLst/>
          </a:prstGeom>
          <a:gradFill flip="none" rotWithShape="1">
            <a:gsLst>
              <a:gs pos="0">
                <a:schemeClr val="accent5">
                  <a:lumMod val="5000"/>
                  <a:lumOff val="95000"/>
                </a:schemeClr>
              </a:gs>
              <a:gs pos="0">
                <a:schemeClr val="bg1"/>
              </a:gs>
              <a:gs pos="100000">
                <a:schemeClr val="accent4">
                  <a:lumMod val="60000"/>
                  <a:lumOff val="40000"/>
                </a:schemeClr>
              </a:gs>
            </a:gsLst>
            <a:lin ang="5400000" scaled="1"/>
            <a:tileRect/>
          </a:gradFill>
          <a:ln w="28575" cap="rnd">
            <a:solidFill>
              <a:schemeClr val="accent4">
                <a:lumMod val="75000"/>
              </a:schemeClr>
            </a:solidFill>
            <a:round/>
            <a:extLst>
              <a:ext uri="{C807C97D-BFC1-408E-A445-0C87EB9F89A2}">
                <ask:lineSketchStyleProps xmlns:ask="http://schemas.microsoft.com/office/drawing/2018/sketchyshapes" sd="3978248048">
                  <a:custGeom>
                    <a:avLst/>
                    <a:gdLst>
                      <a:gd name="connsiteX0" fmla="*/ 0 w 2769719"/>
                      <a:gd name="connsiteY0" fmla="*/ 0 h 503590"/>
                      <a:gd name="connsiteX1" fmla="*/ 526247 w 2769719"/>
                      <a:gd name="connsiteY1" fmla="*/ 0 h 503590"/>
                      <a:gd name="connsiteX2" fmla="*/ 1052493 w 2769719"/>
                      <a:gd name="connsiteY2" fmla="*/ 0 h 503590"/>
                      <a:gd name="connsiteX3" fmla="*/ 1661831 w 2769719"/>
                      <a:gd name="connsiteY3" fmla="*/ 0 h 503590"/>
                      <a:gd name="connsiteX4" fmla="*/ 2271170 w 2769719"/>
                      <a:gd name="connsiteY4" fmla="*/ 0 h 503590"/>
                      <a:gd name="connsiteX5" fmla="*/ 2769719 w 2769719"/>
                      <a:gd name="connsiteY5" fmla="*/ 0 h 503590"/>
                      <a:gd name="connsiteX6" fmla="*/ 2769719 w 2769719"/>
                      <a:gd name="connsiteY6" fmla="*/ 503590 h 503590"/>
                      <a:gd name="connsiteX7" fmla="*/ 2160381 w 2769719"/>
                      <a:gd name="connsiteY7" fmla="*/ 503590 h 503590"/>
                      <a:gd name="connsiteX8" fmla="*/ 1689529 w 2769719"/>
                      <a:gd name="connsiteY8" fmla="*/ 503590 h 503590"/>
                      <a:gd name="connsiteX9" fmla="*/ 1080190 w 2769719"/>
                      <a:gd name="connsiteY9" fmla="*/ 503590 h 503590"/>
                      <a:gd name="connsiteX10" fmla="*/ 581641 w 2769719"/>
                      <a:gd name="connsiteY10" fmla="*/ 503590 h 503590"/>
                      <a:gd name="connsiteX11" fmla="*/ 0 w 2769719"/>
                      <a:gd name="connsiteY11" fmla="*/ 503590 h 503590"/>
                      <a:gd name="connsiteX12" fmla="*/ 0 w 2769719"/>
                      <a:gd name="connsiteY12" fmla="*/ 0 h 50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9719" h="503590" fill="none" extrusionOk="0">
                        <a:moveTo>
                          <a:pt x="0" y="0"/>
                        </a:moveTo>
                        <a:cubicBezTo>
                          <a:pt x="184468" y="-8230"/>
                          <a:pt x="420181" y="34338"/>
                          <a:pt x="526247" y="0"/>
                        </a:cubicBezTo>
                        <a:cubicBezTo>
                          <a:pt x="632313" y="-34338"/>
                          <a:pt x="896200" y="61438"/>
                          <a:pt x="1052493" y="0"/>
                        </a:cubicBezTo>
                        <a:cubicBezTo>
                          <a:pt x="1208786" y="-61438"/>
                          <a:pt x="1478629" y="15783"/>
                          <a:pt x="1661831" y="0"/>
                        </a:cubicBezTo>
                        <a:cubicBezTo>
                          <a:pt x="1845033" y="-15783"/>
                          <a:pt x="1977310" y="8896"/>
                          <a:pt x="2271170" y="0"/>
                        </a:cubicBezTo>
                        <a:cubicBezTo>
                          <a:pt x="2565030" y="-8896"/>
                          <a:pt x="2527795" y="54527"/>
                          <a:pt x="2769719" y="0"/>
                        </a:cubicBezTo>
                        <a:cubicBezTo>
                          <a:pt x="2811667" y="223280"/>
                          <a:pt x="2761574" y="284250"/>
                          <a:pt x="2769719" y="503590"/>
                        </a:cubicBezTo>
                        <a:cubicBezTo>
                          <a:pt x="2599210" y="531362"/>
                          <a:pt x="2463515" y="473319"/>
                          <a:pt x="2160381" y="503590"/>
                        </a:cubicBezTo>
                        <a:cubicBezTo>
                          <a:pt x="1857247" y="533861"/>
                          <a:pt x="1879974" y="462172"/>
                          <a:pt x="1689529" y="503590"/>
                        </a:cubicBezTo>
                        <a:cubicBezTo>
                          <a:pt x="1499084" y="545008"/>
                          <a:pt x="1213090" y="447851"/>
                          <a:pt x="1080190" y="503590"/>
                        </a:cubicBezTo>
                        <a:cubicBezTo>
                          <a:pt x="947290" y="559329"/>
                          <a:pt x="741745" y="488699"/>
                          <a:pt x="581641" y="503590"/>
                        </a:cubicBezTo>
                        <a:cubicBezTo>
                          <a:pt x="421537" y="518481"/>
                          <a:pt x="276517" y="435051"/>
                          <a:pt x="0" y="503590"/>
                        </a:cubicBezTo>
                        <a:cubicBezTo>
                          <a:pt x="-49309" y="313439"/>
                          <a:pt x="20320" y="188399"/>
                          <a:pt x="0" y="0"/>
                        </a:cubicBezTo>
                        <a:close/>
                      </a:path>
                      <a:path w="2769719" h="503590" stroke="0" extrusionOk="0">
                        <a:moveTo>
                          <a:pt x="0" y="0"/>
                        </a:moveTo>
                        <a:cubicBezTo>
                          <a:pt x="273476" y="-31915"/>
                          <a:pt x="377018" y="18503"/>
                          <a:pt x="553944" y="0"/>
                        </a:cubicBezTo>
                        <a:cubicBezTo>
                          <a:pt x="730870" y="-18503"/>
                          <a:pt x="880024" y="55982"/>
                          <a:pt x="1107888" y="0"/>
                        </a:cubicBezTo>
                        <a:cubicBezTo>
                          <a:pt x="1335752" y="-55982"/>
                          <a:pt x="1526772" y="72047"/>
                          <a:pt x="1717226" y="0"/>
                        </a:cubicBezTo>
                        <a:cubicBezTo>
                          <a:pt x="1907680" y="-72047"/>
                          <a:pt x="2051129" y="39563"/>
                          <a:pt x="2188078" y="0"/>
                        </a:cubicBezTo>
                        <a:cubicBezTo>
                          <a:pt x="2325027" y="-39563"/>
                          <a:pt x="2503706" y="43172"/>
                          <a:pt x="2769719" y="0"/>
                        </a:cubicBezTo>
                        <a:cubicBezTo>
                          <a:pt x="2787305" y="249473"/>
                          <a:pt x="2767793" y="335986"/>
                          <a:pt x="2769719" y="503590"/>
                        </a:cubicBezTo>
                        <a:cubicBezTo>
                          <a:pt x="2613494" y="555643"/>
                          <a:pt x="2449441" y="455044"/>
                          <a:pt x="2215775" y="503590"/>
                        </a:cubicBezTo>
                        <a:cubicBezTo>
                          <a:pt x="1982109" y="552136"/>
                          <a:pt x="1767524" y="445609"/>
                          <a:pt x="1606437" y="503590"/>
                        </a:cubicBezTo>
                        <a:cubicBezTo>
                          <a:pt x="1445350" y="561571"/>
                          <a:pt x="1227726" y="446633"/>
                          <a:pt x="1080190" y="503590"/>
                        </a:cubicBezTo>
                        <a:cubicBezTo>
                          <a:pt x="932654" y="560547"/>
                          <a:pt x="782131" y="471038"/>
                          <a:pt x="498549" y="503590"/>
                        </a:cubicBezTo>
                        <a:cubicBezTo>
                          <a:pt x="214967" y="536142"/>
                          <a:pt x="146913" y="476801"/>
                          <a:pt x="0" y="503590"/>
                        </a:cubicBezTo>
                        <a:cubicBezTo>
                          <a:pt x="-39734" y="289289"/>
                          <a:pt x="29506" y="220660"/>
                          <a:pt x="0" y="0"/>
                        </a:cubicBezTo>
                        <a:close/>
                      </a:path>
                    </a:pathLst>
                  </a:custGeom>
                  <ask:type>
                    <ask:lineSketchNone/>
                  </ask:type>
                </ask:lineSketchStyleProps>
              </a:ext>
            </a:extLst>
          </a:ln>
          <a:effectLst>
            <a:softEdge rad="0"/>
          </a:effectLst>
        </p:spPr>
        <p:style>
          <a:lnRef idx="2">
            <a:schemeClr val="accent5"/>
          </a:lnRef>
          <a:fillRef idx="1">
            <a:schemeClr val="lt1"/>
          </a:fillRef>
          <a:effectRef idx="0">
            <a:schemeClr val="accent5"/>
          </a:effectRef>
          <a:fontRef idx="minor">
            <a:schemeClr val="dk1"/>
          </a:fontRef>
        </p:style>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rgbClr val="333F48"/>
                </a:solidFill>
                <a:latin typeface="Arial"/>
              </a:rPr>
              <a:t>Formal decision letter sent to applicants.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33F4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33F48"/>
                </a:solidFill>
                <a:effectLst/>
                <a:uLnTx/>
                <a:uFillTx/>
                <a:latin typeface="Arial"/>
                <a:ea typeface="+mn-ea"/>
                <a:cs typeface="+mn-cs"/>
              </a:rPr>
              <a:t>Where changes to applications are required for approval, applicants are informed and prepare to resubmit.</a:t>
            </a:r>
          </a:p>
        </p:txBody>
      </p:sp>
      <p:sp>
        <p:nvSpPr>
          <p:cNvPr id="30" name="TextBox 29">
            <a:extLst>
              <a:ext uri="{FF2B5EF4-FFF2-40B4-BE49-F238E27FC236}">
                <a16:creationId xmlns:a16="http://schemas.microsoft.com/office/drawing/2014/main" id="{7AFFBF74-23ED-FFAA-9C59-7A577E298710}"/>
              </a:ext>
            </a:extLst>
          </p:cNvPr>
          <p:cNvSpPr txBox="1"/>
          <p:nvPr/>
        </p:nvSpPr>
        <p:spPr>
          <a:xfrm>
            <a:off x="7772684" y="4614599"/>
            <a:ext cx="2584379" cy="1365365"/>
          </a:xfrm>
          <a:prstGeom prst="rect">
            <a:avLst/>
          </a:prstGeom>
          <a:gradFill flip="none" rotWithShape="1">
            <a:gsLst>
              <a:gs pos="0">
                <a:schemeClr val="accent3">
                  <a:lumMod val="0"/>
                  <a:lumOff val="100000"/>
                </a:schemeClr>
              </a:gs>
              <a:gs pos="100000">
                <a:schemeClr val="accent3">
                  <a:lumMod val="100000"/>
                </a:schemeClr>
              </a:gs>
            </a:gsLst>
            <a:lin ang="2700000" scaled="1"/>
            <a:tileRect/>
          </a:gradFill>
          <a:ln w="28575" cap="rnd">
            <a:round/>
            <a:extLst>
              <a:ext uri="{C807C97D-BFC1-408E-A445-0C87EB9F89A2}">
                <ask:lineSketchStyleProps xmlns:ask="http://schemas.microsoft.com/office/drawing/2018/sketchyshapes" sd="3809068511">
                  <a:custGeom>
                    <a:avLst/>
                    <a:gdLst>
                      <a:gd name="connsiteX0" fmla="*/ 0 w 2313952"/>
                      <a:gd name="connsiteY0" fmla="*/ 0 h 719034"/>
                      <a:gd name="connsiteX1" fmla="*/ 509069 w 2313952"/>
                      <a:gd name="connsiteY1" fmla="*/ 0 h 719034"/>
                      <a:gd name="connsiteX2" fmla="*/ 1133836 w 2313952"/>
                      <a:gd name="connsiteY2" fmla="*/ 0 h 719034"/>
                      <a:gd name="connsiteX3" fmla="*/ 1642906 w 2313952"/>
                      <a:gd name="connsiteY3" fmla="*/ 0 h 719034"/>
                      <a:gd name="connsiteX4" fmla="*/ 2313952 w 2313952"/>
                      <a:gd name="connsiteY4" fmla="*/ 0 h 719034"/>
                      <a:gd name="connsiteX5" fmla="*/ 2313952 w 2313952"/>
                      <a:gd name="connsiteY5" fmla="*/ 359517 h 719034"/>
                      <a:gd name="connsiteX6" fmla="*/ 2313952 w 2313952"/>
                      <a:gd name="connsiteY6" fmla="*/ 719034 h 719034"/>
                      <a:gd name="connsiteX7" fmla="*/ 1804883 w 2313952"/>
                      <a:gd name="connsiteY7" fmla="*/ 719034 h 719034"/>
                      <a:gd name="connsiteX8" fmla="*/ 1295813 w 2313952"/>
                      <a:gd name="connsiteY8" fmla="*/ 719034 h 719034"/>
                      <a:gd name="connsiteX9" fmla="*/ 763604 w 2313952"/>
                      <a:gd name="connsiteY9" fmla="*/ 719034 h 719034"/>
                      <a:gd name="connsiteX10" fmla="*/ 0 w 2313952"/>
                      <a:gd name="connsiteY10" fmla="*/ 719034 h 719034"/>
                      <a:gd name="connsiteX11" fmla="*/ 0 w 2313952"/>
                      <a:gd name="connsiteY11" fmla="*/ 373898 h 719034"/>
                      <a:gd name="connsiteX12" fmla="*/ 0 w 2313952"/>
                      <a:gd name="connsiteY12" fmla="*/ 0 h 71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3952" h="719034" fill="none" extrusionOk="0">
                        <a:moveTo>
                          <a:pt x="0" y="0"/>
                        </a:moveTo>
                        <a:cubicBezTo>
                          <a:pt x="224261" y="-51695"/>
                          <a:pt x="299117" y="53948"/>
                          <a:pt x="509069" y="0"/>
                        </a:cubicBezTo>
                        <a:cubicBezTo>
                          <a:pt x="719021" y="-53948"/>
                          <a:pt x="1000221" y="51695"/>
                          <a:pt x="1133836" y="0"/>
                        </a:cubicBezTo>
                        <a:cubicBezTo>
                          <a:pt x="1267451" y="-51695"/>
                          <a:pt x="1420971" y="590"/>
                          <a:pt x="1642906" y="0"/>
                        </a:cubicBezTo>
                        <a:cubicBezTo>
                          <a:pt x="1864841" y="-590"/>
                          <a:pt x="1987205" y="66966"/>
                          <a:pt x="2313952" y="0"/>
                        </a:cubicBezTo>
                        <a:cubicBezTo>
                          <a:pt x="2320197" y="88155"/>
                          <a:pt x="2291734" y="249820"/>
                          <a:pt x="2313952" y="359517"/>
                        </a:cubicBezTo>
                        <a:cubicBezTo>
                          <a:pt x="2336170" y="469214"/>
                          <a:pt x="2303645" y="543142"/>
                          <a:pt x="2313952" y="719034"/>
                        </a:cubicBezTo>
                        <a:cubicBezTo>
                          <a:pt x="2067981" y="761833"/>
                          <a:pt x="1985070" y="696983"/>
                          <a:pt x="1804883" y="719034"/>
                        </a:cubicBezTo>
                        <a:cubicBezTo>
                          <a:pt x="1624696" y="741085"/>
                          <a:pt x="1460720" y="702492"/>
                          <a:pt x="1295813" y="719034"/>
                        </a:cubicBezTo>
                        <a:cubicBezTo>
                          <a:pt x="1130906" y="735576"/>
                          <a:pt x="877446" y="674039"/>
                          <a:pt x="763604" y="719034"/>
                        </a:cubicBezTo>
                        <a:cubicBezTo>
                          <a:pt x="649762" y="764029"/>
                          <a:pt x="354596" y="717177"/>
                          <a:pt x="0" y="719034"/>
                        </a:cubicBezTo>
                        <a:cubicBezTo>
                          <a:pt x="-12526" y="644943"/>
                          <a:pt x="36778" y="540518"/>
                          <a:pt x="0" y="373898"/>
                        </a:cubicBezTo>
                        <a:cubicBezTo>
                          <a:pt x="-36778" y="207278"/>
                          <a:pt x="44553" y="150715"/>
                          <a:pt x="0" y="0"/>
                        </a:cubicBezTo>
                        <a:close/>
                      </a:path>
                      <a:path w="2313952" h="719034" stroke="0" extrusionOk="0">
                        <a:moveTo>
                          <a:pt x="0" y="0"/>
                        </a:moveTo>
                        <a:cubicBezTo>
                          <a:pt x="191594" y="-60259"/>
                          <a:pt x="372885" y="21753"/>
                          <a:pt x="509069" y="0"/>
                        </a:cubicBezTo>
                        <a:cubicBezTo>
                          <a:pt x="645253" y="-21753"/>
                          <a:pt x="872287" y="42222"/>
                          <a:pt x="1018139" y="0"/>
                        </a:cubicBezTo>
                        <a:cubicBezTo>
                          <a:pt x="1163991" y="-42222"/>
                          <a:pt x="1409033" y="47094"/>
                          <a:pt x="1642906" y="0"/>
                        </a:cubicBezTo>
                        <a:cubicBezTo>
                          <a:pt x="1876779" y="-47094"/>
                          <a:pt x="2142494" y="11147"/>
                          <a:pt x="2313952" y="0"/>
                        </a:cubicBezTo>
                        <a:cubicBezTo>
                          <a:pt x="2342692" y="131245"/>
                          <a:pt x="2283003" y="250336"/>
                          <a:pt x="2313952" y="352327"/>
                        </a:cubicBezTo>
                        <a:cubicBezTo>
                          <a:pt x="2344901" y="454318"/>
                          <a:pt x="2280171" y="641190"/>
                          <a:pt x="2313952" y="719034"/>
                        </a:cubicBezTo>
                        <a:cubicBezTo>
                          <a:pt x="2139132" y="753729"/>
                          <a:pt x="1963378" y="706863"/>
                          <a:pt x="1712324" y="719034"/>
                        </a:cubicBezTo>
                        <a:cubicBezTo>
                          <a:pt x="1461270" y="731205"/>
                          <a:pt x="1229310" y="673961"/>
                          <a:pt x="1087557" y="719034"/>
                        </a:cubicBezTo>
                        <a:cubicBezTo>
                          <a:pt x="945804" y="764107"/>
                          <a:pt x="527183" y="652325"/>
                          <a:pt x="0" y="719034"/>
                        </a:cubicBezTo>
                        <a:cubicBezTo>
                          <a:pt x="-10804" y="575213"/>
                          <a:pt x="44389" y="458952"/>
                          <a:pt x="0" y="345136"/>
                        </a:cubicBezTo>
                        <a:cubicBezTo>
                          <a:pt x="-44389" y="231320"/>
                          <a:pt x="9686" y="79876"/>
                          <a:pt x="0" y="0"/>
                        </a:cubicBezTo>
                        <a:close/>
                      </a:path>
                    </a:pathLst>
                  </a:custGeom>
                  <ask:type>
                    <ask:lineSketchNone/>
                  </ask:type>
                </ask:lineSketchStyleProps>
              </a:ext>
            </a:extLst>
          </a:ln>
          <a:effectLst>
            <a:softEdge rad="0"/>
          </a:effectLst>
        </p:spPr>
        <p:style>
          <a:lnRef idx="2">
            <a:schemeClr val="accent3"/>
          </a:lnRef>
          <a:fillRef idx="1">
            <a:schemeClr val="lt1"/>
          </a:fillRef>
          <a:effectRef idx="0">
            <a:schemeClr val="accent3"/>
          </a:effectRef>
          <a:fontRef idx="minor">
            <a:schemeClr val="dk1"/>
          </a:fontRef>
        </p:style>
        <p:txBody>
          <a:bodyPr wrap="square" lIns="72000" tIns="36000" rIns="72000" bIns="36000" rtlCol="0" anchor="t">
            <a:spAutoFit/>
          </a:bodyPr>
          <a:lstStyle/>
          <a:p>
            <a:pPr>
              <a:defRPr/>
            </a:pPr>
            <a:r>
              <a:rPr kumimoji="0" lang="en-GB" sz="1400" b="0" i="0" u="none" strike="noStrike" kern="1200" cap="none" spc="0" normalizeH="0" baseline="0" noProof="0">
                <a:ln>
                  <a:noFill/>
                </a:ln>
                <a:solidFill>
                  <a:srgbClr val="333F48"/>
                </a:solidFill>
                <a:effectLst/>
                <a:uLnTx/>
                <a:uFillTx/>
                <a:latin typeface="Arial"/>
                <a:ea typeface="+mn-ea"/>
                <a:cs typeface="+mn-cs"/>
              </a:rPr>
              <a:t>Qualifications resubmitted with required changes and </a:t>
            </a:r>
            <a:r>
              <a:rPr lang="en-GB" sz="1400" err="1">
                <a:solidFill>
                  <a:srgbClr val="333F48"/>
                </a:solidFill>
                <a:latin typeface="Arial"/>
              </a:rPr>
              <a:t>IfATE</a:t>
            </a:r>
            <a:r>
              <a:rPr lang="en-GB" sz="1400">
                <a:solidFill>
                  <a:srgbClr val="333F48"/>
                </a:solidFill>
                <a:latin typeface="Arial"/>
              </a:rPr>
              <a:t> confirms</a:t>
            </a:r>
            <a:r>
              <a:rPr kumimoji="0" lang="en-GB" sz="1400" b="0" i="0" u="none" strike="noStrike" kern="1200" cap="none" spc="0" normalizeH="0" baseline="0" noProof="0">
                <a:ln>
                  <a:noFill/>
                </a:ln>
                <a:solidFill>
                  <a:srgbClr val="333F48"/>
                </a:solidFill>
                <a:effectLst/>
                <a:uLnTx/>
                <a:uFillTx/>
                <a:latin typeface="Arial"/>
                <a:ea typeface="+mn-ea"/>
                <a:cs typeface="+mn-cs"/>
              </a:rPr>
              <a:t> approval.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33F4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33F48"/>
                </a:solidFill>
                <a:effectLst/>
                <a:uLnTx/>
                <a:uFillTx/>
                <a:latin typeface="Arial"/>
                <a:ea typeface="+mn-ea"/>
                <a:cs typeface="+mn-cs"/>
              </a:rPr>
              <a:t>If changes not possible, resubmission in next cycle.</a:t>
            </a:r>
          </a:p>
        </p:txBody>
      </p:sp>
      <p:sp>
        <p:nvSpPr>
          <p:cNvPr id="31" name="TextBox 30">
            <a:extLst>
              <a:ext uri="{FF2B5EF4-FFF2-40B4-BE49-F238E27FC236}">
                <a16:creationId xmlns:a16="http://schemas.microsoft.com/office/drawing/2014/main" id="{2C9254F6-7580-6992-DAC6-0F3038DD7BBE}"/>
              </a:ext>
            </a:extLst>
          </p:cNvPr>
          <p:cNvSpPr txBox="1"/>
          <p:nvPr/>
        </p:nvSpPr>
        <p:spPr>
          <a:xfrm>
            <a:off x="9033302" y="2045808"/>
            <a:ext cx="2928038" cy="1149921"/>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28575" cap="rnd">
            <a:round/>
            <a:extLst>
              <a:ext uri="{C807C97D-BFC1-408E-A445-0C87EB9F89A2}">
                <ask:lineSketchStyleProps xmlns:ask="http://schemas.microsoft.com/office/drawing/2018/sketchyshapes" sd="1617256088">
                  <a:custGeom>
                    <a:avLst/>
                    <a:gdLst>
                      <a:gd name="connsiteX0" fmla="*/ 0 w 2210063"/>
                      <a:gd name="connsiteY0" fmla="*/ 0 h 719034"/>
                      <a:gd name="connsiteX1" fmla="*/ 530415 w 2210063"/>
                      <a:gd name="connsiteY1" fmla="*/ 0 h 719034"/>
                      <a:gd name="connsiteX2" fmla="*/ 1038730 w 2210063"/>
                      <a:gd name="connsiteY2" fmla="*/ 0 h 719034"/>
                      <a:gd name="connsiteX3" fmla="*/ 1547044 w 2210063"/>
                      <a:gd name="connsiteY3" fmla="*/ 0 h 719034"/>
                      <a:gd name="connsiteX4" fmla="*/ 2210063 w 2210063"/>
                      <a:gd name="connsiteY4" fmla="*/ 0 h 719034"/>
                      <a:gd name="connsiteX5" fmla="*/ 2210063 w 2210063"/>
                      <a:gd name="connsiteY5" fmla="*/ 359517 h 719034"/>
                      <a:gd name="connsiteX6" fmla="*/ 2210063 w 2210063"/>
                      <a:gd name="connsiteY6" fmla="*/ 719034 h 719034"/>
                      <a:gd name="connsiteX7" fmla="*/ 1635447 w 2210063"/>
                      <a:gd name="connsiteY7" fmla="*/ 719034 h 719034"/>
                      <a:gd name="connsiteX8" fmla="*/ 1127132 w 2210063"/>
                      <a:gd name="connsiteY8" fmla="*/ 719034 h 719034"/>
                      <a:gd name="connsiteX9" fmla="*/ 596717 w 2210063"/>
                      <a:gd name="connsiteY9" fmla="*/ 719034 h 719034"/>
                      <a:gd name="connsiteX10" fmla="*/ 0 w 2210063"/>
                      <a:gd name="connsiteY10" fmla="*/ 719034 h 719034"/>
                      <a:gd name="connsiteX11" fmla="*/ 0 w 2210063"/>
                      <a:gd name="connsiteY11" fmla="*/ 373898 h 719034"/>
                      <a:gd name="connsiteX12" fmla="*/ 0 w 2210063"/>
                      <a:gd name="connsiteY12" fmla="*/ 0 h 71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063" h="719034" fill="none" extrusionOk="0">
                        <a:moveTo>
                          <a:pt x="0" y="0"/>
                        </a:moveTo>
                        <a:cubicBezTo>
                          <a:pt x="164162" y="-58037"/>
                          <a:pt x="319331" y="48369"/>
                          <a:pt x="530415" y="0"/>
                        </a:cubicBezTo>
                        <a:cubicBezTo>
                          <a:pt x="741500" y="-48369"/>
                          <a:pt x="898308" y="42711"/>
                          <a:pt x="1038730" y="0"/>
                        </a:cubicBezTo>
                        <a:cubicBezTo>
                          <a:pt x="1179152" y="-42711"/>
                          <a:pt x="1411780" y="12383"/>
                          <a:pt x="1547044" y="0"/>
                        </a:cubicBezTo>
                        <a:cubicBezTo>
                          <a:pt x="1682308" y="-12383"/>
                          <a:pt x="1983408" y="50573"/>
                          <a:pt x="2210063" y="0"/>
                        </a:cubicBezTo>
                        <a:cubicBezTo>
                          <a:pt x="2243619" y="176316"/>
                          <a:pt x="2201587" y="224509"/>
                          <a:pt x="2210063" y="359517"/>
                        </a:cubicBezTo>
                        <a:cubicBezTo>
                          <a:pt x="2218539" y="494525"/>
                          <a:pt x="2167861" y="550837"/>
                          <a:pt x="2210063" y="719034"/>
                        </a:cubicBezTo>
                        <a:cubicBezTo>
                          <a:pt x="2043685" y="764420"/>
                          <a:pt x="1888468" y="710051"/>
                          <a:pt x="1635447" y="719034"/>
                        </a:cubicBezTo>
                        <a:cubicBezTo>
                          <a:pt x="1382426" y="728017"/>
                          <a:pt x="1270997" y="704609"/>
                          <a:pt x="1127132" y="719034"/>
                        </a:cubicBezTo>
                        <a:cubicBezTo>
                          <a:pt x="983268" y="733459"/>
                          <a:pt x="736353" y="684110"/>
                          <a:pt x="596717" y="719034"/>
                        </a:cubicBezTo>
                        <a:cubicBezTo>
                          <a:pt x="457081" y="753958"/>
                          <a:pt x="199051" y="650067"/>
                          <a:pt x="0" y="719034"/>
                        </a:cubicBezTo>
                        <a:cubicBezTo>
                          <a:pt x="-37519" y="588483"/>
                          <a:pt x="15155" y="464123"/>
                          <a:pt x="0" y="373898"/>
                        </a:cubicBezTo>
                        <a:cubicBezTo>
                          <a:pt x="-15155" y="283673"/>
                          <a:pt x="16373" y="157693"/>
                          <a:pt x="0" y="0"/>
                        </a:cubicBezTo>
                        <a:close/>
                      </a:path>
                      <a:path w="2210063" h="719034" stroke="0" extrusionOk="0">
                        <a:moveTo>
                          <a:pt x="0" y="0"/>
                        </a:moveTo>
                        <a:cubicBezTo>
                          <a:pt x="114251" y="-48546"/>
                          <a:pt x="319874" y="58281"/>
                          <a:pt x="552516" y="0"/>
                        </a:cubicBezTo>
                        <a:cubicBezTo>
                          <a:pt x="785158" y="-58281"/>
                          <a:pt x="834259" y="53584"/>
                          <a:pt x="1060830" y="0"/>
                        </a:cubicBezTo>
                        <a:cubicBezTo>
                          <a:pt x="1287401" y="-53584"/>
                          <a:pt x="1368713" y="58366"/>
                          <a:pt x="1591245" y="0"/>
                        </a:cubicBezTo>
                        <a:cubicBezTo>
                          <a:pt x="1813778" y="-58366"/>
                          <a:pt x="2073323" y="33648"/>
                          <a:pt x="2210063" y="0"/>
                        </a:cubicBezTo>
                        <a:cubicBezTo>
                          <a:pt x="2234079" y="141586"/>
                          <a:pt x="2200253" y="212756"/>
                          <a:pt x="2210063" y="352327"/>
                        </a:cubicBezTo>
                        <a:cubicBezTo>
                          <a:pt x="2219873" y="491898"/>
                          <a:pt x="2196068" y="641640"/>
                          <a:pt x="2210063" y="719034"/>
                        </a:cubicBezTo>
                        <a:cubicBezTo>
                          <a:pt x="2068965" y="725758"/>
                          <a:pt x="1908605" y="683903"/>
                          <a:pt x="1723849" y="719034"/>
                        </a:cubicBezTo>
                        <a:cubicBezTo>
                          <a:pt x="1539093" y="754165"/>
                          <a:pt x="1371526" y="673057"/>
                          <a:pt x="1193434" y="719034"/>
                        </a:cubicBezTo>
                        <a:cubicBezTo>
                          <a:pt x="1015343" y="765011"/>
                          <a:pt x="839397" y="662215"/>
                          <a:pt x="596717" y="719034"/>
                        </a:cubicBezTo>
                        <a:cubicBezTo>
                          <a:pt x="354037" y="775853"/>
                          <a:pt x="181036" y="716468"/>
                          <a:pt x="0" y="719034"/>
                        </a:cubicBezTo>
                        <a:cubicBezTo>
                          <a:pt x="-30499" y="617380"/>
                          <a:pt x="5576" y="486265"/>
                          <a:pt x="0" y="359517"/>
                        </a:cubicBezTo>
                        <a:cubicBezTo>
                          <a:pt x="-5576" y="232769"/>
                          <a:pt x="30805" y="109982"/>
                          <a:pt x="0" y="0"/>
                        </a:cubicBezTo>
                        <a:close/>
                      </a:path>
                    </a:pathLst>
                  </a:custGeom>
                  <ask:type>
                    <ask:lineSketchNone/>
                  </ask:type>
                </ask:lineSketchStyleProps>
              </a:ext>
            </a:extLst>
          </a:ln>
          <a:effectLst>
            <a:softEdge rad="0"/>
          </a:effectLst>
        </p:spPr>
        <p:style>
          <a:lnRef idx="2">
            <a:schemeClr val="accent6"/>
          </a:lnRef>
          <a:fillRef idx="1">
            <a:schemeClr val="lt1"/>
          </a:fillRef>
          <a:effectRef idx="0">
            <a:schemeClr val="accent6"/>
          </a:effectRef>
          <a:fontRef idx="minor">
            <a:schemeClr val="dk1"/>
          </a:fontRef>
        </p:style>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33F48"/>
                </a:solidFill>
                <a:effectLst/>
                <a:uLnTx/>
                <a:uFillTx/>
                <a:latin typeface="Arial"/>
                <a:ea typeface="+mn-ea"/>
                <a:cs typeface="+mn-cs"/>
              </a:rPr>
              <a:t>Final list of approved qualifications published.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333F4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33F48"/>
                </a:solidFill>
                <a:effectLst/>
                <a:uLnTx/>
                <a:uFillTx/>
                <a:latin typeface="Arial"/>
                <a:ea typeface="+mn-ea"/>
                <a:cs typeface="+mn-cs"/>
              </a:rPr>
              <a:t>HTQ team to support unsuccessful applications for next cycle.</a:t>
            </a:r>
          </a:p>
        </p:txBody>
      </p:sp>
      <p:cxnSp>
        <p:nvCxnSpPr>
          <p:cNvPr id="32" name="Straight Connector 31">
            <a:extLst>
              <a:ext uri="{FF2B5EF4-FFF2-40B4-BE49-F238E27FC236}">
                <a16:creationId xmlns:a16="http://schemas.microsoft.com/office/drawing/2014/main" id="{82269A3C-0EEF-B7DF-00E5-90CC389A9FCD}"/>
              </a:ext>
            </a:extLst>
          </p:cNvPr>
          <p:cNvCxnSpPr>
            <a:cxnSpLocks/>
            <a:stCxn id="26" idx="2"/>
          </p:cNvCxnSpPr>
          <p:nvPr/>
        </p:nvCxnSpPr>
        <p:spPr>
          <a:xfrm>
            <a:off x="4359421" y="2893131"/>
            <a:ext cx="0" cy="539496"/>
          </a:xfrm>
          <a:prstGeom prst="line">
            <a:avLst/>
          </a:prstGeom>
          <a:ln w="28575"/>
        </p:spPr>
        <p:style>
          <a:lnRef idx="2">
            <a:schemeClr val="accent2"/>
          </a:lnRef>
          <a:fillRef idx="1">
            <a:schemeClr val="lt1"/>
          </a:fillRef>
          <a:effectRef idx="0">
            <a:schemeClr val="accent2"/>
          </a:effectRef>
          <a:fontRef idx="minor">
            <a:schemeClr val="dk1"/>
          </a:fontRef>
        </p:style>
      </p:cxnSp>
      <p:cxnSp>
        <p:nvCxnSpPr>
          <p:cNvPr id="33" name="Straight Connector 32">
            <a:extLst>
              <a:ext uri="{FF2B5EF4-FFF2-40B4-BE49-F238E27FC236}">
                <a16:creationId xmlns:a16="http://schemas.microsoft.com/office/drawing/2014/main" id="{2A6C672F-01CB-6B65-5A5B-064DFCBB44E7}"/>
              </a:ext>
            </a:extLst>
          </p:cNvPr>
          <p:cNvCxnSpPr>
            <a:cxnSpLocks/>
            <a:stCxn id="25" idx="0"/>
          </p:cNvCxnSpPr>
          <p:nvPr/>
        </p:nvCxnSpPr>
        <p:spPr>
          <a:xfrm flipV="1">
            <a:off x="2651515" y="4271770"/>
            <a:ext cx="1" cy="55513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FD510D6-9740-B77D-4B1E-C04F1955EEA9}"/>
              </a:ext>
            </a:extLst>
          </p:cNvPr>
          <p:cNvCxnSpPr>
            <a:cxnSpLocks/>
            <a:stCxn id="29" idx="2"/>
          </p:cNvCxnSpPr>
          <p:nvPr/>
        </p:nvCxnSpPr>
        <p:spPr>
          <a:xfrm>
            <a:off x="7385066" y="3143172"/>
            <a:ext cx="0" cy="285828"/>
          </a:xfrm>
          <a:prstGeom prst="line">
            <a:avLst/>
          </a:prstGeom>
          <a:ln w="28575">
            <a:solidFill>
              <a:schemeClr val="accent4">
                <a:lumMod val="75000"/>
              </a:schemeClr>
            </a:solidFill>
          </a:ln>
        </p:spPr>
        <p:style>
          <a:lnRef idx="1">
            <a:schemeClr val="accent5"/>
          </a:lnRef>
          <a:fillRef idx="0">
            <a:schemeClr val="accent5"/>
          </a:fillRef>
          <a:effectRef idx="0">
            <a:schemeClr val="accent5"/>
          </a:effectRef>
          <a:fontRef idx="minor">
            <a:schemeClr val="tx1"/>
          </a:fontRef>
        </p:style>
      </p:cxnSp>
      <p:cxnSp>
        <p:nvCxnSpPr>
          <p:cNvPr id="35" name="Straight Connector 34">
            <a:extLst>
              <a:ext uri="{FF2B5EF4-FFF2-40B4-BE49-F238E27FC236}">
                <a16:creationId xmlns:a16="http://schemas.microsoft.com/office/drawing/2014/main" id="{813B85DE-B4B4-AD4E-1F66-15A633432921}"/>
              </a:ext>
            </a:extLst>
          </p:cNvPr>
          <p:cNvCxnSpPr>
            <a:cxnSpLocks/>
            <a:stCxn id="27" idx="0"/>
          </p:cNvCxnSpPr>
          <p:nvPr/>
        </p:nvCxnSpPr>
        <p:spPr>
          <a:xfrm flipV="1">
            <a:off x="5457353" y="4271770"/>
            <a:ext cx="0" cy="642802"/>
          </a:xfrm>
          <a:prstGeom prst="line">
            <a:avLst/>
          </a:prstGeom>
          <a:ln w="28575"/>
        </p:spPr>
        <p:style>
          <a:lnRef idx="2">
            <a:schemeClr val="accent2"/>
          </a:lnRef>
          <a:fillRef idx="1">
            <a:schemeClr val="lt1"/>
          </a:fillRef>
          <a:effectRef idx="0">
            <a:schemeClr val="accent2"/>
          </a:effectRef>
          <a:fontRef idx="minor">
            <a:schemeClr val="dk1"/>
          </a:fontRef>
        </p:style>
      </p:cxnSp>
      <p:cxnSp>
        <p:nvCxnSpPr>
          <p:cNvPr id="36" name="Straight Connector 35">
            <a:extLst>
              <a:ext uri="{FF2B5EF4-FFF2-40B4-BE49-F238E27FC236}">
                <a16:creationId xmlns:a16="http://schemas.microsoft.com/office/drawing/2014/main" id="{5132B19A-2196-61BD-E40E-B181F4E61431}"/>
              </a:ext>
            </a:extLst>
          </p:cNvPr>
          <p:cNvCxnSpPr>
            <a:cxnSpLocks/>
            <a:stCxn id="30" idx="0"/>
          </p:cNvCxnSpPr>
          <p:nvPr/>
        </p:nvCxnSpPr>
        <p:spPr>
          <a:xfrm flipV="1">
            <a:off x="9064874" y="4271770"/>
            <a:ext cx="0" cy="342829"/>
          </a:xfrm>
          <a:prstGeom prst="line">
            <a:avLst/>
          </a:prstGeom>
          <a:ln w="28575"/>
        </p:spPr>
        <p:style>
          <a:lnRef idx="1">
            <a:schemeClr val="accent3"/>
          </a:lnRef>
          <a:fillRef idx="0">
            <a:schemeClr val="accent3"/>
          </a:fillRef>
          <a:effectRef idx="0">
            <a:schemeClr val="accent3"/>
          </a:effectRef>
          <a:fontRef idx="minor">
            <a:schemeClr val="tx1"/>
          </a:fontRef>
        </p:style>
      </p:cxnSp>
      <p:cxnSp>
        <p:nvCxnSpPr>
          <p:cNvPr id="37" name="Straight Connector 36">
            <a:extLst>
              <a:ext uri="{FF2B5EF4-FFF2-40B4-BE49-F238E27FC236}">
                <a16:creationId xmlns:a16="http://schemas.microsoft.com/office/drawing/2014/main" id="{8B03D2CA-958F-E208-B144-9B046DF6268F}"/>
              </a:ext>
            </a:extLst>
          </p:cNvPr>
          <p:cNvCxnSpPr>
            <a:cxnSpLocks/>
            <a:stCxn id="31" idx="2"/>
          </p:cNvCxnSpPr>
          <p:nvPr/>
        </p:nvCxnSpPr>
        <p:spPr>
          <a:xfrm>
            <a:off x="10497321" y="3195729"/>
            <a:ext cx="0" cy="296594"/>
          </a:xfrm>
          <a:prstGeom prst="line">
            <a:avLst/>
          </a:prstGeom>
          <a:ln w="28575"/>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80843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One Rounded and One Snipped 8" descr="Top view of books formed into a circle">
            <a:extLst>
              <a:ext uri="{FF2B5EF4-FFF2-40B4-BE49-F238E27FC236}">
                <a16:creationId xmlns:a16="http://schemas.microsoft.com/office/drawing/2014/main" id="{4C9DF964-60DD-D70D-5211-7F88639D987E}"/>
              </a:ext>
            </a:extLst>
          </p:cNvPr>
          <p:cNvSpPr/>
          <p:nvPr/>
        </p:nvSpPr>
        <p:spPr>
          <a:xfrm>
            <a:off x="0" y="1099735"/>
            <a:ext cx="12192000" cy="5758265"/>
          </a:xfrm>
          <a:prstGeom prst="snipRoundRect">
            <a:avLst>
              <a:gd name="adj1" fmla="val 0"/>
              <a:gd name="adj2" fmla="val 0"/>
            </a:avLst>
          </a:prstGeom>
          <a:blipFill>
            <a:blip r:embed="rId3" cstate="email">
              <a:lum bright="70000" contrast="-70000"/>
              <a:alphaModFix amt="35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FFFD37CC-8B44-C55E-CD4E-CA2A339E5D27}"/>
              </a:ext>
            </a:extLst>
          </p:cNvPr>
          <p:cNvSpPr txBox="1">
            <a:spLocks/>
          </p:cNvSpPr>
          <p:nvPr/>
        </p:nvSpPr>
        <p:spPr>
          <a:xfrm>
            <a:off x="129037" y="148082"/>
            <a:ext cx="8763753" cy="757238"/>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2800" b="1">
                <a:solidFill>
                  <a:schemeClr val="accent1">
                    <a:lumMod val="75000"/>
                  </a:schemeClr>
                </a:solidFill>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solidFill>
                  <a:srgbClr val="4472C4">
                    <a:lumMod val="75000"/>
                  </a:srgbClr>
                </a:solidFill>
              </a:rPr>
              <a:t>Level 2/3 reforms</a:t>
            </a:r>
            <a:endParaRPr kumimoji="0" lang="en-GB" sz="2800" b="1" i="0" u="none" strike="noStrike" kern="1200" cap="none" spc="0" normalizeH="0" baseline="0" noProof="0">
              <a:ln>
                <a:noFill/>
              </a:ln>
              <a:solidFill>
                <a:srgbClr val="4472C4">
                  <a:lumMod val="75000"/>
                </a:srgbClr>
              </a:solidFill>
              <a:effectLst/>
              <a:uLnTx/>
              <a:uFillTx/>
              <a:latin typeface="Segoe UI" panose="020B0502040204020203" pitchFamily="34" charset="0"/>
              <a:ea typeface="+mn-ea"/>
              <a:cs typeface="Segoe UI" panose="020B0502040204020203" pitchFamily="34" charset="0"/>
            </a:endParaRPr>
          </a:p>
        </p:txBody>
      </p:sp>
      <p:sp>
        <p:nvSpPr>
          <p:cNvPr id="38" name="TextBox 37">
            <a:extLst>
              <a:ext uri="{FF2B5EF4-FFF2-40B4-BE49-F238E27FC236}">
                <a16:creationId xmlns:a16="http://schemas.microsoft.com/office/drawing/2014/main" id="{EBED2F09-5709-0E73-8D53-BFAA6C3EA45F}"/>
              </a:ext>
            </a:extLst>
          </p:cNvPr>
          <p:cNvSpPr txBox="1"/>
          <p:nvPr/>
        </p:nvSpPr>
        <p:spPr>
          <a:xfrm>
            <a:off x="4266007" y="1264119"/>
            <a:ext cx="7797894" cy="5616922"/>
          </a:xfrm>
          <a:prstGeom prst="rect">
            <a:avLst/>
          </a:prstGeom>
          <a:noFill/>
        </p:spPr>
        <p:txBody>
          <a:bodyPr wrap="square" numCol="1" spcCol="360000" rtlCol="0">
            <a:spAutoFit/>
          </a:bodyPr>
          <a:lstStyle>
            <a:defPPr>
              <a:defRPr lang="en-US"/>
            </a:defPPr>
            <a:lvl1pPr marL="342900" indent="-342900">
              <a:lnSpc>
                <a:spcPct val="100000"/>
              </a:lnSpc>
              <a:spcAft>
                <a:spcPts val="600"/>
              </a:spcAft>
              <a:buClr>
                <a:schemeClr val="accent1"/>
              </a:buClr>
              <a:buFont typeface="Arial" panose="020B0604020202020204" pitchFamily="34" charset="0"/>
              <a:buChar char="•"/>
              <a:defRPr sz="2000"/>
            </a:lvl1pPr>
          </a:lstStyle>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sz="1900" b="0"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rPr>
              <a:t>We have launched a new employer-led process for approving Level 2 and Level 3 technical qualifications.</a:t>
            </a:r>
          </a:p>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sz="1900" b="0"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rPr>
              <a:t>This will ensure that technical qualifications all deliver on employers’ skills needs by:</a:t>
            </a:r>
          </a:p>
          <a:p>
            <a:pPr lvl="2" indent="-342900">
              <a:spcAft>
                <a:spcPts val="600"/>
              </a:spcAft>
              <a:buClr>
                <a:srgbClr val="4472C4"/>
              </a:buClr>
              <a:buFont typeface="Wingdings" panose="05000000000000000000" pitchFamily="2" charset="2"/>
              <a:buChar char="q"/>
              <a:defRPr/>
            </a:pPr>
            <a:r>
              <a:rPr kumimoji="0" lang="en-GB" sz="1700" b="0"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rPr>
              <a:t>Applying our statutory tests to make sure content and assessment meets employers’ needs</a:t>
            </a:r>
          </a:p>
          <a:p>
            <a:pPr lvl="2" indent="-342900">
              <a:spcAft>
                <a:spcPts val="600"/>
              </a:spcAft>
              <a:buClr>
                <a:srgbClr val="4472C4"/>
              </a:buClr>
              <a:buFont typeface="Wingdings" panose="05000000000000000000" pitchFamily="2" charset="2"/>
              <a:buChar char="q"/>
              <a:defRPr/>
            </a:pPr>
            <a:r>
              <a:rPr kumimoji="0" lang="en-GB" sz="1700" b="0"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rPr>
              <a:t>Ensuring the system is coherent, rigorous, and streamlined to maximise quality and minimise bureaucracy.</a:t>
            </a:r>
          </a:p>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sz="1900" b="0"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rPr>
              <a:t>Our new process will help ensure that the knowledge, skills and behaviours students learn are relevant and useful to employers. Making technical qualifications employer-led also produces best results for students who can feel confident they are learning the right skills for successful careers.</a:t>
            </a:r>
          </a:p>
          <a:p>
            <a:pPr marL="342900" marR="0" lvl="0" indent="-342900" algn="l" defTabSz="9144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GB" sz="1900" b="0"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rPr>
              <a:t>The first sectors under consideration will be construction and the built environment, digital, engineering and manufacturing, education and </a:t>
            </a:r>
            <a:r>
              <a:rPr lang="en-GB" sz="1900">
                <a:solidFill>
                  <a:srgbClr val="383838"/>
                </a:solidFill>
                <a:latin typeface="Segoe UI" panose="020B0502040204020203" pitchFamily="34" charset="0"/>
                <a:cs typeface="Segoe UI" panose="020B0502040204020203" pitchFamily="34" charset="0"/>
              </a:rPr>
              <a:t>early years</a:t>
            </a:r>
            <a:r>
              <a:rPr kumimoji="0" lang="en-GB" sz="1900" b="0" i="0" u="none" strike="noStrike" kern="1200" cap="none" spc="0" normalizeH="0" baseline="0" noProof="0">
                <a:ln>
                  <a:noFill/>
                </a:ln>
                <a:solidFill>
                  <a:srgbClr val="383838"/>
                </a:solidFill>
                <a:effectLst/>
                <a:uLnTx/>
                <a:uFillTx/>
                <a:latin typeface="Segoe UI" panose="020B0502040204020203" pitchFamily="34" charset="0"/>
                <a:ea typeface="+mn-ea"/>
                <a:cs typeface="Segoe UI" panose="020B0502040204020203" pitchFamily="34" charset="0"/>
              </a:rPr>
              <a:t>, and health and sciences. Awarding bodies will be able to submit qualifications for approval in summer 2023.</a:t>
            </a:r>
          </a:p>
        </p:txBody>
      </p:sp>
      <p:grpSp>
        <p:nvGrpSpPr>
          <p:cNvPr id="52" name="Group 51" descr="Top view of books formed into a circle">
            <a:extLst>
              <a:ext uri="{FF2B5EF4-FFF2-40B4-BE49-F238E27FC236}">
                <a16:creationId xmlns:a16="http://schemas.microsoft.com/office/drawing/2014/main" id="{F8CF3BAC-D15E-30CE-457D-4F2EF675CDD2}"/>
              </a:ext>
            </a:extLst>
          </p:cNvPr>
          <p:cNvGrpSpPr/>
          <p:nvPr/>
        </p:nvGrpSpPr>
        <p:grpSpPr>
          <a:xfrm>
            <a:off x="129037" y="1859519"/>
            <a:ext cx="4008872" cy="3477488"/>
            <a:chOff x="5362034" y="1568572"/>
            <a:chExt cx="5943953" cy="4497381"/>
          </a:xfrm>
          <a:blipFill>
            <a:blip r:embed="rId4">
              <a:extLst>
                <a:ext uri="{28A0092B-C50C-407E-A947-70E740481C1C}">
                  <a14:useLocalDpi xmlns:a14="http://schemas.microsoft.com/office/drawing/2010/main" val="0"/>
                </a:ext>
              </a:extLst>
            </a:blip>
            <a:stretch>
              <a:fillRect/>
            </a:stretch>
          </a:blipFill>
        </p:grpSpPr>
        <p:sp>
          <p:nvSpPr>
            <p:cNvPr id="28" name="Rectangle: Top Corners One Rounded and One Snipped 27">
              <a:extLst>
                <a:ext uri="{FF2B5EF4-FFF2-40B4-BE49-F238E27FC236}">
                  <a16:creationId xmlns:a16="http://schemas.microsoft.com/office/drawing/2014/main" id="{B71868F2-0996-6EF8-5E46-DCBADD857FFF}"/>
                </a:ext>
              </a:extLst>
            </p:cNvPr>
            <p:cNvSpPr/>
            <p:nvPr/>
          </p:nvSpPr>
          <p:spPr>
            <a:xfrm>
              <a:off x="5362034" y="1568572"/>
              <a:ext cx="1935833" cy="1460169"/>
            </a:xfrm>
            <a:prstGeom prst="snipRoundRect">
              <a:avLst>
                <a:gd name="adj1" fmla="val 33492"/>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Top Corners One Rounded and One Snipped 42">
              <a:extLst>
                <a:ext uri="{FF2B5EF4-FFF2-40B4-BE49-F238E27FC236}">
                  <a16:creationId xmlns:a16="http://schemas.microsoft.com/office/drawing/2014/main" id="{04D4495E-34B0-FAD7-0300-294502770980}"/>
                </a:ext>
              </a:extLst>
            </p:cNvPr>
            <p:cNvSpPr/>
            <p:nvPr/>
          </p:nvSpPr>
          <p:spPr>
            <a:xfrm>
              <a:off x="7366094" y="1568572"/>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Top Corners One Rounded and One Snipped 43">
              <a:extLst>
                <a:ext uri="{FF2B5EF4-FFF2-40B4-BE49-F238E27FC236}">
                  <a16:creationId xmlns:a16="http://schemas.microsoft.com/office/drawing/2014/main" id="{A8A9525A-BC4F-4E9B-631D-D1BC57D9436C}"/>
                </a:ext>
              </a:extLst>
            </p:cNvPr>
            <p:cNvSpPr/>
            <p:nvPr/>
          </p:nvSpPr>
          <p:spPr>
            <a:xfrm flipH="1">
              <a:off x="9370154" y="1568572"/>
              <a:ext cx="1935833" cy="1460169"/>
            </a:xfrm>
            <a:prstGeom prst="snipRoundRect">
              <a:avLst>
                <a:gd name="adj1" fmla="val 33492"/>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Top Corners One Rounded and One Snipped 44">
              <a:extLst>
                <a:ext uri="{FF2B5EF4-FFF2-40B4-BE49-F238E27FC236}">
                  <a16:creationId xmlns:a16="http://schemas.microsoft.com/office/drawing/2014/main" id="{34435BAD-3782-23DC-304F-69968490A433}"/>
                </a:ext>
              </a:extLst>
            </p:cNvPr>
            <p:cNvSpPr/>
            <p:nvPr/>
          </p:nvSpPr>
          <p:spPr>
            <a:xfrm>
              <a:off x="5362034" y="3092573"/>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Top Corners One Rounded and One Snipped 45">
              <a:extLst>
                <a:ext uri="{FF2B5EF4-FFF2-40B4-BE49-F238E27FC236}">
                  <a16:creationId xmlns:a16="http://schemas.microsoft.com/office/drawing/2014/main" id="{2D35A9F0-29DE-0E4B-43EB-02DA35082F02}"/>
                </a:ext>
              </a:extLst>
            </p:cNvPr>
            <p:cNvSpPr/>
            <p:nvPr/>
          </p:nvSpPr>
          <p:spPr>
            <a:xfrm>
              <a:off x="7366094" y="3092573"/>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Top Corners One Rounded and One Snipped 46">
              <a:extLst>
                <a:ext uri="{FF2B5EF4-FFF2-40B4-BE49-F238E27FC236}">
                  <a16:creationId xmlns:a16="http://schemas.microsoft.com/office/drawing/2014/main" id="{D9F9ECD5-8F4B-8053-F025-2272D62D3225}"/>
                </a:ext>
              </a:extLst>
            </p:cNvPr>
            <p:cNvSpPr/>
            <p:nvPr/>
          </p:nvSpPr>
          <p:spPr>
            <a:xfrm>
              <a:off x="9370154" y="3092573"/>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Top Corners One Rounded and One Snipped 47">
              <a:extLst>
                <a:ext uri="{FF2B5EF4-FFF2-40B4-BE49-F238E27FC236}">
                  <a16:creationId xmlns:a16="http://schemas.microsoft.com/office/drawing/2014/main" id="{2CB404F2-FD24-CB58-6D16-6C498575328B}"/>
                </a:ext>
              </a:extLst>
            </p:cNvPr>
            <p:cNvSpPr/>
            <p:nvPr/>
          </p:nvSpPr>
          <p:spPr>
            <a:xfrm flipV="1">
              <a:off x="5362034" y="4605784"/>
              <a:ext cx="1935833" cy="1460169"/>
            </a:xfrm>
            <a:prstGeom prst="snipRoundRect">
              <a:avLst>
                <a:gd name="adj1" fmla="val 33492"/>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Top Corners One Rounded and One Snipped 48">
              <a:extLst>
                <a:ext uri="{FF2B5EF4-FFF2-40B4-BE49-F238E27FC236}">
                  <a16:creationId xmlns:a16="http://schemas.microsoft.com/office/drawing/2014/main" id="{80D1137F-7B6E-613D-851A-3C8BAC18414D}"/>
                </a:ext>
              </a:extLst>
            </p:cNvPr>
            <p:cNvSpPr/>
            <p:nvPr/>
          </p:nvSpPr>
          <p:spPr>
            <a:xfrm flipH="1">
              <a:off x="7366094" y="4605784"/>
              <a:ext cx="1935833" cy="1460169"/>
            </a:xfrm>
            <a:prstGeom prst="snipRound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Top Corners One Rounded and One Snipped 49">
              <a:extLst>
                <a:ext uri="{FF2B5EF4-FFF2-40B4-BE49-F238E27FC236}">
                  <a16:creationId xmlns:a16="http://schemas.microsoft.com/office/drawing/2014/main" id="{983225F9-F433-FDD5-E5F5-1A4BBDD39CDE}"/>
                </a:ext>
              </a:extLst>
            </p:cNvPr>
            <p:cNvSpPr/>
            <p:nvPr/>
          </p:nvSpPr>
          <p:spPr>
            <a:xfrm flipH="1" flipV="1">
              <a:off x="9370154" y="4605784"/>
              <a:ext cx="1935833" cy="1460169"/>
            </a:xfrm>
            <a:prstGeom prst="snipRoundRect">
              <a:avLst>
                <a:gd name="adj1" fmla="val 33492"/>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B2EEC7B0-E5C9-1491-2BA1-C75178E9C27B}"/>
              </a:ext>
            </a:extLst>
          </p:cNvPr>
          <p:cNvSpPr txBox="1"/>
          <p:nvPr/>
        </p:nvSpPr>
        <p:spPr>
          <a:xfrm>
            <a:off x="102740" y="5615290"/>
            <a:ext cx="4006921" cy="923330"/>
          </a:xfrm>
          <a:prstGeom prst="rect">
            <a:avLst/>
          </a:prstGeom>
          <a:noFill/>
        </p:spPr>
        <p:txBody>
          <a:bodyPr wrap="square">
            <a:spAutoFit/>
          </a:bodyPr>
          <a:lstStyle/>
          <a:p>
            <a:r>
              <a:rPr lang="en-GB">
                <a:hlinkClick r:id="rId5"/>
              </a:rPr>
              <a:t>https://www.instituteforapprenticeships.org/qualifications/post-16-technical-qualifications/</a:t>
            </a:r>
            <a:r>
              <a:rPr lang="en-GB"/>
              <a:t> </a:t>
            </a:r>
          </a:p>
        </p:txBody>
      </p:sp>
    </p:spTree>
    <p:extLst>
      <p:ext uri="{BB962C8B-B14F-4D97-AF65-F5344CB8AC3E}">
        <p14:creationId xmlns:p14="http://schemas.microsoft.com/office/powerpoint/2010/main" val="728263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FD37CC-8B44-C55E-CD4E-CA2A339E5D27}"/>
              </a:ext>
            </a:extLst>
          </p:cNvPr>
          <p:cNvSpPr txBox="1">
            <a:spLocks/>
          </p:cNvSpPr>
          <p:nvPr/>
        </p:nvSpPr>
        <p:spPr>
          <a:xfrm>
            <a:off x="129037" y="148082"/>
            <a:ext cx="8763753" cy="757238"/>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2800" b="1">
                <a:solidFill>
                  <a:schemeClr val="accent1">
                    <a:lumMod val="75000"/>
                  </a:schemeClr>
                </a:solidFill>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solidFill>
                  <a:srgbClr val="4472C4">
                    <a:lumMod val="75000"/>
                  </a:srgbClr>
                </a:solidFill>
              </a:rPr>
              <a:t>Level 3, Cycle 1 Technical Qualification Categories</a:t>
            </a:r>
            <a:endParaRPr kumimoji="0" lang="en-GB" sz="2800" b="1" i="0" u="none" strike="noStrike" kern="1200" cap="none" spc="0" normalizeH="0" baseline="0" noProof="0">
              <a:ln>
                <a:noFill/>
              </a:ln>
              <a:solidFill>
                <a:srgbClr val="4472C4">
                  <a:lumMod val="75000"/>
                </a:srgbClr>
              </a:solidFill>
              <a:effectLst/>
              <a:uLnTx/>
              <a:uFillTx/>
              <a:latin typeface="Segoe UI" panose="020B0502040204020203" pitchFamily="34" charset="0"/>
              <a:ea typeface="+mn-ea"/>
              <a:cs typeface="Segoe UI" panose="020B0502040204020203" pitchFamily="34" charset="0"/>
            </a:endParaRPr>
          </a:p>
        </p:txBody>
      </p:sp>
      <p:sp>
        <p:nvSpPr>
          <p:cNvPr id="4" name="Rectangle 3">
            <a:extLst>
              <a:ext uri="{FF2B5EF4-FFF2-40B4-BE49-F238E27FC236}">
                <a16:creationId xmlns:a16="http://schemas.microsoft.com/office/drawing/2014/main" id="{3F213E11-2A0A-BA3D-E9E4-1F9349DCA630}"/>
              </a:ext>
            </a:extLst>
          </p:cNvPr>
          <p:cNvSpPr/>
          <p:nvPr/>
        </p:nvSpPr>
        <p:spPr>
          <a:xfrm>
            <a:off x="2467894" y="1532470"/>
            <a:ext cx="1821122" cy="2034539"/>
          </a:xfrm>
          <a:prstGeom prst="rect">
            <a:avLst/>
          </a:pr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14" name="Group 13">
            <a:extLst>
              <a:ext uri="{FF2B5EF4-FFF2-40B4-BE49-F238E27FC236}">
                <a16:creationId xmlns:a16="http://schemas.microsoft.com/office/drawing/2014/main" id="{B6821B64-72FF-5432-F0AE-0ACABCCEA440}"/>
              </a:ext>
            </a:extLst>
          </p:cNvPr>
          <p:cNvGrpSpPr/>
          <p:nvPr/>
        </p:nvGrpSpPr>
        <p:grpSpPr>
          <a:xfrm>
            <a:off x="152400" y="1299029"/>
            <a:ext cx="11654970" cy="4788548"/>
            <a:chOff x="0" y="0"/>
            <a:chExt cx="4476860" cy="3757878"/>
          </a:xfrm>
        </p:grpSpPr>
        <p:grpSp>
          <p:nvGrpSpPr>
            <p:cNvPr id="31" name="Group 30">
              <a:extLst>
                <a:ext uri="{FF2B5EF4-FFF2-40B4-BE49-F238E27FC236}">
                  <a16:creationId xmlns:a16="http://schemas.microsoft.com/office/drawing/2014/main" id="{C9DF2D2C-DF0C-58C7-FA64-56CD4C026B13}"/>
                </a:ext>
              </a:extLst>
            </p:cNvPr>
            <p:cNvGrpSpPr/>
            <p:nvPr/>
          </p:nvGrpSpPr>
          <p:grpSpPr>
            <a:xfrm>
              <a:off x="0" y="1141679"/>
              <a:ext cx="908685" cy="2616199"/>
              <a:chOff x="0" y="0"/>
              <a:chExt cx="909115" cy="2616347"/>
            </a:xfrm>
          </p:grpSpPr>
          <p:sp>
            <p:nvSpPr>
              <p:cNvPr id="43" name="Rectangle 42">
                <a:extLst>
                  <a:ext uri="{FF2B5EF4-FFF2-40B4-BE49-F238E27FC236}">
                    <a16:creationId xmlns:a16="http://schemas.microsoft.com/office/drawing/2014/main" id="{BAFE77A4-4357-C499-675A-A2F42D8001F5}"/>
                  </a:ext>
                </a:extLst>
              </p:cNvPr>
              <p:cNvSpPr/>
              <p:nvPr/>
            </p:nvSpPr>
            <p:spPr>
              <a:xfrm>
                <a:off x="0" y="0"/>
                <a:ext cx="909115" cy="76111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hangingPunct="0"/>
                <a:r>
                  <a:rPr lang="en-GB" sz="1400">
                    <a:effectLst/>
                    <a:latin typeface="Arial" panose="020B0604020202020204" pitchFamily="34" charset="0"/>
                    <a:ea typeface="Times New Roman" panose="02020603050405020304" pitchFamily="18" charset="0"/>
                    <a:cs typeface="Times New Roman" panose="02020603050405020304" pitchFamily="18" charset="0"/>
                  </a:rPr>
                  <a:t>Category</a:t>
                </a:r>
              </a:p>
            </p:txBody>
          </p:sp>
          <p:sp>
            <p:nvSpPr>
              <p:cNvPr id="44" name="Rectangle 43">
                <a:extLst>
                  <a:ext uri="{FF2B5EF4-FFF2-40B4-BE49-F238E27FC236}">
                    <a16:creationId xmlns:a16="http://schemas.microsoft.com/office/drawing/2014/main" id="{0D5DC206-220F-6494-1167-47A9FAD1D8C1}"/>
                  </a:ext>
                </a:extLst>
              </p:cNvPr>
              <p:cNvSpPr/>
              <p:nvPr/>
            </p:nvSpPr>
            <p:spPr>
              <a:xfrm>
                <a:off x="0" y="887911"/>
                <a:ext cx="909115" cy="1728436"/>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hangingPunct="0"/>
                <a:r>
                  <a:rPr lang="en-GB" sz="1400">
                    <a:effectLst/>
                    <a:latin typeface="Arial" panose="020B0604020202020204" pitchFamily="34" charset="0"/>
                    <a:ea typeface="Times New Roman" panose="02020603050405020304" pitchFamily="18" charset="0"/>
                    <a:cs typeface="Times New Roman" panose="02020603050405020304" pitchFamily="18" charset="0"/>
                  </a:rPr>
                  <a:t>Test(s)</a:t>
                </a:r>
              </a:p>
            </p:txBody>
          </p:sp>
        </p:grpSp>
        <p:sp>
          <p:nvSpPr>
            <p:cNvPr id="32" name="Rectangle 31">
              <a:extLst>
                <a:ext uri="{FF2B5EF4-FFF2-40B4-BE49-F238E27FC236}">
                  <a16:creationId xmlns:a16="http://schemas.microsoft.com/office/drawing/2014/main" id="{30446B6F-8BBC-2A6B-639D-C1C0416CA491}"/>
                </a:ext>
              </a:extLst>
            </p:cNvPr>
            <p:cNvSpPr/>
            <p:nvPr/>
          </p:nvSpPr>
          <p:spPr>
            <a:xfrm>
              <a:off x="1439150" y="0"/>
              <a:ext cx="1104680" cy="850974"/>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hangingPunct="0"/>
              <a:r>
                <a:rPr lang="en-GB" sz="1400">
                  <a:effectLst/>
                  <a:latin typeface="Arial" panose="020B0604020202020204" pitchFamily="34" charset="0"/>
                  <a:ea typeface="Times New Roman" panose="02020603050405020304" pitchFamily="18" charset="0"/>
                  <a:cs typeface="Times New Roman" panose="02020603050405020304" pitchFamily="18" charset="0"/>
                </a:rPr>
                <a:t>Aligns to occupational standard(s)</a:t>
              </a:r>
            </a:p>
          </p:txBody>
        </p:sp>
        <p:sp>
          <p:nvSpPr>
            <p:cNvPr id="33" name="Rectangle 32">
              <a:extLst>
                <a:ext uri="{FF2B5EF4-FFF2-40B4-BE49-F238E27FC236}">
                  <a16:creationId xmlns:a16="http://schemas.microsoft.com/office/drawing/2014/main" id="{6E4930E6-3D65-DBBC-DA16-566D18A3EA23}"/>
                </a:ext>
              </a:extLst>
            </p:cNvPr>
            <p:cNvSpPr/>
            <p:nvPr/>
          </p:nvSpPr>
          <p:spPr>
            <a:xfrm>
              <a:off x="1057110" y="1146964"/>
              <a:ext cx="908685" cy="761067"/>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hangingPunct="0"/>
              <a:r>
                <a:rPr lang="en-GB" sz="1400">
                  <a:effectLst/>
                  <a:latin typeface="Arial" panose="020B0604020202020204" pitchFamily="34" charset="0"/>
                  <a:ea typeface="Times New Roman" panose="02020603050405020304" pitchFamily="18" charset="0"/>
                  <a:cs typeface="Times New Roman" panose="02020603050405020304" pitchFamily="18" charset="0"/>
                </a:rPr>
                <a:t>Level 3 Occupational entry </a:t>
              </a:r>
            </a:p>
            <a:p>
              <a:pPr algn="ctr" hangingPunct="0"/>
              <a:r>
                <a:rPr lang="en-GB" sz="1400">
                  <a:effectLst/>
                  <a:latin typeface="Arial" panose="020B0604020202020204" pitchFamily="34" charset="0"/>
                  <a:ea typeface="Times New Roman" panose="02020603050405020304" pitchFamily="18" charset="0"/>
                  <a:cs typeface="Times New Roman" panose="02020603050405020304" pitchFamily="18" charset="0"/>
                </a:rPr>
                <a:t>(16-19 and adults)</a:t>
              </a:r>
            </a:p>
          </p:txBody>
        </p:sp>
        <p:sp>
          <p:nvSpPr>
            <p:cNvPr id="34" name="Rectangle 33">
              <a:extLst>
                <a:ext uri="{FF2B5EF4-FFF2-40B4-BE49-F238E27FC236}">
                  <a16:creationId xmlns:a16="http://schemas.microsoft.com/office/drawing/2014/main" id="{FFF8167A-5B0A-12C6-2154-7C98983F36AE}"/>
                </a:ext>
              </a:extLst>
            </p:cNvPr>
            <p:cNvSpPr/>
            <p:nvPr/>
          </p:nvSpPr>
          <p:spPr>
            <a:xfrm>
              <a:off x="2119505" y="1141679"/>
              <a:ext cx="908685" cy="761067"/>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hangingPunct="0"/>
              <a:r>
                <a:rPr lang="en-GB" sz="1400">
                  <a:effectLst/>
                  <a:latin typeface="Arial" panose="020B0604020202020204" pitchFamily="34" charset="0"/>
                  <a:ea typeface="Times New Roman" panose="02020603050405020304" pitchFamily="18" charset="0"/>
                  <a:cs typeface="Times New Roman" panose="02020603050405020304" pitchFamily="18" charset="0"/>
                </a:rPr>
                <a:t>Level 3 Occupational entry (adult only)</a:t>
              </a:r>
            </a:p>
          </p:txBody>
        </p:sp>
        <p:cxnSp>
          <p:nvCxnSpPr>
            <p:cNvPr id="35" name="Straight Arrow Connector 34">
              <a:extLst>
                <a:ext uri="{FF2B5EF4-FFF2-40B4-BE49-F238E27FC236}">
                  <a16:creationId xmlns:a16="http://schemas.microsoft.com/office/drawing/2014/main" id="{3F5633F9-1BE9-6136-E2EA-C0198FF9791A}"/>
                </a:ext>
              </a:extLst>
            </p:cNvPr>
            <p:cNvCxnSpPr/>
            <p:nvPr/>
          </p:nvCxnSpPr>
          <p:spPr>
            <a:xfrm flipH="1">
              <a:off x="1565624" y="850973"/>
              <a:ext cx="26428" cy="290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ACB0EE22-8C5C-B39B-BFC7-5D417D1C2CF9}"/>
                </a:ext>
              </a:extLst>
            </p:cNvPr>
            <p:cNvCxnSpPr/>
            <p:nvPr/>
          </p:nvCxnSpPr>
          <p:spPr>
            <a:xfrm>
              <a:off x="2366709" y="848278"/>
              <a:ext cx="45719" cy="2907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Rectangle 36">
              <a:extLst>
                <a:ext uri="{FF2B5EF4-FFF2-40B4-BE49-F238E27FC236}">
                  <a16:creationId xmlns:a16="http://schemas.microsoft.com/office/drawing/2014/main" id="{8A612BAD-060A-C0AF-EE96-94D85EA1F27F}"/>
                </a:ext>
              </a:extLst>
            </p:cNvPr>
            <p:cNvSpPr/>
            <p:nvPr/>
          </p:nvSpPr>
          <p:spPr>
            <a:xfrm>
              <a:off x="3250613" y="0"/>
              <a:ext cx="1226247" cy="850974"/>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hangingPunct="0"/>
              <a:r>
                <a:rPr lang="en-GB" sz="1400">
                  <a:effectLst/>
                  <a:latin typeface="Arial" panose="020B0604020202020204" pitchFamily="34" charset="0"/>
                  <a:ea typeface="Times New Roman" panose="02020603050405020304" pitchFamily="18" charset="0"/>
                  <a:cs typeface="Times New Roman" panose="02020603050405020304" pitchFamily="18" charset="0"/>
                </a:rPr>
                <a:t>Builds on occupational standards</a:t>
              </a:r>
            </a:p>
          </p:txBody>
        </p:sp>
        <p:sp>
          <p:nvSpPr>
            <p:cNvPr id="38" name="Rectangle 37">
              <a:extLst>
                <a:ext uri="{FF2B5EF4-FFF2-40B4-BE49-F238E27FC236}">
                  <a16:creationId xmlns:a16="http://schemas.microsoft.com/office/drawing/2014/main" id="{57D0A798-B89D-B3B4-2576-BB7CB710C99C}"/>
                </a:ext>
              </a:extLst>
            </p:cNvPr>
            <p:cNvSpPr/>
            <p:nvPr/>
          </p:nvSpPr>
          <p:spPr>
            <a:xfrm>
              <a:off x="3250613" y="1141679"/>
              <a:ext cx="1226185" cy="760730"/>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hangingPunct="0"/>
              <a:r>
                <a:rPr lang="en-GB" sz="1400">
                  <a:effectLst/>
                  <a:latin typeface="Arial" panose="020B0604020202020204" pitchFamily="34" charset="0"/>
                  <a:ea typeface="Times New Roman" panose="02020603050405020304" pitchFamily="18" charset="0"/>
                  <a:cs typeface="Times New Roman" panose="02020603050405020304" pitchFamily="18" charset="0"/>
                </a:rPr>
                <a:t>Level 3 Additional specialis</a:t>
              </a:r>
              <a:r>
                <a:rPr lang="en-GB" sz="1400">
                  <a:latin typeface="Arial" panose="020B0604020202020204" pitchFamily="34" charset="0"/>
                  <a:ea typeface="Times New Roman" panose="02020603050405020304" pitchFamily="18" charset="0"/>
                  <a:cs typeface="Times New Roman" panose="02020603050405020304" pitchFamily="18" charset="0"/>
                </a:rPr>
                <a:t>t </a:t>
              </a:r>
              <a:r>
                <a:rPr lang="en-GB" sz="1400">
                  <a:effectLst/>
                  <a:latin typeface="Arial" panose="020B0604020202020204" pitchFamily="34" charset="0"/>
                  <a:ea typeface="Times New Roman" panose="02020603050405020304" pitchFamily="18" charset="0"/>
                  <a:cs typeface="Times New Roman" panose="02020603050405020304" pitchFamily="18" charset="0"/>
                </a:rPr>
                <a:t>(16-19 and adults)</a:t>
              </a:r>
            </a:p>
          </p:txBody>
        </p:sp>
        <p:cxnSp>
          <p:nvCxnSpPr>
            <p:cNvPr id="39" name="Straight Arrow Connector 38">
              <a:extLst>
                <a:ext uri="{FF2B5EF4-FFF2-40B4-BE49-F238E27FC236}">
                  <a16:creationId xmlns:a16="http://schemas.microsoft.com/office/drawing/2014/main" id="{428280E0-BCE2-31F7-E535-4841094497CE}"/>
                </a:ext>
              </a:extLst>
            </p:cNvPr>
            <p:cNvCxnSpPr/>
            <p:nvPr/>
          </p:nvCxnSpPr>
          <p:spPr>
            <a:xfrm>
              <a:off x="3878231" y="834956"/>
              <a:ext cx="0" cy="2907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Rectangle 39">
              <a:extLst>
                <a:ext uri="{FF2B5EF4-FFF2-40B4-BE49-F238E27FC236}">
                  <a16:creationId xmlns:a16="http://schemas.microsoft.com/office/drawing/2014/main" id="{8ABE1FE3-FEE9-69FB-8310-FE4C9B21A13B}"/>
                </a:ext>
              </a:extLst>
            </p:cNvPr>
            <p:cNvSpPr/>
            <p:nvPr/>
          </p:nvSpPr>
          <p:spPr>
            <a:xfrm>
              <a:off x="1059312" y="2033945"/>
              <a:ext cx="1971080" cy="761067"/>
            </a:xfrm>
            <a:prstGeom prst="rect">
              <a:avLst/>
            </a:prstGeom>
            <a:solidFill>
              <a:schemeClr val="accent1">
                <a:lumMod val="75000"/>
              </a:schemeClr>
            </a:solidFill>
            <a:ln>
              <a:solidFill>
                <a:schemeClr val="accent1">
                  <a:lumMod val="75000"/>
                </a:schemeClr>
              </a:solidFill>
            </a:ln>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hangingPunct="0"/>
              <a:r>
                <a:rPr lang="en-GB" sz="1400">
                  <a:effectLst/>
                  <a:latin typeface="Arial" panose="020B0604020202020204" pitchFamily="34" charset="0"/>
                  <a:ea typeface="Times New Roman" panose="02020603050405020304" pitchFamily="18" charset="0"/>
                  <a:cs typeface="Times New Roman" panose="02020603050405020304" pitchFamily="18" charset="0"/>
                </a:rPr>
                <a:t>Occupational outcomes test (Alternative approval test)</a:t>
              </a:r>
            </a:p>
          </p:txBody>
        </p:sp>
        <p:sp>
          <p:nvSpPr>
            <p:cNvPr id="41" name="Rectangle 40">
              <a:extLst>
                <a:ext uri="{FF2B5EF4-FFF2-40B4-BE49-F238E27FC236}">
                  <a16:creationId xmlns:a16="http://schemas.microsoft.com/office/drawing/2014/main" id="{87E81059-7C86-79D7-F4FC-01C7C3C655BF}"/>
                </a:ext>
              </a:extLst>
            </p:cNvPr>
            <p:cNvSpPr/>
            <p:nvPr/>
          </p:nvSpPr>
          <p:spPr>
            <a:xfrm>
              <a:off x="3247529" y="2002232"/>
              <a:ext cx="1229269" cy="760730"/>
            </a:xfrm>
            <a:prstGeom prst="rect">
              <a:avLst/>
            </a:prstGeom>
            <a:solidFill>
              <a:schemeClr val="accent1">
                <a:lumMod val="75000"/>
              </a:schemeClr>
            </a:solidFill>
            <a:ln>
              <a:solidFill>
                <a:schemeClr val="accent1">
                  <a:lumMod val="75000"/>
                </a:schemeClr>
              </a:solidFill>
            </a:ln>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hangingPunct="0"/>
              <a:r>
                <a:rPr lang="en-GB" sz="1400">
                  <a:effectLst/>
                  <a:latin typeface="Arial" panose="020B0604020202020204" pitchFamily="34" charset="0"/>
                  <a:ea typeface="Times New Roman" panose="02020603050405020304" pitchFamily="18" charset="0"/>
                  <a:cs typeface="Times New Roman" panose="02020603050405020304" pitchFamily="18" charset="0"/>
                </a:rPr>
                <a:t>Specialist outcomes test (Additional specialist approval test)</a:t>
              </a:r>
            </a:p>
          </p:txBody>
        </p:sp>
        <p:sp>
          <p:nvSpPr>
            <p:cNvPr id="42" name="Rectangle 41">
              <a:extLst>
                <a:ext uri="{FF2B5EF4-FFF2-40B4-BE49-F238E27FC236}">
                  <a16:creationId xmlns:a16="http://schemas.microsoft.com/office/drawing/2014/main" id="{B57FF7BB-85D0-A018-4F0A-BB9AABCB6A34}"/>
                </a:ext>
              </a:extLst>
            </p:cNvPr>
            <p:cNvSpPr/>
            <p:nvPr/>
          </p:nvSpPr>
          <p:spPr>
            <a:xfrm>
              <a:off x="1059312" y="2943060"/>
              <a:ext cx="3417486" cy="761067"/>
            </a:xfrm>
            <a:prstGeom prst="rect">
              <a:avLst/>
            </a:prstGeom>
            <a:solidFill>
              <a:schemeClr val="accent1">
                <a:lumMod val="75000"/>
              </a:schemeClr>
            </a:solidFill>
            <a:ln>
              <a:solidFill>
                <a:schemeClr val="accent1">
                  <a:lumMod val="75000"/>
                </a:schemeClr>
              </a:solidFill>
            </a:ln>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hangingPunct="0"/>
              <a:r>
                <a:rPr lang="en-GB" sz="1400">
                  <a:effectLst/>
                  <a:latin typeface="Arial" panose="020B0604020202020204" pitchFamily="34" charset="0"/>
                  <a:ea typeface="Times New Roman" panose="02020603050405020304" pitchFamily="18" charset="0"/>
                  <a:cs typeface="Times New Roman" panose="02020603050405020304" pitchFamily="18" charset="0"/>
                </a:rPr>
                <a:t>Employer demand test</a:t>
              </a:r>
            </a:p>
          </p:txBody>
        </p:sp>
      </p:grpSp>
      <p:sp>
        <p:nvSpPr>
          <p:cNvPr id="2" name="TextBox 1">
            <a:extLst>
              <a:ext uri="{FF2B5EF4-FFF2-40B4-BE49-F238E27FC236}">
                <a16:creationId xmlns:a16="http://schemas.microsoft.com/office/drawing/2014/main" id="{FE141587-E068-D8EC-EBB2-73AA4F3FACC7}"/>
              </a:ext>
            </a:extLst>
          </p:cNvPr>
          <p:cNvSpPr txBox="1"/>
          <p:nvPr/>
        </p:nvSpPr>
        <p:spPr>
          <a:xfrm>
            <a:off x="55417" y="6129251"/>
            <a:ext cx="11798531" cy="646331"/>
          </a:xfrm>
          <a:prstGeom prst="rect">
            <a:avLst/>
          </a:prstGeom>
          <a:noFill/>
        </p:spPr>
        <p:txBody>
          <a:bodyPr wrap="square" rtlCol="0">
            <a:spAutoFit/>
          </a:bodyPr>
          <a:lstStyle/>
          <a:p>
            <a:r>
              <a:rPr lang="en-GB"/>
              <a:t>For additional support and resources please visit: </a:t>
            </a:r>
            <a:r>
              <a:rPr lang="en-GB">
                <a:hlinkClick r:id="rId3"/>
              </a:rPr>
              <a:t>Support and resources / Institute for Apprenticeships and Technical Education</a:t>
            </a:r>
            <a:endParaRPr lang="en-GB"/>
          </a:p>
        </p:txBody>
      </p:sp>
    </p:spTree>
    <p:extLst>
      <p:ext uri="{BB962C8B-B14F-4D97-AF65-F5344CB8AC3E}">
        <p14:creationId xmlns:p14="http://schemas.microsoft.com/office/powerpoint/2010/main" val="98910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7406CF-9322-0C7B-7DD5-1E721C1FA79E}"/>
              </a:ext>
            </a:extLst>
          </p:cNvPr>
          <p:cNvSpPr txBox="1"/>
          <p:nvPr/>
        </p:nvSpPr>
        <p:spPr>
          <a:xfrm>
            <a:off x="1990539" y="2103388"/>
            <a:ext cx="1065216" cy="289441"/>
          </a:xfrm>
          <a:prstGeom prst="roundRect">
            <a:avLst/>
          </a:prstGeom>
          <a:solidFill>
            <a:srgbClr val="0070C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Arial"/>
                <a:ea typeface="+mn-ea"/>
                <a:cs typeface="+mn-cs"/>
              </a:rPr>
              <a:t>Funding</a:t>
            </a:r>
          </a:p>
        </p:txBody>
      </p:sp>
      <p:sp>
        <p:nvSpPr>
          <p:cNvPr id="6" name="TextBox 5">
            <a:extLst>
              <a:ext uri="{FF2B5EF4-FFF2-40B4-BE49-F238E27FC236}">
                <a16:creationId xmlns:a16="http://schemas.microsoft.com/office/drawing/2014/main" id="{5E7B44AA-F078-1D0A-7E30-E036BEECD823}"/>
              </a:ext>
            </a:extLst>
          </p:cNvPr>
          <p:cNvSpPr txBox="1"/>
          <p:nvPr/>
        </p:nvSpPr>
        <p:spPr>
          <a:xfrm>
            <a:off x="3408466" y="2098846"/>
            <a:ext cx="4067594" cy="289441"/>
          </a:xfrm>
          <a:prstGeom prst="roundRect">
            <a:avLst/>
          </a:prstGeom>
          <a:solidFill>
            <a:srgbClr val="0070C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Arial"/>
                <a:ea typeface="+mn-ea"/>
                <a:cs typeface="+mn-cs"/>
              </a:rPr>
              <a:t>Level 2 qualification categories</a:t>
            </a:r>
          </a:p>
        </p:txBody>
      </p:sp>
      <p:sp>
        <p:nvSpPr>
          <p:cNvPr id="7" name="TextBox 6">
            <a:extLst>
              <a:ext uri="{FF2B5EF4-FFF2-40B4-BE49-F238E27FC236}">
                <a16:creationId xmlns:a16="http://schemas.microsoft.com/office/drawing/2014/main" id="{3251FF94-17BF-CA3C-8DC9-7FDD4B0C7340}"/>
              </a:ext>
            </a:extLst>
          </p:cNvPr>
          <p:cNvSpPr txBox="1"/>
          <p:nvPr/>
        </p:nvSpPr>
        <p:spPr>
          <a:xfrm>
            <a:off x="149629" y="2841766"/>
            <a:ext cx="1387455" cy="2035433"/>
          </a:xfrm>
          <a:prstGeom prst="roundRect">
            <a:avLst>
              <a:gd name="adj" fmla="val 4653"/>
            </a:avLst>
          </a:prstGeom>
          <a:solidFill>
            <a:srgbClr val="0070C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Technical qualifications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a:ea typeface="+mn-ea"/>
                <a:cs typeface="+mn-cs"/>
              </a:rPr>
              <a:t>Primarily designed to support progression to skilled employment/ further technical training</a:t>
            </a:r>
          </a:p>
        </p:txBody>
      </p:sp>
      <p:sp>
        <p:nvSpPr>
          <p:cNvPr id="8" name="Left Brace 7">
            <a:extLst>
              <a:ext uri="{FF2B5EF4-FFF2-40B4-BE49-F238E27FC236}">
                <a16:creationId xmlns:a16="http://schemas.microsoft.com/office/drawing/2014/main" id="{2A4C665E-8D07-E975-73CD-7E13E7E172BC}"/>
              </a:ext>
            </a:extLst>
          </p:cNvPr>
          <p:cNvSpPr/>
          <p:nvPr/>
        </p:nvSpPr>
        <p:spPr>
          <a:xfrm>
            <a:off x="1649861" y="2695699"/>
            <a:ext cx="200701" cy="2315854"/>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33F48"/>
              </a:solidFill>
              <a:effectLst/>
              <a:uLnTx/>
              <a:uFillTx/>
              <a:latin typeface="Arial"/>
              <a:ea typeface="+mn-ea"/>
              <a:cs typeface="+mn-cs"/>
            </a:endParaRPr>
          </a:p>
        </p:txBody>
      </p:sp>
      <p:sp>
        <p:nvSpPr>
          <p:cNvPr id="10" name="TextBox 9">
            <a:extLst>
              <a:ext uri="{FF2B5EF4-FFF2-40B4-BE49-F238E27FC236}">
                <a16:creationId xmlns:a16="http://schemas.microsoft.com/office/drawing/2014/main" id="{967FD4BA-66D7-3440-F07B-7800B4DDD4B3}"/>
              </a:ext>
            </a:extLst>
          </p:cNvPr>
          <p:cNvSpPr txBox="1"/>
          <p:nvPr/>
        </p:nvSpPr>
        <p:spPr>
          <a:xfrm>
            <a:off x="7697858" y="2091735"/>
            <a:ext cx="4218112" cy="289441"/>
          </a:xfrm>
          <a:prstGeom prst="roundRect">
            <a:avLst/>
          </a:prstGeom>
          <a:solidFill>
            <a:srgbClr val="0070C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Arial"/>
                <a:ea typeface="+mn-ea"/>
                <a:cs typeface="+mn-cs"/>
              </a:rPr>
              <a:t>Skills Act requirement</a:t>
            </a:r>
          </a:p>
        </p:txBody>
      </p:sp>
      <p:sp>
        <p:nvSpPr>
          <p:cNvPr id="11" name="TextBox 10">
            <a:extLst>
              <a:ext uri="{FF2B5EF4-FFF2-40B4-BE49-F238E27FC236}">
                <a16:creationId xmlns:a16="http://schemas.microsoft.com/office/drawing/2014/main" id="{3E2EA519-4A66-C212-52A3-48AFF52BA76C}"/>
              </a:ext>
            </a:extLst>
          </p:cNvPr>
          <p:cNvSpPr txBox="1"/>
          <p:nvPr/>
        </p:nvSpPr>
        <p:spPr>
          <a:xfrm>
            <a:off x="1970003" y="3100490"/>
            <a:ext cx="1065216" cy="442674"/>
          </a:xfrm>
          <a:prstGeom prst="roundRect">
            <a:avLst/>
          </a:prstGeom>
          <a:solidFill>
            <a:srgbClr val="0070C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1"/>
                </a:solidFill>
                <a:effectLst/>
                <a:uLnTx/>
                <a:uFillTx/>
                <a:latin typeface="Arial"/>
                <a:ea typeface="+mn-ea"/>
                <a:cs typeface="+mn-cs"/>
              </a:rPr>
              <a:t>16-19 and adult</a:t>
            </a:r>
          </a:p>
        </p:txBody>
      </p:sp>
      <p:sp>
        <p:nvSpPr>
          <p:cNvPr id="12" name="TextBox 11">
            <a:extLst>
              <a:ext uri="{FF2B5EF4-FFF2-40B4-BE49-F238E27FC236}">
                <a16:creationId xmlns:a16="http://schemas.microsoft.com/office/drawing/2014/main" id="{707E7560-D533-4D89-FF28-3B0B01471F6F}"/>
              </a:ext>
            </a:extLst>
          </p:cNvPr>
          <p:cNvSpPr txBox="1"/>
          <p:nvPr/>
        </p:nvSpPr>
        <p:spPr>
          <a:xfrm>
            <a:off x="1970003" y="4494043"/>
            <a:ext cx="1065216" cy="272415"/>
          </a:xfrm>
          <a:prstGeom prst="roundRect">
            <a:avLst/>
          </a:prstGeom>
          <a:solidFill>
            <a:srgbClr val="0070C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1"/>
                </a:solidFill>
                <a:effectLst/>
                <a:uLnTx/>
                <a:uFillTx/>
                <a:latin typeface="Arial"/>
                <a:ea typeface="+mn-ea"/>
                <a:cs typeface="+mn-cs"/>
              </a:rPr>
              <a:t>Adult only</a:t>
            </a:r>
          </a:p>
        </p:txBody>
      </p:sp>
      <p:sp>
        <p:nvSpPr>
          <p:cNvPr id="13" name="TextBox 12">
            <a:extLst>
              <a:ext uri="{FF2B5EF4-FFF2-40B4-BE49-F238E27FC236}">
                <a16:creationId xmlns:a16="http://schemas.microsoft.com/office/drawing/2014/main" id="{C08501AF-CA9F-1C63-3E78-201111E11C97}"/>
              </a:ext>
            </a:extLst>
          </p:cNvPr>
          <p:cNvSpPr txBox="1"/>
          <p:nvPr/>
        </p:nvSpPr>
        <p:spPr>
          <a:xfrm>
            <a:off x="3406114" y="2550763"/>
            <a:ext cx="4069944" cy="596860"/>
          </a:xfrm>
          <a:prstGeom prst="roundRect">
            <a:avLst>
              <a:gd name="adj" fmla="val 12782"/>
            </a:avLst>
          </a:prstGeom>
          <a:solidFill>
            <a:srgbClr val="0070C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1"/>
                </a:solidFill>
                <a:effectLst/>
                <a:uLnTx/>
                <a:uFillTx/>
                <a:latin typeface="Arial"/>
                <a:ea typeface="+mn-ea"/>
                <a:cs typeface="+mn-cs"/>
              </a:rPr>
              <a:t>Occupational Entry: </a:t>
            </a:r>
            <a:r>
              <a:rPr kumimoji="0" lang="en-GB" sz="1000" b="0" i="0" u="none" strike="noStrike" kern="1200" cap="none" spc="0" normalizeH="0" baseline="0" noProof="0">
                <a:ln>
                  <a:noFill/>
                </a:ln>
                <a:solidFill>
                  <a:schemeClr val="bg1"/>
                </a:solidFill>
                <a:effectLst/>
                <a:uLnTx/>
                <a:uFillTx/>
                <a:latin typeface="Arial"/>
                <a:ea typeface="+mn-ea"/>
                <a:cs typeface="+mn-cs"/>
              </a:rPr>
              <a:t>Quals delivering competence against an occupational standard (can be either extended or focused version of qual)</a:t>
            </a:r>
          </a:p>
        </p:txBody>
      </p:sp>
      <p:sp>
        <p:nvSpPr>
          <p:cNvPr id="14" name="TextBox 13">
            <a:extLst>
              <a:ext uri="{FF2B5EF4-FFF2-40B4-BE49-F238E27FC236}">
                <a16:creationId xmlns:a16="http://schemas.microsoft.com/office/drawing/2014/main" id="{18FC22D5-19B8-FE96-ACA8-AA964D5675A7}"/>
              </a:ext>
            </a:extLst>
          </p:cNvPr>
          <p:cNvSpPr txBox="1"/>
          <p:nvPr/>
        </p:nvSpPr>
        <p:spPr>
          <a:xfrm>
            <a:off x="3395029" y="3241037"/>
            <a:ext cx="4069905" cy="272415"/>
          </a:xfrm>
          <a:prstGeom prst="roundRect">
            <a:avLst/>
          </a:prstGeom>
          <a:solidFill>
            <a:srgbClr val="0070C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1"/>
                </a:solidFill>
                <a:effectLst/>
                <a:uLnTx/>
                <a:uFillTx/>
                <a:latin typeface="Arial"/>
                <a:ea typeface="+mn-ea"/>
                <a:cs typeface="+mn-cs"/>
              </a:rPr>
              <a:t>Additional Specialist: </a:t>
            </a:r>
            <a:r>
              <a:rPr kumimoji="0" lang="en-GB" sz="1000" b="0" i="0" u="none" strike="noStrike" kern="1200" cap="none" spc="0" normalizeH="0" baseline="0" noProof="0">
                <a:ln>
                  <a:noFill/>
                </a:ln>
                <a:solidFill>
                  <a:schemeClr val="bg1"/>
                </a:solidFill>
                <a:effectLst/>
                <a:uLnTx/>
                <a:uFillTx/>
                <a:latin typeface="Arial"/>
                <a:ea typeface="+mn-ea"/>
                <a:cs typeface="+mn-cs"/>
              </a:rPr>
              <a:t>Specialist technical qualifications </a:t>
            </a:r>
          </a:p>
        </p:txBody>
      </p:sp>
      <p:sp>
        <p:nvSpPr>
          <p:cNvPr id="15" name="TextBox 14">
            <a:extLst>
              <a:ext uri="{FF2B5EF4-FFF2-40B4-BE49-F238E27FC236}">
                <a16:creationId xmlns:a16="http://schemas.microsoft.com/office/drawing/2014/main" id="{A9B243F5-5571-7758-8F6D-A47395B6F6FE}"/>
              </a:ext>
            </a:extLst>
          </p:cNvPr>
          <p:cNvSpPr txBox="1"/>
          <p:nvPr/>
        </p:nvSpPr>
        <p:spPr>
          <a:xfrm>
            <a:off x="3400572" y="3676201"/>
            <a:ext cx="4069945" cy="442674"/>
          </a:xfrm>
          <a:prstGeom prst="roundRect">
            <a:avLst/>
          </a:prstGeom>
          <a:solidFill>
            <a:srgbClr val="0070C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1"/>
                </a:solidFill>
                <a:effectLst/>
                <a:uLnTx/>
                <a:uFillTx/>
                <a:latin typeface="Arial"/>
                <a:ea typeface="+mn-ea"/>
                <a:cs typeface="+mn-cs"/>
              </a:rPr>
              <a:t>Cross-Cutting: </a:t>
            </a:r>
            <a:r>
              <a:rPr kumimoji="0" lang="en-GB" sz="1000" b="0" i="0" u="none" strike="noStrike" kern="1200" cap="none" spc="0" normalizeH="0" baseline="0" noProof="0">
                <a:ln>
                  <a:noFill/>
                </a:ln>
                <a:solidFill>
                  <a:schemeClr val="bg1"/>
                </a:solidFill>
                <a:effectLst/>
                <a:uLnTx/>
                <a:uFillTx/>
                <a:latin typeface="Arial"/>
                <a:ea typeface="+mn-ea"/>
                <a:cs typeface="+mn-cs"/>
              </a:rPr>
              <a:t>Smaller technical qualifications offering transferable skills e.g. Health and Safety</a:t>
            </a:r>
          </a:p>
        </p:txBody>
      </p:sp>
      <p:sp>
        <p:nvSpPr>
          <p:cNvPr id="16" name="Left Brace 15">
            <a:extLst>
              <a:ext uri="{FF2B5EF4-FFF2-40B4-BE49-F238E27FC236}">
                <a16:creationId xmlns:a16="http://schemas.microsoft.com/office/drawing/2014/main" id="{34A4F9B4-F9A6-E839-7665-65825FC3F064}"/>
              </a:ext>
            </a:extLst>
          </p:cNvPr>
          <p:cNvSpPr/>
          <p:nvPr/>
        </p:nvSpPr>
        <p:spPr>
          <a:xfrm>
            <a:off x="3051818" y="2679949"/>
            <a:ext cx="219405" cy="1283756"/>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chemeClr val="bg1"/>
              </a:solidFill>
              <a:effectLst/>
              <a:uLnTx/>
              <a:uFillTx/>
              <a:latin typeface="Arial"/>
              <a:ea typeface="+mn-ea"/>
              <a:cs typeface="+mn-cs"/>
            </a:endParaRPr>
          </a:p>
        </p:txBody>
      </p:sp>
      <p:sp>
        <p:nvSpPr>
          <p:cNvPr id="17" name="Left Brace 16">
            <a:extLst>
              <a:ext uri="{FF2B5EF4-FFF2-40B4-BE49-F238E27FC236}">
                <a16:creationId xmlns:a16="http://schemas.microsoft.com/office/drawing/2014/main" id="{70615E25-F3E6-D622-8622-85A9E2A2825C}"/>
              </a:ext>
            </a:extLst>
          </p:cNvPr>
          <p:cNvSpPr/>
          <p:nvPr/>
        </p:nvSpPr>
        <p:spPr>
          <a:xfrm>
            <a:off x="3073513" y="4269744"/>
            <a:ext cx="213159" cy="741812"/>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chemeClr val="bg1"/>
              </a:solidFill>
              <a:effectLst/>
              <a:uLnTx/>
              <a:uFillTx/>
              <a:latin typeface="Arial"/>
              <a:ea typeface="+mn-ea"/>
              <a:cs typeface="+mn-cs"/>
            </a:endParaRPr>
          </a:p>
        </p:txBody>
      </p:sp>
      <p:sp>
        <p:nvSpPr>
          <p:cNvPr id="18" name="TextBox 17">
            <a:extLst>
              <a:ext uri="{FF2B5EF4-FFF2-40B4-BE49-F238E27FC236}">
                <a16:creationId xmlns:a16="http://schemas.microsoft.com/office/drawing/2014/main" id="{FDC5AC31-4AFA-1624-E748-89BA8AE8DFAF}"/>
              </a:ext>
            </a:extLst>
          </p:cNvPr>
          <p:cNvSpPr txBox="1"/>
          <p:nvPr/>
        </p:nvSpPr>
        <p:spPr>
          <a:xfrm>
            <a:off x="3406113" y="4433978"/>
            <a:ext cx="4069945" cy="442674"/>
          </a:xfrm>
          <a:prstGeom prst="roundRect">
            <a:avLst/>
          </a:prstGeom>
          <a:solidFill>
            <a:srgbClr val="0070C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1"/>
                </a:solidFill>
                <a:effectLst/>
                <a:uLnTx/>
                <a:uFillTx/>
                <a:latin typeface="Arial"/>
                <a:ea typeface="+mn-ea"/>
                <a:cs typeface="+mn-cs"/>
              </a:rPr>
              <a:t>Employer proposed: </a:t>
            </a:r>
            <a:r>
              <a:rPr kumimoji="0" lang="en-GB" sz="1000" b="0" i="0" u="none" strike="noStrike" kern="1200" cap="none" spc="0" normalizeH="0" baseline="0" noProof="0">
                <a:ln>
                  <a:noFill/>
                </a:ln>
                <a:solidFill>
                  <a:schemeClr val="bg1"/>
                </a:solidFill>
                <a:effectLst/>
                <a:uLnTx/>
                <a:uFillTx/>
                <a:latin typeface="Arial"/>
                <a:ea typeface="+mn-ea"/>
                <a:cs typeface="+mn-cs"/>
              </a:rPr>
              <a:t>Quals delivering competence for occupations without a standard but where there is employer demand</a:t>
            </a:r>
          </a:p>
        </p:txBody>
      </p:sp>
      <p:sp>
        <p:nvSpPr>
          <p:cNvPr id="19" name="Rectangle: Rounded Corners 18">
            <a:extLst>
              <a:ext uri="{FF2B5EF4-FFF2-40B4-BE49-F238E27FC236}">
                <a16:creationId xmlns:a16="http://schemas.microsoft.com/office/drawing/2014/main" id="{0DB1BFCB-C206-4F1D-3934-0615D3058CA4}"/>
              </a:ext>
            </a:extLst>
          </p:cNvPr>
          <p:cNvSpPr/>
          <p:nvPr/>
        </p:nvSpPr>
        <p:spPr>
          <a:xfrm>
            <a:off x="7699640" y="2697527"/>
            <a:ext cx="1550016" cy="399054"/>
          </a:xfrm>
          <a:prstGeom prst="roundRect">
            <a:avLst>
              <a:gd name="adj" fmla="val 6064"/>
            </a:avLst>
          </a:prstGeom>
          <a:solidFill>
            <a:schemeClr val="accent3">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33F48"/>
                </a:solidFill>
                <a:effectLst/>
                <a:uLnTx/>
                <a:uFillTx/>
                <a:latin typeface="Arial"/>
                <a:ea typeface="+mn-ea"/>
                <a:cs typeface="+mn-cs"/>
              </a:rPr>
              <a:t>Aligns to occupational standard</a:t>
            </a:r>
          </a:p>
        </p:txBody>
      </p:sp>
      <p:sp>
        <p:nvSpPr>
          <p:cNvPr id="20" name="Rectangle: Rounded Corners 19">
            <a:extLst>
              <a:ext uri="{FF2B5EF4-FFF2-40B4-BE49-F238E27FC236}">
                <a16:creationId xmlns:a16="http://schemas.microsoft.com/office/drawing/2014/main" id="{6AD47008-DC13-03A4-8BF0-583222D0B56B}"/>
              </a:ext>
            </a:extLst>
          </p:cNvPr>
          <p:cNvSpPr/>
          <p:nvPr/>
        </p:nvSpPr>
        <p:spPr>
          <a:xfrm>
            <a:off x="7690532" y="3665368"/>
            <a:ext cx="1550016" cy="442674"/>
          </a:xfrm>
          <a:prstGeom prst="roundRect">
            <a:avLst>
              <a:gd name="adj" fmla="val 6064"/>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rial"/>
                <a:ea typeface="+mn-ea"/>
                <a:cs typeface="+mn-cs"/>
              </a:rPr>
              <a:t>Selectively covers occupational standard</a:t>
            </a:r>
          </a:p>
        </p:txBody>
      </p:sp>
      <p:sp>
        <p:nvSpPr>
          <p:cNvPr id="21" name="Rectangle: Rounded Corners 20">
            <a:extLst>
              <a:ext uri="{FF2B5EF4-FFF2-40B4-BE49-F238E27FC236}">
                <a16:creationId xmlns:a16="http://schemas.microsoft.com/office/drawing/2014/main" id="{1C509EC0-584B-770C-A0D9-8E18C00408A4}"/>
              </a:ext>
            </a:extLst>
          </p:cNvPr>
          <p:cNvSpPr/>
          <p:nvPr/>
        </p:nvSpPr>
        <p:spPr>
          <a:xfrm>
            <a:off x="7696074" y="4466039"/>
            <a:ext cx="1550016" cy="399053"/>
          </a:xfrm>
          <a:prstGeom prst="roundRect">
            <a:avLst>
              <a:gd name="adj" fmla="val 6064"/>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rial"/>
                <a:ea typeface="+mn-ea"/>
                <a:cs typeface="+mn-cs"/>
              </a:rPr>
              <a:t>No link to occupational standard</a:t>
            </a:r>
          </a:p>
        </p:txBody>
      </p:sp>
      <p:sp>
        <p:nvSpPr>
          <p:cNvPr id="22" name="Rectangle: Rounded Corners 21">
            <a:extLst>
              <a:ext uri="{FF2B5EF4-FFF2-40B4-BE49-F238E27FC236}">
                <a16:creationId xmlns:a16="http://schemas.microsoft.com/office/drawing/2014/main" id="{CCE64FC3-D1D2-7FE8-7BC6-C6416021168D}"/>
              </a:ext>
            </a:extLst>
          </p:cNvPr>
          <p:cNvSpPr/>
          <p:nvPr/>
        </p:nvSpPr>
        <p:spPr>
          <a:xfrm>
            <a:off x="9378819" y="3146457"/>
            <a:ext cx="1588537" cy="384551"/>
          </a:xfrm>
          <a:prstGeom prst="roundRect">
            <a:avLst>
              <a:gd name="adj" fmla="val 6064"/>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white"/>
                </a:solidFill>
                <a:effectLst/>
                <a:uLnTx/>
                <a:uFillTx/>
                <a:latin typeface="Arial"/>
                <a:ea typeface="+mn-ea"/>
                <a:cs typeface="+mn-cs"/>
              </a:rPr>
              <a:t>Additional specialist competence test</a:t>
            </a:r>
          </a:p>
        </p:txBody>
      </p:sp>
      <p:sp>
        <p:nvSpPr>
          <p:cNvPr id="23" name="Rectangle: Rounded Corners 22">
            <a:extLst>
              <a:ext uri="{FF2B5EF4-FFF2-40B4-BE49-F238E27FC236}">
                <a16:creationId xmlns:a16="http://schemas.microsoft.com/office/drawing/2014/main" id="{BBAC4A0E-F985-9E3E-180E-6B3586CB6D4A}"/>
              </a:ext>
            </a:extLst>
          </p:cNvPr>
          <p:cNvSpPr/>
          <p:nvPr/>
        </p:nvSpPr>
        <p:spPr>
          <a:xfrm>
            <a:off x="9389902" y="2695699"/>
            <a:ext cx="1588537" cy="289441"/>
          </a:xfrm>
          <a:prstGeom prst="roundRect">
            <a:avLst>
              <a:gd name="adj" fmla="val 6064"/>
            </a:avLst>
          </a:prstGeom>
          <a:solidFill>
            <a:schemeClr val="accent3">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33F48"/>
                </a:solidFill>
                <a:effectLst/>
                <a:uLnTx/>
                <a:uFillTx/>
                <a:latin typeface="Arial"/>
                <a:ea typeface="+mn-ea"/>
                <a:cs typeface="+mn-cs"/>
              </a:rPr>
              <a:t>Alternative approval test</a:t>
            </a:r>
          </a:p>
        </p:txBody>
      </p:sp>
      <p:sp>
        <p:nvSpPr>
          <p:cNvPr id="24" name="Rectangle: Rounded Corners 23">
            <a:extLst>
              <a:ext uri="{FF2B5EF4-FFF2-40B4-BE49-F238E27FC236}">
                <a16:creationId xmlns:a16="http://schemas.microsoft.com/office/drawing/2014/main" id="{4F820469-589F-2622-B8C8-CC7C44DAF79C}"/>
              </a:ext>
            </a:extLst>
          </p:cNvPr>
          <p:cNvSpPr/>
          <p:nvPr/>
        </p:nvSpPr>
        <p:spPr>
          <a:xfrm>
            <a:off x="9382577" y="3654818"/>
            <a:ext cx="1588537" cy="442674"/>
          </a:xfrm>
          <a:prstGeom prst="roundRect">
            <a:avLst>
              <a:gd name="adj" fmla="val 6064"/>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rial"/>
                <a:ea typeface="+mn-ea"/>
                <a:cs typeface="+mn-cs"/>
              </a:rPr>
              <a:t>Significant outcomes test</a:t>
            </a:r>
          </a:p>
        </p:txBody>
      </p:sp>
      <p:sp>
        <p:nvSpPr>
          <p:cNvPr id="25" name="Rectangle: Rounded Corners 24">
            <a:extLst>
              <a:ext uri="{FF2B5EF4-FFF2-40B4-BE49-F238E27FC236}">
                <a16:creationId xmlns:a16="http://schemas.microsoft.com/office/drawing/2014/main" id="{584396C7-E2F1-6068-1095-535480FAA7F2}"/>
              </a:ext>
            </a:extLst>
          </p:cNvPr>
          <p:cNvSpPr/>
          <p:nvPr/>
        </p:nvSpPr>
        <p:spPr>
          <a:xfrm>
            <a:off x="9388119" y="4456828"/>
            <a:ext cx="1588537" cy="424176"/>
          </a:xfrm>
          <a:prstGeom prst="roundRect">
            <a:avLst>
              <a:gd name="adj" fmla="val 6064"/>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rial"/>
                <a:ea typeface="+mn-ea"/>
                <a:cs typeface="+mn-cs"/>
              </a:rPr>
              <a:t>Significant outcomes test</a:t>
            </a:r>
          </a:p>
        </p:txBody>
      </p:sp>
      <p:sp>
        <p:nvSpPr>
          <p:cNvPr id="26" name="Rectangle: Rounded Corners 25">
            <a:extLst>
              <a:ext uri="{FF2B5EF4-FFF2-40B4-BE49-F238E27FC236}">
                <a16:creationId xmlns:a16="http://schemas.microsoft.com/office/drawing/2014/main" id="{AED3DA7C-0307-735A-DCA4-453549C468AD}"/>
              </a:ext>
            </a:extLst>
          </p:cNvPr>
          <p:cNvSpPr/>
          <p:nvPr/>
        </p:nvSpPr>
        <p:spPr>
          <a:xfrm>
            <a:off x="11118685" y="2550761"/>
            <a:ext cx="797285" cy="2325889"/>
          </a:xfrm>
          <a:prstGeom prst="roundRect">
            <a:avLst>
              <a:gd name="adj" fmla="val 6064"/>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rial"/>
                <a:ea typeface="+mn-ea"/>
                <a:cs typeface="+mn-cs"/>
              </a:rPr>
              <a:t>Employer demand test and Ofqual conditions</a:t>
            </a:r>
          </a:p>
        </p:txBody>
      </p:sp>
      <p:sp>
        <p:nvSpPr>
          <p:cNvPr id="27" name="Rectangle: Rounded Corners 26">
            <a:extLst>
              <a:ext uri="{FF2B5EF4-FFF2-40B4-BE49-F238E27FC236}">
                <a16:creationId xmlns:a16="http://schemas.microsoft.com/office/drawing/2014/main" id="{6CF81200-23C5-0152-C04D-415267181F8B}"/>
              </a:ext>
            </a:extLst>
          </p:cNvPr>
          <p:cNvSpPr/>
          <p:nvPr/>
        </p:nvSpPr>
        <p:spPr>
          <a:xfrm>
            <a:off x="7698749" y="2550762"/>
            <a:ext cx="1550016" cy="545851"/>
          </a:xfrm>
          <a:prstGeom prst="roundRect">
            <a:avLst>
              <a:gd name="adj" fmla="val 6064"/>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rial"/>
                <a:ea typeface="+mn-ea"/>
                <a:cs typeface="+mn-cs"/>
              </a:rPr>
              <a:t>Aligns to occupational standard</a:t>
            </a:r>
          </a:p>
        </p:txBody>
      </p:sp>
      <p:sp>
        <p:nvSpPr>
          <p:cNvPr id="28" name="Rectangle: Rounded Corners 27">
            <a:extLst>
              <a:ext uri="{FF2B5EF4-FFF2-40B4-BE49-F238E27FC236}">
                <a16:creationId xmlns:a16="http://schemas.microsoft.com/office/drawing/2014/main" id="{402E7A7D-E136-D1B8-008D-09341C82228D}"/>
              </a:ext>
            </a:extLst>
          </p:cNvPr>
          <p:cNvSpPr/>
          <p:nvPr/>
        </p:nvSpPr>
        <p:spPr>
          <a:xfrm>
            <a:off x="7686774" y="3170514"/>
            <a:ext cx="1550016" cy="359473"/>
          </a:xfrm>
          <a:prstGeom prst="roundRect">
            <a:avLst>
              <a:gd name="adj" fmla="val 6064"/>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white"/>
                </a:solidFill>
                <a:effectLst/>
                <a:uLnTx/>
                <a:uFillTx/>
                <a:latin typeface="Arial"/>
                <a:ea typeface="+mn-ea"/>
                <a:cs typeface="+mn-cs"/>
              </a:rPr>
              <a:t>Builds on occupational standard</a:t>
            </a:r>
          </a:p>
        </p:txBody>
      </p:sp>
      <p:sp>
        <p:nvSpPr>
          <p:cNvPr id="29" name="Rectangle: Rounded Corners 28">
            <a:extLst>
              <a:ext uri="{FF2B5EF4-FFF2-40B4-BE49-F238E27FC236}">
                <a16:creationId xmlns:a16="http://schemas.microsoft.com/office/drawing/2014/main" id="{67EDDE6B-748F-70D9-CC84-0DC33AC80B15}"/>
              </a:ext>
            </a:extLst>
          </p:cNvPr>
          <p:cNvSpPr/>
          <p:nvPr/>
        </p:nvSpPr>
        <p:spPr>
          <a:xfrm>
            <a:off x="9389011" y="2550762"/>
            <a:ext cx="1588537" cy="523561"/>
          </a:xfrm>
          <a:prstGeom prst="roundRect">
            <a:avLst>
              <a:gd name="adj" fmla="val 6064"/>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rial"/>
                <a:ea typeface="+mn-ea"/>
                <a:cs typeface="+mn-cs"/>
              </a:rPr>
              <a:t>Alternative approval test</a:t>
            </a:r>
          </a:p>
        </p:txBody>
      </p:sp>
      <p:sp>
        <p:nvSpPr>
          <p:cNvPr id="31" name="TextBox 30">
            <a:extLst>
              <a:ext uri="{FF2B5EF4-FFF2-40B4-BE49-F238E27FC236}">
                <a16:creationId xmlns:a16="http://schemas.microsoft.com/office/drawing/2014/main" id="{A19C9FD3-6F51-25FB-D97C-44A4E815FA6B}"/>
              </a:ext>
            </a:extLst>
          </p:cNvPr>
          <p:cNvSpPr txBox="1"/>
          <p:nvPr/>
        </p:nvSpPr>
        <p:spPr>
          <a:xfrm>
            <a:off x="8774052" y="1306511"/>
            <a:ext cx="2617557" cy="338554"/>
          </a:xfrm>
          <a:prstGeom prst="rect">
            <a:avLst/>
          </a:prstGeom>
          <a:noFill/>
        </p:spPr>
        <p:txBody>
          <a:bodyPr wrap="square" rtlCol="0">
            <a:spAutoFit/>
          </a:bodyPr>
          <a:lstStyle/>
          <a:p>
            <a:r>
              <a:rPr lang="en-GB" sz="1600" b="1">
                <a:latin typeface="Arial" panose="020B0604020202020204" pitchFamily="34" charset="0"/>
                <a:cs typeface="Arial" panose="020B0604020202020204" pitchFamily="34" charset="0"/>
              </a:rPr>
              <a:t>Cycle 1 categories</a:t>
            </a:r>
          </a:p>
        </p:txBody>
      </p:sp>
      <p:sp>
        <p:nvSpPr>
          <p:cNvPr id="32" name="Star: 5 Points 31">
            <a:extLst>
              <a:ext uri="{FF2B5EF4-FFF2-40B4-BE49-F238E27FC236}">
                <a16:creationId xmlns:a16="http://schemas.microsoft.com/office/drawing/2014/main" id="{7CC28211-CF40-696D-3CDC-815A8EE21C0A}"/>
              </a:ext>
            </a:extLst>
          </p:cNvPr>
          <p:cNvSpPr/>
          <p:nvPr/>
        </p:nvSpPr>
        <p:spPr>
          <a:xfrm>
            <a:off x="10644034" y="1169851"/>
            <a:ext cx="474651" cy="44624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tar: 5 Points 33">
            <a:extLst>
              <a:ext uri="{FF2B5EF4-FFF2-40B4-BE49-F238E27FC236}">
                <a16:creationId xmlns:a16="http://schemas.microsoft.com/office/drawing/2014/main" id="{DB3A050C-29D2-DDDF-E484-042AC56BCA2C}"/>
              </a:ext>
            </a:extLst>
          </p:cNvPr>
          <p:cNvSpPr/>
          <p:nvPr/>
        </p:nvSpPr>
        <p:spPr>
          <a:xfrm>
            <a:off x="7236221" y="3026268"/>
            <a:ext cx="381826" cy="38455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tar: 5 Points 34">
            <a:extLst>
              <a:ext uri="{FF2B5EF4-FFF2-40B4-BE49-F238E27FC236}">
                <a16:creationId xmlns:a16="http://schemas.microsoft.com/office/drawing/2014/main" id="{86B36AA6-0DF4-9AD3-0451-D7690296CAE5}"/>
              </a:ext>
            </a:extLst>
          </p:cNvPr>
          <p:cNvSpPr/>
          <p:nvPr/>
        </p:nvSpPr>
        <p:spPr>
          <a:xfrm>
            <a:off x="7217863" y="2417944"/>
            <a:ext cx="381826" cy="38455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itle 1">
            <a:extLst>
              <a:ext uri="{FF2B5EF4-FFF2-40B4-BE49-F238E27FC236}">
                <a16:creationId xmlns:a16="http://schemas.microsoft.com/office/drawing/2014/main" id="{1C24B6EA-63E1-7A8C-9862-FF31A4D9651A}"/>
              </a:ext>
            </a:extLst>
          </p:cNvPr>
          <p:cNvSpPr txBox="1">
            <a:spLocks/>
          </p:cNvSpPr>
          <p:nvPr/>
        </p:nvSpPr>
        <p:spPr>
          <a:xfrm>
            <a:off x="129037" y="148082"/>
            <a:ext cx="8763753" cy="757238"/>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2800" b="1">
                <a:solidFill>
                  <a:schemeClr val="accent1">
                    <a:lumMod val="75000"/>
                  </a:schemeClr>
                </a:solidFill>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solidFill>
                  <a:srgbClr val="4472C4">
                    <a:lumMod val="75000"/>
                  </a:srgbClr>
                </a:solidFill>
              </a:rPr>
              <a:t>Level 2, Cycle 1 Technical Qualification Categories</a:t>
            </a:r>
            <a:endParaRPr kumimoji="0" lang="en-GB" sz="2800" b="1" i="0" u="none" strike="noStrike" kern="1200" cap="none" spc="0" normalizeH="0" baseline="0" noProof="0">
              <a:ln>
                <a:noFill/>
              </a:ln>
              <a:solidFill>
                <a:srgbClr val="4472C4">
                  <a:lumMod val="75000"/>
                </a:srgbClr>
              </a:solidFill>
              <a:effectLst/>
              <a:uLnTx/>
              <a:uFillTx/>
              <a:latin typeface="Segoe UI" panose="020B0502040204020203" pitchFamily="34" charset="0"/>
              <a:ea typeface="+mn-ea"/>
              <a:cs typeface="Segoe UI" panose="020B0502040204020203" pitchFamily="34" charset="0"/>
            </a:endParaRPr>
          </a:p>
        </p:txBody>
      </p:sp>
      <p:sp>
        <p:nvSpPr>
          <p:cNvPr id="2" name="TextBox 1">
            <a:extLst>
              <a:ext uri="{FF2B5EF4-FFF2-40B4-BE49-F238E27FC236}">
                <a16:creationId xmlns:a16="http://schemas.microsoft.com/office/drawing/2014/main" id="{8FB8603D-B854-1851-A208-BD5B8FE8679B}"/>
              </a:ext>
            </a:extLst>
          </p:cNvPr>
          <p:cNvSpPr txBox="1"/>
          <p:nvPr/>
        </p:nvSpPr>
        <p:spPr>
          <a:xfrm>
            <a:off x="55417" y="6129251"/>
            <a:ext cx="11798531" cy="646331"/>
          </a:xfrm>
          <a:prstGeom prst="rect">
            <a:avLst/>
          </a:prstGeom>
          <a:noFill/>
        </p:spPr>
        <p:txBody>
          <a:bodyPr wrap="square" rtlCol="0">
            <a:spAutoFit/>
          </a:bodyPr>
          <a:lstStyle/>
          <a:p>
            <a:r>
              <a:rPr lang="en-GB"/>
              <a:t>For additional support and resources please visit: </a:t>
            </a:r>
            <a:r>
              <a:rPr lang="en-GB">
                <a:hlinkClick r:id="rId3"/>
              </a:rPr>
              <a:t>Support and resources / Institute for Apprenticeships and Technical Education</a:t>
            </a:r>
            <a:endParaRPr lang="en-GB"/>
          </a:p>
        </p:txBody>
      </p:sp>
    </p:spTree>
    <p:extLst>
      <p:ext uri="{BB962C8B-B14F-4D97-AF65-F5344CB8AC3E}">
        <p14:creationId xmlns:p14="http://schemas.microsoft.com/office/powerpoint/2010/main" val="280993766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Official Document" ma:contentTypeID="0x010100545E941595ED5448BA61900FDDAFF31300C2A32498EB163446A316BB789439F847" ma:contentTypeVersion="11" ma:contentTypeDescription="" ma:contentTypeScope="" ma:versionID="feb443fca393e7170634c2e6149cf7a4">
  <xsd:schema xmlns:xsd="http://www.w3.org/2001/XMLSchema" xmlns:xs="http://www.w3.org/2001/XMLSchema" xmlns:p="http://schemas.microsoft.com/office/2006/metadata/properties" xmlns:ns2="b481d486-1b09-4d81-88a9-ace971f3e01f" xmlns:ns3="8c566321-f672-4e06-a901-b5e72b4c4357" targetNamespace="http://schemas.microsoft.com/office/2006/metadata/properties" ma:root="true" ma:fieldsID="3f0ab205130c9974af4546ed6fd0fb43" ns2:_="" ns3:_="">
    <xsd:import namespace="b481d486-1b09-4d81-88a9-ace971f3e01f"/>
    <xsd:import namespace="8c566321-f672-4e06-a901-b5e72b4c4357"/>
    <xsd:element name="properties">
      <xsd:complexType>
        <xsd:sequence>
          <xsd:element name="documentManagement">
            <xsd:complexType>
              <xsd:all>
                <xsd:element ref="ns2:TaxCatchAll" minOccurs="0"/>
                <xsd:element ref="ns2:TaxCatchAllLabel" minOccurs="0"/>
                <xsd:element ref="ns3:f6ec388a6d534bab86a259abd1bfa088" minOccurs="0"/>
                <xsd:element ref="ns3:p6919dbb65844893b164c5f63a6f0eeb" minOccurs="0"/>
                <xsd:element ref="ns3:c02f73938b5741d4934b358b31a1b80f" minOccurs="0"/>
                <xsd:element ref="ns3:i98b064926ea4fbe8f5b88c394ff652b"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81d486-1b09-4d81-88a9-ace971f3e01f"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e9ae5a99-9431-4103-a3e7-4fb30eb32617}" ma:internalName="TaxCatchAll" ma:showField="CatchAllData" ma:web="b481d486-1b09-4d81-88a9-ace971f3e01f">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e9ae5a99-9431-4103-a3e7-4fb30eb32617}" ma:internalName="TaxCatchAllLabel" ma:readOnly="true" ma:showField="CatchAllDataLabel" ma:web="b481d486-1b09-4d81-88a9-ace971f3e01f">
      <xsd:complexType>
        <xsd:complexContent>
          <xsd:extension base="dms:MultiChoiceLookup">
            <xsd:sequence>
              <xsd:element name="Value" type="dms:Lookup" maxOccurs="unbounded" minOccurs="0" nillable="true"/>
            </xsd:sequence>
          </xsd:extension>
        </xsd:complexContent>
      </xsd:complexType>
    </xsd:element>
    <xsd:element name="_dlc_DocId" ma:index="18" nillable="true" ma:displayName="Document ID Value" ma:description="The value of the document ID assigned to this item." ma:indexed="true"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c566321-f672-4e06-a901-b5e72b4c4357" elementFormDefault="qualified">
    <xsd:import namespace="http://schemas.microsoft.com/office/2006/documentManagement/types"/>
    <xsd:import namespace="http://schemas.microsoft.com/office/infopath/2007/PartnerControls"/>
    <xsd:element name="f6ec388a6d534bab86a259abd1bfa088" ma:index="10" ma:taxonomy="true" ma:internalName="f6ec388a6d534bab86a259abd1bfa088" ma:taxonomyFieldName="DfeOrganisationalUnit" ma:displayName="Organisational Unit" ma:readOnly="false" ma:default="2;#DfE|cc08a6d4-dfde-4d0f-bd85-069ebcef80d5" ma:fieldId="{f6ec388a-6d53-4bab-86a2-59abd1bfa088}" ma:sspId="ec07c698-60f5-424f-b9af-f4c59398b511" ma:termSetId="b3e263f6-0ab6-425a-b3de-0e67f2faf769" ma:anchorId="00000000-0000-0000-0000-000000000000" ma:open="false" ma:isKeyword="false">
      <xsd:complexType>
        <xsd:sequence>
          <xsd:element ref="pc:Terms" minOccurs="0" maxOccurs="1"/>
        </xsd:sequence>
      </xsd:complexType>
    </xsd:element>
    <xsd:element name="p6919dbb65844893b164c5f63a6f0eeb" ma:index="12" ma:taxonomy="true" ma:internalName="p6919dbb65844893b164c5f63a6f0eeb" ma:taxonomyFieldName="DfeOwner" ma:displayName="Owner" ma:readOnly="false" ma:default="3;#DfE|a484111e-5b24-4ad9-9778-c536c8c88985" ma:fieldId="{96919dbb-6584-4893-b164-c5f63a6f0eeb}" ma:sspId="ec07c698-60f5-424f-b9af-f4c59398b511" ma:termSetId="12161dbb-b36f-4439-aef1-21e7cc922807" ma:anchorId="00000000-0000-0000-0000-000000000000" ma:open="false" ma:isKeyword="false">
      <xsd:complexType>
        <xsd:sequence>
          <xsd:element ref="pc:Terms" minOccurs="0" maxOccurs="1"/>
        </xsd:sequence>
      </xsd:complexType>
    </xsd:element>
    <xsd:element name="c02f73938b5741d4934b358b31a1b80f" ma:index="14" ma:taxonomy="true" ma:internalName="c02f73938b5741d4934b358b31a1b80f" ma:taxonomyFieldName="DfeRights_x003a_ProtectiveMarking" ma:displayName="Rights: Protective Marking" ma:readOnly="false" ma:default="1;#Official|0884c477-2e62-47ea-b19c-5af6e91124c5" ma:fieldId="{c02f7393-8b57-41d4-934b-358b31a1b80f}" ma:sspId="ec07c698-60f5-424f-b9af-f4c59398b511" ma:termSetId="7870c18b-dc34-46a1-adf5-a571f0cac88b" ma:anchorId="00000000-0000-0000-0000-000000000000" ma:open="false" ma:isKeyword="false">
      <xsd:complexType>
        <xsd:sequence>
          <xsd:element ref="pc:Terms" minOccurs="0" maxOccurs="1"/>
        </xsd:sequence>
      </xsd:complexType>
    </xsd:element>
    <xsd:element name="i98b064926ea4fbe8f5b88c394ff652b" ma:index="16" nillable="true" ma:taxonomy="true" ma:internalName="i98b064926ea4fbe8f5b88c394ff652b" ma:taxonomyFieldName="DfeSubject" ma:displayName="Subject" ma:default="" ma:fieldId="{298b0649-26ea-4fbe-8f5b-88c394ff652b}" ma:taxonomyMulti="true" ma:sspId="ec07c698-60f5-424f-b9af-f4c59398b511" ma:termSetId="2f3a6c16-0983-4d36-8f82-2cb41f34c000"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ec07c698-60f5-424f-b9af-f4c59398b511" ContentTypeId="0x010100545E941595ED5448BA61900FDDAFF313" PreviousValue="false" LastSyncTimeStamp="2019-04-10T14:46:11.267Z"/>
</file>

<file path=customXml/item3.xml><?xml version="1.0" encoding="utf-8"?>
<p:properties xmlns:p="http://schemas.microsoft.com/office/2006/metadata/properties" xmlns:xsi="http://www.w3.org/2001/XMLSchema-instance" xmlns:pc="http://schemas.microsoft.com/office/infopath/2007/PartnerControls">
  <documentManagement>
    <p6919dbb65844893b164c5f63a6f0eeb xmlns="8c566321-f672-4e06-a901-b5e72b4c4357">
      <Terms xmlns="http://schemas.microsoft.com/office/infopath/2007/PartnerControls">
        <TermInfo xmlns="http://schemas.microsoft.com/office/infopath/2007/PartnerControls">
          <TermName xmlns="http://schemas.microsoft.com/office/infopath/2007/PartnerControls">DfE</TermName>
          <TermId xmlns="http://schemas.microsoft.com/office/infopath/2007/PartnerControls">a484111e-5b24-4ad9-9778-c536c8c88985</TermId>
        </TermInfo>
      </Terms>
    </p6919dbb65844893b164c5f63a6f0eeb>
    <c02f73938b5741d4934b358b31a1b80f xmlns="8c566321-f672-4e06-a901-b5e72b4c4357">
      <Terms xmlns="http://schemas.microsoft.com/office/infopath/2007/PartnerControls">
        <TermInfo xmlns="http://schemas.microsoft.com/office/infopath/2007/PartnerControls">
          <TermName xmlns="http://schemas.microsoft.com/office/infopath/2007/PartnerControls">Official</TermName>
          <TermId xmlns="http://schemas.microsoft.com/office/infopath/2007/PartnerControls">0884c477-2e62-47ea-b19c-5af6e91124c5</TermId>
        </TermInfo>
      </Terms>
    </c02f73938b5741d4934b358b31a1b80f>
    <f6ec388a6d534bab86a259abd1bfa088 xmlns="8c566321-f672-4e06-a901-b5e72b4c4357">
      <Terms xmlns="http://schemas.microsoft.com/office/infopath/2007/PartnerControls">
        <TermInfo xmlns="http://schemas.microsoft.com/office/infopath/2007/PartnerControls">
          <TermName xmlns="http://schemas.microsoft.com/office/infopath/2007/PartnerControls">DfE</TermName>
          <TermId xmlns="http://schemas.microsoft.com/office/infopath/2007/PartnerControls">cc08a6d4-dfde-4d0f-bd85-069ebcef80d5</TermId>
        </TermInfo>
      </Terms>
    </f6ec388a6d534bab86a259abd1bfa088>
    <i98b064926ea4fbe8f5b88c394ff652b xmlns="8c566321-f672-4e06-a901-b5e72b4c4357">
      <Terms xmlns="http://schemas.microsoft.com/office/infopath/2007/PartnerControls"/>
    </i98b064926ea4fbe8f5b88c394ff652b>
    <TaxCatchAll xmlns="b481d486-1b09-4d81-88a9-ace971f3e01f">
      <Value>3</Value>
      <Value>2</Value>
      <Value>1</Value>
    </TaxCatchAll>
    <_dlc_DocId xmlns="b481d486-1b09-4d81-88a9-ace971f3e01f">DPN6QKARJD77-383294960-152269</_dlc_DocId>
    <_dlc_DocIdUrl xmlns="b481d486-1b09-4d81-88a9-ace971f3e01f">
      <Url>https://educationgovuk.sharepoint.com/sites/cgm/_layouts/15/DocIdRedir.aspx?ID=DPN6QKARJD77-383294960-152269</Url>
      <Description>DPN6QKARJD77-383294960-152269</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AB04F6D-5FCA-4C4F-8D5C-8A6A33C4A4B5}">
  <ds:schemaRefs>
    <ds:schemaRef ds:uri="8c566321-f672-4e06-a901-b5e72b4c4357"/>
    <ds:schemaRef ds:uri="b481d486-1b09-4d81-88a9-ace971f3e0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CEF9463-ECD5-4852-BEF6-A9B50D4E5546}">
  <ds:schemaRefs>
    <ds:schemaRef ds:uri="Microsoft.SharePoint.Taxonomy.ContentTypeSync"/>
  </ds:schemaRefs>
</ds:datastoreItem>
</file>

<file path=customXml/itemProps3.xml><?xml version="1.0" encoding="utf-8"?>
<ds:datastoreItem xmlns:ds="http://schemas.openxmlformats.org/officeDocument/2006/customXml" ds:itemID="{6F086976-080B-494A-AFC1-8F6D9705BF9F}">
  <ds:schemaRefs>
    <ds:schemaRef ds:uri="8c566321-f672-4e06-a901-b5e72b4c4357"/>
    <ds:schemaRef ds:uri="b481d486-1b09-4d81-88a9-ace971f3e01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883A017E-2443-4A52-9425-6295E65AAE3E}">
  <ds:schemaRefs>
    <ds:schemaRef ds:uri="http://schemas.microsoft.com/sharepoint/v3/contenttype/forms"/>
  </ds:schemaRefs>
</ds:datastoreItem>
</file>

<file path=customXml/itemProps5.xml><?xml version="1.0" encoding="utf-8"?>
<ds:datastoreItem xmlns:ds="http://schemas.openxmlformats.org/officeDocument/2006/customXml" ds:itemID="{A91E5C33-571A-4DE9-8F7C-7C09E05B413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19</Slides>
  <Notes>19</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IfATE</dc:title>
  <dc:creator>Tom Riley</dc:creator>
  <cp:revision>2</cp:revision>
  <dcterms:created xsi:type="dcterms:W3CDTF">2023-02-28T14:45:20Z</dcterms:created>
  <dcterms:modified xsi:type="dcterms:W3CDTF">2023-04-25T10:10:12Z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0x010100545E941595ED5448BA61900FDDAFF31300C2A32498EB163446A316BB789439F847</vt:lpwstr>
  </property>
  <property fmtid="{D5CDD505-2E9C-101B-9397-08002B2CF9AE}" pid="3" name="e9956d2a91084f21aaba141125e5f3ca">
    <vt:lpwstr>Official|0884c477-2e62-47ea-b19c-5af6e91124c5</vt:lpwstr>
  </property>
  <property fmtid="{D5CDD505-2E9C-101B-9397-08002B2CF9AE}" pid="4" name="DfeOrganisationalUnit">
    <vt:lpwstr>2;#DfE|cc08a6d4-dfde-4d0f-bd85-069ebcef80d5</vt:lpwstr>
  </property>
  <property fmtid="{D5CDD505-2E9C-101B-9397-08002B2CF9AE}" pid="5" name="DfeRights:ProtectiveMarking">
    <vt:lpwstr>1;#Official|0884c477-2e62-47ea-b19c-5af6e91124c5</vt:lpwstr>
  </property>
  <property fmtid="{D5CDD505-2E9C-101B-9397-08002B2CF9AE}" pid="6" name="DfeOwner">
    <vt:lpwstr>3;#DfE|a484111e-5b24-4ad9-9778-c536c8c88985</vt:lpwstr>
  </property>
  <property fmtid="{D5CDD505-2E9C-101B-9397-08002B2CF9AE}" pid="7" name="IWPOrganisationalUnit">
    <vt:lpwstr/>
  </property>
  <property fmtid="{D5CDD505-2E9C-101B-9397-08002B2CF9AE}" pid="8" name="IWPOwner">
    <vt:lpwstr/>
  </property>
  <property fmtid="{D5CDD505-2E9C-101B-9397-08002B2CF9AE}" pid="9" name="MediaServiceImageTags">
    <vt:lpwstr/>
  </property>
  <property fmtid="{D5CDD505-2E9C-101B-9397-08002B2CF9AE}" pid="10" name="f87918d5424442f3968fbb220d199cfa">
    <vt:lpwstr/>
  </property>
  <property fmtid="{D5CDD505-2E9C-101B-9397-08002B2CF9AE}" pid="11" name="IWPRightsProtectiveMarking">
    <vt:lpwstr>1;#Official|0884c477-2e62-47ea-b19c-5af6e91124c5</vt:lpwstr>
  </property>
  <property fmtid="{D5CDD505-2E9C-101B-9397-08002B2CF9AE}" pid="12" name="iff53c19771847b2b9e9ae57df0270ca">
    <vt:lpwstr/>
  </property>
  <property fmtid="{D5CDD505-2E9C-101B-9397-08002B2CF9AE}" pid="13" name="pe36b2407ed34e30a569a2f5acfc7350">
    <vt:lpwstr/>
  </property>
  <property fmtid="{D5CDD505-2E9C-101B-9397-08002B2CF9AE}" pid="14" name="IWPSubject">
    <vt:lpwstr/>
  </property>
  <property fmtid="{D5CDD505-2E9C-101B-9397-08002B2CF9AE}" pid="15" name="c29f786fa1994278b41b201010e20353">
    <vt:lpwstr/>
  </property>
  <property fmtid="{D5CDD505-2E9C-101B-9397-08002B2CF9AE}" pid="16" name="aa68b928982d4305ac4d07ec9a0b45b5">
    <vt:lpwstr/>
  </property>
  <property fmtid="{D5CDD505-2E9C-101B-9397-08002B2CF9AE}" pid="17" name="DfeSubject">
    <vt:lpwstr/>
  </property>
  <property fmtid="{D5CDD505-2E9C-101B-9397-08002B2CF9AE}" pid="18" name="IWPFunction">
    <vt:lpwstr/>
  </property>
  <property fmtid="{D5CDD505-2E9C-101B-9397-08002B2CF9AE}" pid="19" name="lcf76f155ced4ddcb4097134ff3c332f">
    <vt:lpwstr/>
  </property>
  <property fmtid="{D5CDD505-2E9C-101B-9397-08002B2CF9AE}" pid="20" name="IWPSiteType">
    <vt:lpwstr/>
  </property>
  <property fmtid="{D5CDD505-2E9C-101B-9397-08002B2CF9AE}" pid="21" name="_dlc_DocIdItemGuid">
    <vt:lpwstr>9d539058-fdbd-43d7-8fdc-cb59c2660aa2</vt:lpwstr>
  </property>
</Properties>
</file>