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7" r:id="rId2"/>
    <p:sldMasterId id="2147483740" r:id="rId3"/>
    <p:sldMasterId id="2147483753" r:id="rId4"/>
  </p:sldMasterIdLst>
  <p:notesMasterIdLst>
    <p:notesMasterId r:id="rId22"/>
  </p:notesMasterIdLst>
  <p:handoutMasterIdLst>
    <p:handoutMasterId r:id="rId23"/>
  </p:handoutMasterIdLst>
  <p:sldIdLst>
    <p:sldId id="3346" r:id="rId5"/>
    <p:sldId id="3338" r:id="rId6"/>
    <p:sldId id="3353" r:id="rId7"/>
    <p:sldId id="3339" r:id="rId8"/>
    <p:sldId id="3350" r:id="rId9"/>
    <p:sldId id="3348" r:id="rId10"/>
    <p:sldId id="3356" r:id="rId11"/>
    <p:sldId id="3352" r:id="rId12"/>
    <p:sldId id="3355" r:id="rId13"/>
    <p:sldId id="276" r:id="rId14"/>
    <p:sldId id="359" r:id="rId15"/>
    <p:sldId id="278" r:id="rId16"/>
    <p:sldId id="362" r:id="rId17"/>
    <p:sldId id="3340" r:id="rId18"/>
    <p:sldId id="3357" r:id="rId19"/>
    <p:sldId id="3344" r:id="rId20"/>
    <p:sldId id="3345" r:id="rId21"/>
  </p:sldIdLst>
  <p:sldSz cx="12192000" cy="6858000"/>
  <p:notesSz cx="7104063" cy="10234613"/>
  <p:custDataLst>
    <p:tags r:id="rId24"/>
  </p:custDataLst>
  <p:defaultTextStyle>
    <a:defPPr>
      <a:defRPr lang="en-GB"/>
    </a:defPPr>
    <a:lvl1pPr algn="l" rtl="0" fontAlgn="base">
      <a:spcBef>
        <a:spcPct val="0"/>
      </a:spcBef>
      <a:spcAft>
        <a:spcPct val="0"/>
      </a:spcAft>
      <a:defRPr kern="1200">
        <a:solidFill>
          <a:schemeClr val="tx1"/>
        </a:solidFill>
        <a:latin typeface="Gill Sans MT" pitchFamily="34" charset="0"/>
        <a:ea typeface="+mn-ea"/>
        <a:cs typeface="+mn-cs"/>
      </a:defRPr>
    </a:lvl1pPr>
    <a:lvl2pPr marL="457200" algn="l" rtl="0" fontAlgn="base">
      <a:spcBef>
        <a:spcPct val="0"/>
      </a:spcBef>
      <a:spcAft>
        <a:spcPct val="0"/>
      </a:spcAft>
      <a:defRPr kern="1200">
        <a:solidFill>
          <a:schemeClr val="tx1"/>
        </a:solidFill>
        <a:latin typeface="Gill Sans MT" pitchFamily="34" charset="0"/>
        <a:ea typeface="+mn-ea"/>
        <a:cs typeface="+mn-cs"/>
      </a:defRPr>
    </a:lvl2pPr>
    <a:lvl3pPr marL="914400" algn="l" rtl="0" fontAlgn="base">
      <a:spcBef>
        <a:spcPct val="0"/>
      </a:spcBef>
      <a:spcAft>
        <a:spcPct val="0"/>
      </a:spcAft>
      <a:defRPr kern="1200">
        <a:solidFill>
          <a:schemeClr val="tx1"/>
        </a:solidFill>
        <a:latin typeface="Gill Sans MT" pitchFamily="34" charset="0"/>
        <a:ea typeface="+mn-ea"/>
        <a:cs typeface="+mn-cs"/>
      </a:defRPr>
    </a:lvl3pPr>
    <a:lvl4pPr marL="1371600" algn="l" rtl="0" fontAlgn="base">
      <a:spcBef>
        <a:spcPct val="0"/>
      </a:spcBef>
      <a:spcAft>
        <a:spcPct val="0"/>
      </a:spcAft>
      <a:defRPr kern="1200">
        <a:solidFill>
          <a:schemeClr val="tx1"/>
        </a:solidFill>
        <a:latin typeface="Gill Sans MT" pitchFamily="34" charset="0"/>
        <a:ea typeface="+mn-ea"/>
        <a:cs typeface="+mn-cs"/>
      </a:defRPr>
    </a:lvl4pPr>
    <a:lvl5pPr marL="1828800" algn="l" rtl="0" fontAlgn="base">
      <a:spcBef>
        <a:spcPct val="0"/>
      </a:spcBef>
      <a:spcAft>
        <a:spcPct val="0"/>
      </a:spcAft>
      <a:defRPr kern="1200">
        <a:solidFill>
          <a:schemeClr val="tx1"/>
        </a:solidFill>
        <a:latin typeface="Gill Sans MT" pitchFamily="34" charset="0"/>
        <a:ea typeface="+mn-ea"/>
        <a:cs typeface="+mn-cs"/>
      </a:defRPr>
    </a:lvl5pPr>
    <a:lvl6pPr marL="2286000" algn="l" defTabSz="914400" rtl="0" eaLnBrk="1" latinLnBrk="0" hangingPunct="1">
      <a:defRPr kern="1200">
        <a:solidFill>
          <a:schemeClr val="tx1"/>
        </a:solidFill>
        <a:latin typeface="Gill Sans MT" pitchFamily="34" charset="0"/>
        <a:ea typeface="+mn-ea"/>
        <a:cs typeface="+mn-cs"/>
      </a:defRPr>
    </a:lvl6pPr>
    <a:lvl7pPr marL="2743200" algn="l" defTabSz="914400" rtl="0" eaLnBrk="1" latinLnBrk="0" hangingPunct="1">
      <a:defRPr kern="1200">
        <a:solidFill>
          <a:schemeClr val="tx1"/>
        </a:solidFill>
        <a:latin typeface="Gill Sans MT" pitchFamily="34" charset="0"/>
        <a:ea typeface="+mn-ea"/>
        <a:cs typeface="+mn-cs"/>
      </a:defRPr>
    </a:lvl7pPr>
    <a:lvl8pPr marL="3200400" algn="l" defTabSz="914400" rtl="0" eaLnBrk="1" latinLnBrk="0" hangingPunct="1">
      <a:defRPr kern="1200">
        <a:solidFill>
          <a:schemeClr val="tx1"/>
        </a:solidFill>
        <a:latin typeface="Gill Sans MT" pitchFamily="34" charset="0"/>
        <a:ea typeface="+mn-ea"/>
        <a:cs typeface="+mn-cs"/>
      </a:defRPr>
    </a:lvl8pPr>
    <a:lvl9pPr marL="3657600" algn="l" defTabSz="914400" rtl="0" eaLnBrk="1" latinLnBrk="0" hangingPunct="1">
      <a:defRPr kern="1200">
        <a:solidFill>
          <a:schemeClr val="tx1"/>
        </a:solidFill>
        <a:latin typeface="Gill Sans MT"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233"/>
    <a:srgbClr val="008698"/>
    <a:srgbClr val="087563"/>
    <a:srgbClr val="3B7B80"/>
    <a:srgbClr val="951B81"/>
    <a:srgbClr val="D7007F"/>
    <a:srgbClr val="008BD2"/>
    <a:srgbClr val="87C3EC"/>
    <a:srgbClr val="3AAA35"/>
    <a:srgbClr val="6724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3191" autoAdjust="0"/>
  </p:normalViewPr>
  <p:slideViewPr>
    <p:cSldViewPr>
      <p:cViewPr varScale="1">
        <p:scale>
          <a:sx n="51" d="100"/>
          <a:sy n="51" d="100"/>
        </p:scale>
        <p:origin x="989"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notesViewPr>
    <p:cSldViewPr>
      <p:cViewPr varScale="1">
        <p:scale>
          <a:sx n="56" d="100"/>
          <a:sy n="56" d="100"/>
        </p:scale>
        <p:origin x="3235" y="34"/>
      </p:cViewPr>
      <p:guideLst>
        <p:guide orient="horz" pos="3224"/>
        <p:guide pos="22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78639" cy="511175"/>
          </a:xfrm>
          <a:prstGeom prst="rect">
            <a:avLst/>
          </a:prstGeom>
        </p:spPr>
        <p:txBody>
          <a:bodyPr vert="horz" lIns="91427" tIns="45714" rIns="91427" bIns="45714" rtlCol="0"/>
          <a:lstStyle>
            <a:lvl1pPr algn="l">
              <a:defRPr sz="1200"/>
            </a:lvl1pPr>
          </a:lstStyle>
          <a:p>
            <a:endParaRPr lang="en-GB" dirty="0"/>
          </a:p>
        </p:txBody>
      </p:sp>
      <p:sp>
        <p:nvSpPr>
          <p:cNvPr id="3" name="Date Placeholder 2"/>
          <p:cNvSpPr>
            <a:spLocks noGrp="1"/>
          </p:cNvSpPr>
          <p:nvPr>
            <p:ph type="dt" sz="quarter" idx="1"/>
          </p:nvPr>
        </p:nvSpPr>
        <p:spPr>
          <a:xfrm>
            <a:off x="4023837" y="2"/>
            <a:ext cx="3078639" cy="511175"/>
          </a:xfrm>
          <a:prstGeom prst="rect">
            <a:avLst/>
          </a:prstGeom>
        </p:spPr>
        <p:txBody>
          <a:bodyPr vert="horz" lIns="91427" tIns="45714" rIns="91427" bIns="45714" rtlCol="0"/>
          <a:lstStyle>
            <a:lvl1pPr algn="r">
              <a:defRPr sz="1200"/>
            </a:lvl1pPr>
          </a:lstStyle>
          <a:p>
            <a:fld id="{7B424C91-6C4F-4624-B4DA-6244B40A5540}" type="datetimeFigureOut">
              <a:rPr lang="en-GB" smtClean="0"/>
              <a:t>25/04/2023</a:t>
            </a:fld>
            <a:endParaRPr lang="en-GB" dirty="0"/>
          </a:p>
        </p:txBody>
      </p:sp>
      <p:sp>
        <p:nvSpPr>
          <p:cNvPr id="4" name="Footer Placeholder 3"/>
          <p:cNvSpPr>
            <a:spLocks noGrp="1"/>
          </p:cNvSpPr>
          <p:nvPr>
            <p:ph type="ftr" sz="quarter" idx="2"/>
          </p:nvPr>
        </p:nvSpPr>
        <p:spPr>
          <a:xfrm>
            <a:off x="3" y="9721851"/>
            <a:ext cx="3078639" cy="511175"/>
          </a:xfrm>
          <a:prstGeom prst="rect">
            <a:avLst/>
          </a:prstGeom>
        </p:spPr>
        <p:txBody>
          <a:bodyPr vert="horz" lIns="91427" tIns="45714" rIns="91427" bIns="45714"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23837" y="9721851"/>
            <a:ext cx="3078639" cy="511175"/>
          </a:xfrm>
          <a:prstGeom prst="rect">
            <a:avLst/>
          </a:prstGeom>
        </p:spPr>
        <p:txBody>
          <a:bodyPr vert="horz" lIns="91427" tIns="45714" rIns="91427" bIns="45714" rtlCol="0" anchor="b"/>
          <a:lstStyle>
            <a:lvl1pPr algn="r">
              <a:defRPr sz="1200"/>
            </a:lvl1pPr>
          </a:lstStyle>
          <a:p>
            <a:fld id="{CAAC1AF5-02B3-4A1E-B3F8-13BBE330A8EC}" type="slidenum">
              <a:rPr lang="en-GB" smtClean="0"/>
              <a:t>‹#›</a:t>
            </a:fld>
            <a:endParaRPr lang="en-GB" dirty="0"/>
          </a:p>
        </p:txBody>
      </p:sp>
    </p:spTree>
    <p:extLst>
      <p:ext uri="{BB962C8B-B14F-4D97-AF65-F5344CB8AC3E}">
        <p14:creationId xmlns:p14="http://schemas.microsoft.com/office/powerpoint/2010/main" val="2834852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2" y="4"/>
            <a:ext cx="3078317" cy="510989"/>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200">
                <a:latin typeface="Arial" charset="0"/>
              </a:defRPr>
            </a:lvl1pPr>
          </a:lstStyle>
          <a:p>
            <a:pPr>
              <a:defRPr/>
            </a:pPr>
            <a:endParaRPr lang="en-US" dirty="0"/>
          </a:p>
        </p:txBody>
      </p:sp>
      <p:sp>
        <p:nvSpPr>
          <p:cNvPr id="22531" name="Rectangle 3"/>
          <p:cNvSpPr>
            <a:spLocks noGrp="1" noChangeArrowheads="1"/>
          </p:cNvSpPr>
          <p:nvPr>
            <p:ph type="dt" idx="1"/>
          </p:nvPr>
        </p:nvSpPr>
        <p:spPr bwMode="auto">
          <a:xfrm>
            <a:off x="4024088" y="4"/>
            <a:ext cx="3078317" cy="510989"/>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41288" y="768350"/>
            <a:ext cx="6821487"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09744" y="4860991"/>
            <a:ext cx="5684580" cy="4605493"/>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2" y="9720329"/>
            <a:ext cx="3078317" cy="512637"/>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defRPr sz="1200">
                <a:latin typeface="Arial" charset="0"/>
              </a:defRPr>
            </a:lvl1pPr>
          </a:lstStyle>
          <a:p>
            <a:pPr>
              <a:defRPr/>
            </a:pPr>
            <a:endParaRPr lang="en-US" dirty="0"/>
          </a:p>
        </p:txBody>
      </p:sp>
      <p:sp>
        <p:nvSpPr>
          <p:cNvPr id="22535" name="Rectangle 7"/>
          <p:cNvSpPr>
            <a:spLocks noGrp="1" noChangeArrowheads="1"/>
          </p:cNvSpPr>
          <p:nvPr>
            <p:ph type="sldNum" sz="quarter" idx="5"/>
          </p:nvPr>
        </p:nvSpPr>
        <p:spPr bwMode="auto">
          <a:xfrm>
            <a:off x="4024088" y="9720329"/>
            <a:ext cx="3078317" cy="512637"/>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a:defRPr sz="1200">
                <a:latin typeface="Arial" charset="0"/>
              </a:defRPr>
            </a:lvl1pPr>
          </a:lstStyle>
          <a:p>
            <a:pPr>
              <a:defRPr/>
            </a:pPr>
            <a:fld id="{BAEC6184-7A83-44A5-9121-EEA0F9ED8DDC}" type="slidenum">
              <a:rPr lang="en-US"/>
              <a:pPr>
                <a:defRPr/>
              </a:pPr>
              <a:t>‹#›</a:t>
            </a:fld>
            <a:endParaRPr lang="en-US" dirty="0"/>
          </a:p>
        </p:txBody>
      </p:sp>
    </p:spTree>
    <p:extLst>
      <p:ext uri="{BB962C8B-B14F-4D97-AF65-F5344CB8AC3E}">
        <p14:creationId xmlns:p14="http://schemas.microsoft.com/office/powerpoint/2010/main" val="1583363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806" indent="-285694" eaLnBrk="0" hangingPunct="0">
              <a:defRPr>
                <a:solidFill>
                  <a:schemeClr val="tx1"/>
                </a:solidFill>
                <a:latin typeface="Gill Sans MT" pitchFamily="34" charset="0"/>
              </a:defRPr>
            </a:lvl2pPr>
            <a:lvl3pPr marL="1142778" indent="-228556" eaLnBrk="0" hangingPunct="0">
              <a:defRPr>
                <a:solidFill>
                  <a:schemeClr val="tx1"/>
                </a:solidFill>
                <a:latin typeface="Gill Sans MT" pitchFamily="34" charset="0"/>
              </a:defRPr>
            </a:lvl3pPr>
            <a:lvl4pPr marL="1599890" indent="-228556" eaLnBrk="0" hangingPunct="0">
              <a:defRPr>
                <a:solidFill>
                  <a:schemeClr val="tx1"/>
                </a:solidFill>
                <a:latin typeface="Gill Sans MT" pitchFamily="34" charset="0"/>
              </a:defRPr>
            </a:lvl4pPr>
            <a:lvl5pPr marL="2057002" indent="-228556" eaLnBrk="0" hangingPunct="0">
              <a:defRPr>
                <a:solidFill>
                  <a:schemeClr val="tx1"/>
                </a:solidFill>
                <a:latin typeface="Gill Sans MT" pitchFamily="34" charset="0"/>
              </a:defRPr>
            </a:lvl5pPr>
            <a:lvl6pPr marL="2514113" indent="-228556" eaLnBrk="0" fontAlgn="base" hangingPunct="0">
              <a:spcBef>
                <a:spcPct val="0"/>
              </a:spcBef>
              <a:spcAft>
                <a:spcPct val="0"/>
              </a:spcAft>
              <a:defRPr>
                <a:solidFill>
                  <a:schemeClr val="tx1"/>
                </a:solidFill>
                <a:latin typeface="Gill Sans MT" pitchFamily="34" charset="0"/>
              </a:defRPr>
            </a:lvl6pPr>
            <a:lvl7pPr marL="2971223" indent="-228556" eaLnBrk="0" fontAlgn="base" hangingPunct="0">
              <a:spcBef>
                <a:spcPct val="0"/>
              </a:spcBef>
              <a:spcAft>
                <a:spcPct val="0"/>
              </a:spcAft>
              <a:defRPr>
                <a:solidFill>
                  <a:schemeClr val="tx1"/>
                </a:solidFill>
                <a:latin typeface="Gill Sans MT" pitchFamily="34" charset="0"/>
              </a:defRPr>
            </a:lvl7pPr>
            <a:lvl8pPr marL="3428335" indent="-228556" eaLnBrk="0" fontAlgn="base" hangingPunct="0">
              <a:spcBef>
                <a:spcPct val="0"/>
              </a:spcBef>
              <a:spcAft>
                <a:spcPct val="0"/>
              </a:spcAft>
              <a:defRPr>
                <a:solidFill>
                  <a:schemeClr val="tx1"/>
                </a:solidFill>
                <a:latin typeface="Gill Sans MT" pitchFamily="34" charset="0"/>
              </a:defRPr>
            </a:lvl8pPr>
            <a:lvl9pPr marL="3885447" indent="-228556" eaLnBrk="0" fontAlgn="base" hangingPunct="0">
              <a:spcBef>
                <a:spcPct val="0"/>
              </a:spcBef>
              <a:spcAft>
                <a:spcPct val="0"/>
              </a:spcAft>
              <a:defRPr>
                <a:solidFill>
                  <a:schemeClr val="tx1"/>
                </a:solidFill>
                <a:latin typeface="Gill Sans MT" pitchFamily="34" charset="0"/>
              </a:defRPr>
            </a:lvl9pPr>
          </a:lstStyle>
          <a:p>
            <a:pPr eaLnBrk="1" hangingPunct="1"/>
            <a:fld id="{96A23CF6-BBC9-4E22-82A5-83C488732B48}" type="slidenum">
              <a:rPr lang="en-US" smtClean="0">
                <a:latin typeface="Arial" charset="0"/>
              </a:rPr>
              <a:pPr eaLnBrk="1" hangingPunct="1"/>
              <a:t>1</a:t>
            </a:fld>
            <a:endParaRPr lang="en-US" dirty="0">
              <a:latin typeface="Arial" charset="0"/>
            </a:endParaRPr>
          </a:p>
        </p:txBody>
      </p:sp>
      <p:sp>
        <p:nvSpPr>
          <p:cNvPr id="13315" name="Rectangle 2"/>
          <p:cNvSpPr>
            <a:spLocks noGrp="1" noRot="1" noChangeAspect="1" noChangeArrowheads="1" noTextEdit="1"/>
          </p:cNvSpPr>
          <p:nvPr>
            <p:ph type="sldImg"/>
          </p:nvPr>
        </p:nvSpPr>
        <p:spPr>
          <a:xfrm>
            <a:off x="141288" y="768350"/>
            <a:ext cx="6821487" cy="3838575"/>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Good afternoon. My presentation’s objective is to get you to think a little differently about print in education and how it can be an enabler of a whole process of exam delivery rather than just a piece of paper with print on it.</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TC</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I’ve worked within the secure print industry for 31 years, the larger part within the education sector.</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SCD has its print roots going back to 1836 based in Scarborough and have been involved in a wide array of print projects in the education world since the early 1990s.</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It was formerly a subsidiary of Pindar PLC until 12 years ago.</a:t>
            </a:r>
          </a:p>
          <a:p>
            <a:pPr marL="342900" lvl="0" indent="-342900">
              <a:lnSpc>
                <a:spcPct val="107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We’ve worked with AOs ranging from </a:t>
            </a:r>
          </a:p>
          <a:p>
            <a:pPr marL="800100" lvl="1" indent="-342900">
              <a:lnSpc>
                <a:spcPct val="107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Universities, colleges, schools, </a:t>
            </a:r>
          </a:p>
          <a:p>
            <a:pPr marL="800100" lvl="1" indent="-342900">
              <a:lnSpc>
                <a:spcPct val="107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Professional bodies in finance, medical, health, </a:t>
            </a:r>
          </a:p>
          <a:p>
            <a:pPr marL="800100" lvl="1" indent="-342900">
              <a:lnSpc>
                <a:spcPct val="107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Depts of education</a:t>
            </a:r>
          </a:p>
          <a:p>
            <a:pPr marL="800100" lvl="1" indent="-342900">
              <a:lnSpc>
                <a:spcPct val="107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International Ministries of Education.</a:t>
            </a:r>
          </a:p>
        </p:txBody>
      </p:sp>
    </p:spTree>
    <p:extLst>
      <p:ext uri="{BB962C8B-B14F-4D97-AF65-F5344CB8AC3E}">
        <p14:creationId xmlns:p14="http://schemas.microsoft.com/office/powerpoint/2010/main" val="64561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Lets look at some case studies. As an organisation we don’t speak publicly about our client names without authorisation so these are anonymised.</a:t>
            </a:r>
          </a:p>
          <a:p>
            <a:endParaRPr lang="en-IN" dirty="0"/>
          </a:p>
          <a:p>
            <a:r>
              <a:rPr lang="en-IN" dirty="0"/>
              <a:t>I make no apology.</a:t>
            </a:r>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201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#1 Post Pandemic Certificate Backlog – an AO in the college sector</a:t>
            </a:r>
          </a:p>
          <a:p>
            <a:pPr marL="0" lvl="0" indent="0">
              <a:lnSpc>
                <a:spcPct val="107000"/>
              </a:lnSpc>
              <a:buFont typeface="Symbol" panose="05050102010706020507" pitchFamily="18" charset="2"/>
              <a:buNone/>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Scenario</a:t>
            </a:r>
          </a:p>
          <a:p>
            <a:pPr marL="628650" lvl="1" indent="-171450">
              <a:lnSpc>
                <a:spcPct val="107000"/>
              </a:lnSpc>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We were approached by the AO who due to the pandemic were unable to process physical certificates. They couldn’t get in the office and 18 months of certificates had been “satisfied” via </a:t>
            </a:r>
            <a:r>
              <a:rPr lang="en-GB" sz="1100" kern="100" dirty="0" err="1">
                <a:effectLst/>
                <a:latin typeface="Calibri" panose="020F0502020204030204" pitchFamily="34" charset="0"/>
                <a:ea typeface="Calibri" panose="020F0502020204030204" pitchFamily="34" charset="0"/>
                <a:cs typeface="Times New Roman" panose="02020603050405020304" pitchFamily="18" charset="0"/>
              </a:rPr>
              <a:t>ECerts</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t>
            </a:r>
          </a:p>
          <a:p>
            <a:pPr marL="628650" lvl="1" indent="-171450">
              <a:lnSpc>
                <a:spcPct val="107000"/>
              </a:lnSpc>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In late 2021, centres and learners were demanding their physical certs and asking when they’d get them.</a:t>
            </a:r>
          </a:p>
          <a:p>
            <a:pPr marL="628650" lvl="1" indent="-171450">
              <a:lnSpc>
                <a:spcPct val="107000"/>
              </a:lnSpc>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This was a problem for the AO to fulfil that volume of certificates..</a:t>
            </a:r>
          </a:p>
          <a:p>
            <a:pPr marL="628650" lvl="1" indent="-171450">
              <a:lnSpc>
                <a:spcPct val="107000"/>
              </a:lnSpc>
              <a:buFont typeface="Arial" panose="020B0604020202020204" pitchFamily="34" charset="0"/>
              <a:buChar char="•"/>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7000"/>
              </a:lnSpc>
              <a:spcBef>
                <a:spcPct val="30000"/>
              </a:spcBef>
              <a:spcAft>
                <a:spcPct val="0"/>
              </a:spcAft>
              <a:buClrTx/>
              <a:buSzTx/>
              <a:buFont typeface="Arial" panose="020B0604020202020204" pitchFamily="34" charset="0"/>
              <a:buChar char="•"/>
              <a:tabLst/>
              <a:defRP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Solution</a:t>
            </a:r>
          </a:p>
          <a:p>
            <a:pPr marL="628650" marR="0" lvl="1" indent="-171450" algn="l" defTabSz="914400" rtl="0" eaLnBrk="0" fontAlgn="base" latinLnBrk="0" hangingPunct="0">
              <a:lnSpc>
                <a:spcPct val="107000"/>
              </a:lnSpc>
              <a:spcBef>
                <a:spcPct val="30000"/>
              </a:spcBef>
              <a:spcAft>
                <a:spcPct val="0"/>
              </a:spcAft>
              <a:buClrTx/>
              <a:buSzTx/>
              <a:buFont typeface="Arial" panose="020B0604020202020204" pitchFamily="34" charset="0"/>
              <a:buChar char="•"/>
              <a:tabLst/>
              <a:defRP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 data driven workflow process</a:t>
            </a:r>
          </a:p>
          <a:p>
            <a:pPr marL="628650" marR="0" lvl="1" indent="-171450" algn="l" defTabSz="914400" rtl="0" eaLnBrk="0" fontAlgn="base" latinLnBrk="0" hangingPunct="0">
              <a:lnSpc>
                <a:spcPct val="107000"/>
              </a:lnSpc>
              <a:spcBef>
                <a:spcPct val="30000"/>
              </a:spcBef>
              <a:spcAft>
                <a:spcPct val="0"/>
              </a:spcAft>
              <a:buClrTx/>
              <a:buSzTx/>
              <a:buFont typeface="Arial" panose="020B0604020202020204" pitchFamily="34" charset="0"/>
              <a:buChar char="•"/>
              <a:tabLst/>
              <a:defRP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Powerful software that maps the inputs (i.e. data and certificate overprint templates) to the outputs (i.e. print files, courier labels, production check sheets) and incorporates the business rules from the data (i.e. what order in which items are printed, when to add partner logos onto documents)</a:t>
            </a:r>
          </a:p>
          <a:p>
            <a:pPr marL="628650" marR="0" lvl="1" indent="-171450" algn="l" defTabSz="914400" rtl="0" eaLnBrk="0" fontAlgn="base" latinLnBrk="0" hangingPunct="0">
              <a:lnSpc>
                <a:spcPct val="107000"/>
              </a:lnSpc>
              <a:spcBef>
                <a:spcPct val="30000"/>
              </a:spcBef>
              <a:spcAft>
                <a:spcPct val="0"/>
              </a:spcAft>
              <a:buClrTx/>
              <a:buSzTx/>
              <a:buFont typeface="Arial" panose="020B0604020202020204" pitchFamily="34" charset="0"/>
              <a:buChar char="•"/>
              <a:tabLst/>
              <a:defRP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 team of people that can meet labour demands through flexible working practices </a:t>
            </a:r>
          </a:p>
          <a:p>
            <a:pPr marL="171450" lvl="0" indent="-171450">
              <a:lnSpc>
                <a:spcPct val="107000"/>
              </a:lnSpc>
              <a:buFont typeface="Arial" panose="020B0604020202020204" pitchFamily="34" charset="0"/>
              <a:buChar char="•"/>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Outcomes</a:t>
            </a:r>
          </a:p>
          <a:p>
            <a:pPr marL="685800" lvl="1"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Backlog cleared in a very short space of time at the AOs pace.</a:t>
            </a:r>
          </a:p>
          <a:p>
            <a:pPr marL="685800" lvl="1"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SLAs met and beaten consistently and reliably. SLA is next day dispatch but we tend to norm on same day.</a:t>
            </a:r>
          </a:p>
          <a:p>
            <a:pPr marL="685800" lvl="1"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Confidence in turnaround, accuracy and integrity is high – it’s not something they question and they build on this.</a:t>
            </a:r>
          </a:p>
          <a:p>
            <a:pPr marL="685800" lvl="1"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Our familiarity with their project spots their errors before they happen – we have become a safety net and a safe pair of hands.</a:t>
            </a:r>
          </a:p>
          <a:p>
            <a:pPr marL="685800" marR="0" lvl="1" indent="-228600" algn="l" defTabSz="914400" rtl="0" eaLnBrk="0" fontAlgn="base" latinLnBrk="0" hangingPunct="0">
              <a:lnSpc>
                <a:spcPct val="107000"/>
              </a:lnSpc>
              <a:spcBef>
                <a:spcPct val="30000"/>
              </a:spcBef>
              <a:spcAft>
                <a:spcPct val="0"/>
              </a:spcAft>
              <a:buClrTx/>
              <a:buSzTx/>
              <a:buFont typeface="Wingdings" panose="05000000000000000000" pitchFamily="2" charset="2"/>
              <a:buChar char=""/>
              <a:tabLst/>
              <a:defRP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So happy they decided the solution was worth continuing after the bulk production had been dealt with.</a:t>
            </a:r>
          </a:p>
          <a:p>
            <a:pPr marL="685800" lvl="1"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Key individuals are freed up to deliver better outcomes for the AO – customer service, regulation, quality.</a:t>
            </a:r>
          </a:p>
          <a:p>
            <a:pPr marL="685800" lvl="1"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Less frequent batching delivers real cost savings – we hit it harder and quicker.</a:t>
            </a:r>
          </a:p>
        </p:txBody>
      </p:sp>
      <p:sp>
        <p:nvSpPr>
          <p:cNvPr id="4" name="Slide Number Placeholder 3"/>
          <p:cNvSpPr>
            <a:spLocks noGrp="1"/>
          </p:cNvSpPr>
          <p:nvPr>
            <p:ph type="sldNum" sz="quarter" idx="10"/>
          </p:nvPr>
        </p:nvSpPr>
        <p:spPr/>
        <p:txBody>
          <a:bodyPr/>
          <a:lstStyle/>
          <a:p>
            <a:pPr>
              <a:defRPr/>
            </a:pPr>
            <a:fld id="{BAEC6184-7A83-44A5-9121-EEA0F9ED8DDC}" type="slidenum">
              <a:rPr lang="en-US" smtClean="0"/>
              <a:pPr>
                <a:defRPr/>
              </a:pPr>
              <a:t>11</a:t>
            </a:fld>
            <a:endParaRPr lang="en-US" dirty="0"/>
          </a:p>
        </p:txBody>
      </p:sp>
    </p:spTree>
    <p:extLst>
      <p:ext uri="{BB962C8B-B14F-4D97-AF65-F5344CB8AC3E}">
        <p14:creationId xmlns:p14="http://schemas.microsoft.com/office/powerpoint/2010/main" val="770727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1020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lstStyle/>
          <a:p>
            <a:r>
              <a:rPr lang="en-GB" b="1" dirty="0"/>
              <a:t>Scenario</a:t>
            </a:r>
          </a:p>
          <a:p>
            <a:pPr marL="171450" indent="-171450">
              <a:buFont typeface="Arial" panose="020B0604020202020204" pitchFamily="34" charset="0"/>
              <a:buChar char="•"/>
            </a:pPr>
            <a:r>
              <a:rPr lang="en-GB" dirty="0"/>
              <a:t>A very ambitious AO who recognised the need to grow. They were handling around 150k tests per annum to give some context.</a:t>
            </a:r>
          </a:p>
          <a:p>
            <a:pPr marL="171450" indent="-171450">
              <a:buFont typeface="Arial" panose="020B0604020202020204" pitchFamily="34" charset="0"/>
              <a:buChar char="•"/>
            </a:pPr>
            <a:r>
              <a:rPr lang="en-GB" dirty="0"/>
              <a:t>My perception when reviewing their processes was very much a “cottage industry” approach – it was very tailored, very precise but not </a:t>
            </a:r>
            <a:r>
              <a:rPr lang="en-GB" dirty="0" err="1"/>
              <a:t>scaleable</a:t>
            </a:r>
            <a:endParaRPr lang="en-GB" dirty="0"/>
          </a:p>
          <a:p>
            <a:pPr marL="628650" lvl="1" indent="-171450">
              <a:buFont typeface="Arial" panose="020B0604020202020204" pitchFamily="34" charset="0"/>
              <a:buChar char="•"/>
            </a:pPr>
            <a:r>
              <a:rPr lang="en-GB" dirty="0"/>
              <a:t>They printed everything in-house – but there was little back-up</a:t>
            </a:r>
          </a:p>
          <a:p>
            <a:pPr marL="628650" lvl="1" indent="-171450">
              <a:buFont typeface="Arial" panose="020B0604020202020204" pitchFamily="34" charset="0"/>
              <a:buChar char="•"/>
            </a:pPr>
            <a:r>
              <a:rPr lang="en-GB" dirty="0"/>
              <a:t>Systems weren’t integrated – a little disjointed.  Nonetheless they worked but would creak with more volume.</a:t>
            </a:r>
          </a:p>
          <a:p>
            <a:pPr marL="628650" lvl="1" indent="-171450">
              <a:buFont typeface="Arial" panose="020B0604020202020204" pitchFamily="34" charset="0"/>
              <a:buChar char="•"/>
            </a:pPr>
            <a:r>
              <a:rPr lang="en-GB" dirty="0"/>
              <a:t>The look and feel of their papers lacked a little design flair. Created in MS Word and looked it.</a:t>
            </a:r>
          </a:p>
          <a:p>
            <a:pPr marL="628650" lvl="1" indent="-171450">
              <a:buFont typeface="Arial" panose="020B0604020202020204" pitchFamily="34" charset="0"/>
              <a:buChar char="•"/>
            </a:pPr>
            <a:r>
              <a:rPr lang="en-GB" dirty="0"/>
              <a:t>SLA turnarounds were also tight – particularly in the delivery of RAs</a:t>
            </a:r>
          </a:p>
          <a:p>
            <a:pPr marL="171450" indent="-171450">
              <a:buFont typeface="Arial" panose="020B0604020202020204" pitchFamily="34" charset="0"/>
              <a:buChar char="•"/>
            </a:pPr>
            <a:r>
              <a:rPr lang="en-GB" dirty="0"/>
              <a:t>Nonetheless they knew they needed to adapt to grow.</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Solution</a:t>
            </a:r>
          </a:p>
          <a:p>
            <a:pPr marL="171450" indent="-171450">
              <a:buFont typeface="Arial" panose="020B0604020202020204" pitchFamily="34" charset="0"/>
              <a:buChar char="•"/>
            </a:pPr>
            <a:r>
              <a:rPr lang="en-GB" dirty="0"/>
              <a:t>Again data driven process – an automated daily data file that flows straight from their systems directly through to our production, packing and dispatch via a management system.</a:t>
            </a:r>
          </a:p>
          <a:p>
            <a:pPr marL="171450" indent="-171450">
              <a:buFont typeface="Arial" panose="020B0604020202020204" pitchFamily="34" charset="0"/>
              <a:buChar char="•"/>
            </a:pPr>
            <a:r>
              <a:rPr lang="en-GB" dirty="0"/>
              <a:t>Personalisation – if we have a name pre-registered, we put it on. If not, leave blank and capture after the exam. Very pragmatic.</a:t>
            </a:r>
          </a:p>
          <a:p>
            <a:pPr marL="171450" indent="-171450">
              <a:buFont typeface="Arial" panose="020B0604020202020204" pitchFamily="34" charset="0"/>
              <a:buChar char="•"/>
            </a:pPr>
            <a:r>
              <a:rPr lang="en-GB" dirty="0"/>
              <a:t>Adapted to incorporate all their reasonable adjustments (MLP, EP, Coloured papers). And this AO is very ambitious in this area </a:t>
            </a:r>
          </a:p>
          <a:p>
            <a:pPr marL="628650" lvl="1" indent="-171450">
              <a:buFont typeface="Arial" panose="020B0604020202020204" pitchFamily="34" charset="0"/>
              <a:buChar char="•"/>
            </a:pPr>
            <a:r>
              <a:rPr lang="en-GB" dirty="0"/>
              <a:t>27 variants of coloured paper</a:t>
            </a:r>
          </a:p>
          <a:p>
            <a:pPr marL="628650" lvl="1" indent="-171450">
              <a:buFont typeface="Arial" panose="020B0604020202020204" pitchFamily="34" charset="0"/>
              <a:buChar char="•"/>
            </a:pPr>
            <a:r>
              <a:rPr lang="en-GB" dirty="0"/>
              <a:t>Centres can place modified requests 10 working days prior to exam date</a:t>
            </a:r>
          </a:p>
          <a:p>
            <a:pPr marL="628650" lvl="1" indent="-171450">
              <a:buFont typeface="Arial" panose="020B0604020202020204" pitchFamily="34" charset="0"/>
              <a:buChar char="•"/>
            </a:pPr>
            <a:r>
              <a:rPr lang="en-GB" dirty="0"/>
              <a:t>and none of this “ we’ll send you a file and you can print it yourself”. Modifieds are provided and with personalisation as well. </a:t>
            </a:r>
          </a:p>
          <a:p>
            <a:pPr marL="628650" lvl="1" indent="-171450">
              <a:buFont typeface="Arial" panose="020B0604020202020204" pitchFamily="34" charset="0"/>
              <a:buChar char="•"/>
            </a:pPr>
            <a:r>
              <a:rPr lang="en-GB" dirty="0"/>
              <a:t>That takes a well oiled machine to deliver.</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Outcome</a:t>
            </a:r>
          </a:p>
          <a:p>
            <a:pPr marL="171450" indent="-171450">
              <a:buFont typeface="Arial" panose="020B0604020202020204" pitchFamily="34" charset="0"/>
              <a:buChar char="•"/>
            </a:pPr>
            <a:r>
              <a:rPr lang="en-GB" dirty="0"/>
              <a:t>Tight SLAs met</a:t>
            </a:r>
          </a:p>
          <a:p>
            <a:pPr marL="628650" lvl="1" indent="-171450">
              <a:buFont typeface="Arial" panose="020B0604020202020204" pitchFamily="34" charset="0"/>
              <a:buChar char="•"/>
            </a:pPr>
            <a:r>
              <a:rPr lang="en-GB" dirty="0"/>
              <a:t>Print what you want when you want it…. and quickly.</a:t>
            </a:r>
          </a:p>
          <a:p>
            <a:pPr marL="171450" indent="-171450">
              <a:buFont typeface="Arial" panose="020B0604020202020204" pitchFamily="34" charset="0"/>
              <a:buChar char="•"/>
            </a:pPr>
            <a:r>
              <a:rPr lang="en-GB" dirty="0"/>
              <a:t>A very integrated process with full audit trail</a:t>
            </a:r>
          </a:p>
          <a:p>
            <a:pPr marL="628650" lvl="1" indent="-171450">
              <a:buFont typeface="Arial" panose="020B0604020202020204" pitchFamily="34" charset="0"/>
              <a:buChar char="•"/>
            </a:pPr>
            <a:r>
              <a:rPr lang="en-GB" dirty="0"/>
              <a:t>With any new implementation you’re always very alert and aware in the first few days, even with extensive testing and trialling.</a:t>
            </a:r>
          </a:p>
          <a:p>
            <a:pPr marL="628650" lvl="1" indent="-171450">
              <a:buFont typeface="Arial" panose="020B0604020202020204" pitchFamily="34" charset="0"/>
              <a:buChar char="•"/>
            </a:pPr>
            <a:r>
              <a:rPr lang="en-GB" dirty="0"/>
              <a:t>We had a centre on day 3 after Go Live who checked their exam papers on the eve of the exam at around 5pm and declared that there were missing modified large print papers. In this scenario the natural approach is to rectify the issue first and investigate second. By 7pm we’d re-printed the pack, and dispatched for early delivery next day.</a:t>
            </a:r>
          </a:p>
          <a:p>
            <a:pPr marL="628650" lvl="1" indent="-171450">
              <a:buFont typeface="Arial" panose="020B0604020202020204" pitchFamily="34" charset="0"/>
              <a:buChar char="•"/>
            </a:pPr>
            <a:r>
              <a:rPr lang="en-GB" dirty="0"/>
              <a:t>Crucially though we were able to provide an audit trail from the pack weight that demonstrated that the papers had been packed and dispatched originally and been mislaid by the centre.</a:t>
            </a:r>
          </a:p>
          <a:p>
            <a:pPr marL="628650" lvl="1" indent="-171450">
              <a:buFont typeface="Arial" panose="020B0604020202020204" pitchFamily="34" charset="0"/>
              <a:buChar char="•"/>
            </a:pPr>
            <a:r>
              <a:rPr lang="en-GB" dirty="0"/>
              <a:t>The AO retains total control of process without the pain as all this MI is being played back via an online tracking portal for the Customer Service teams to be able to use..</a:t>
            </a:r>
          </a:p>
          <a:p>
            <a:pPr marL="628650" lvl="1" indent="-171450">
              <a:buFont typeface="Arial" panose="020B0604020202020204" pitchFamily="34" charset="0"/>
              <a:buChar char="•"/>
            </a:pPr>
            <a:r>
              <a:rPr lang="en-GB" dirty="0"/>
              <a:t>Customer feedback on delivery issues has been that they’d never seen so much detail before in terms what the delivery issues were – they were hidden because they didn’t have the MI circulated..</a:t>
            </a:r>
          </a:p>
          <a:p>
            <a:endParaRPr lang="en-GB" dirty="0"/>
          </a:p>
        </p:txBody>
      </p:sp>
      <p:sp>
        <p:nvSpPr>
          <p:cNvPr id="4" name="Slide Number Placeholder 3"/>
          <p:cNvSpPr>
            <a:spLocks noGrp="1"/>
          </p:cNvSpPr>
          <p:nvPr>
            <p:ph type="sldNum" sz="quarter" idx="10"/>
          </p:nvPr>
        </p:nvSpPr>
        <p:spPr/>
        <p:txBody>
          <a:bodyPr/>
          <a:lstStyle/>
          <a:p>
            <a:pPr>
              <a:defRPr/>
            </a:pPr>
            <a:fld id="{BAEC6184-7A83-44A5-9121-EEA0F9ED8DDC}" type="slidenum">
              <a:rPr lang="en-US" smtClean="0"/>
              <a:pPr>
                <a:defRPr/>
              </a:pPr>
              <a:t>13</a:t>
            </a:fld>
            <a:endParaRPr lang="en-US" dirty="0"/>
          </a:p>
        </p:txBody>
      </p:sp>
    </p:spTree>
    <p:extLst>
      <p:ext uri="{BB962C8B-B14F-4D97-AF65-F5344CB8AC3E}">
        <p14:creationId xmlns:p14="http://schemas.microsoft.com/office/powerpoint/2010/main" val="1109344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Outsourcing if done right doesn’t mean you lose control. </a:t>
            </a:r>
          </a:p>
          <a:p>
            <a:pPr marL="171450" indent="-171450">
              <a:buFont typeface="Arial" panose="020B0604020202020204" pitchFamily="34" charset="0"/>
              <a:buChar char="•"/>
            </a:pPr>
            <a:r>
              <a:rPr lang="en-GB" dirty="0"/>
              <a:t>AOs find they end up with more control, better MI and can then focus their teams on delivering better performance in real AO tasks elsewhere.</a:t>
            </a:r>
          </a:p>
          <a:p>
            <a:endParaRPr lang="en-GB" dirty="0"/>
          </a:p>
          <a:p>
            <a:r>
              <a:rPr lang="en-GB" dirty="0"/>
              <a:t>2. Quicker processing can be achieved that reduces cost and waste. Are there processes in your organisations that could be digitised – could you leverage on our investments in this area to help? </a:t>
            </a:r>
          </a:p>
          <a:p>
            <a:pPr marL="171450" indent="-171450">
              <a:buFont typeface="Arial" panose="020B0604020202020204" pitchFamily="34" charset="0"/>
              <a:buChar char="•"/>
            </a:pPr>
            <a:r>
              <a:rPr lang="en-GB" dirty="0"/>
              <a:t>Speed up</a:t>
            </a:r>
          </a:p>
          <a:p>
            <a:pPr marL="171450" indent="-171450">
              <a:buFont typeface="Arial" panose="020B0604020202020204" pitchFamily="34" charset="0"/>
              <a:buChar char="•"/>
            </a:pPr>
            <a:r>
              <a:rPr lang="en-GB" dirty="0"/>
              <a:t>Reduce cost</a:t>
            </a:r>
          </a:p>
          <a:p>
            <a:pPr marL="171450" indent="-171450">
              <a:buFont typeface="Arial" panose="020B0604020202020204" pitchFamily="34" charset="0"/>
              <a:buChar char="•"/>
            </a:pPr>
            <a:r>
              <a:rPr lang="en-GB" dirty="0"/>
              <a:t>Free up valuable resource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3. Greater personalisation can improve the learner experience.</a:t>
            </a:r>
          </a:p>
          <a:p>
            <a:endParaRPr lang="en-GB" dirty="0"/>
          </a:p>
          <a:p>
            <a:r>
              <a:rPr lang="en-GB" dirty="0"/>
              <a:t>4. Paper is a technology and thriving. Using modern digital and digitised techniques provides the cutting edge of technology. I’m seeing paper exams thriving because we’re making more use of tech and were working alongside online exams. It’s very adaptive and customisable and can help drive the exam process.</a:t>
            </a:r>
          </a:p>
        </p:txBody>
      </p:sp>
      <p:sp>
        <p:nvSpPr>
          <p:cNvPr id="4" name="Slide Number Placeholder 3"/>
          <p:cNvSpPr>
            <a:spLocks noGrp="1"/>
          </p:cNvSpPr>
          <p:nvPr>
            <p:ph type="sldNum" sz="quarter" idx="5"/>
          </p:nvPr>
        </p:nvSpPr>
        <p:spPr/>
        <p:txBody>
          <a:bodyPr/>
          <a:lstStyle/>
          <a:p>
            <a:pPr>
              <a:defRPr/>
            </a:pPr>
            <a:fld id="{BAEC6184-7A83-44A5-9121-EEA0F9ED8DDC}" type="slidenum">
              <a:rPr lang="en-US" smtClean="0"/>
              <a:pPr>
                <a:defRPr/>
              </a:pPr>
              <a:t>14</a:t>
            </a:fld>
            <a:endParaRPr lang="en-US" dirty="0"/>
          </a:p>
        </p:txBody>
      </p:sp>
    </p:spTree>
    <p:extLst>
      <p:ext uri="{BB962C8B-B14F-4D97-AF65-F5344CB8AC3E}">
        <p14:creationId xmlns:p14="http://schemas.microsoft.com/office/powerpoint/2010/main" val="3360871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On your 100</a:t>
            </a:r>
            <a:r>
              <a:rPr lang="en-GB"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birthday, you’d be disappointed if the King only sent you an email.</a:t>
            </a:r>
          </a:p>
          <a:p>
            <a:pPr marL="0" lvl="0" indent="0">
              <a:lnSpc>
                <a:spcPct val="107000"/>
              </a:lnSpc>
              <a:buFont typeface="Symbol" panose="05050102010706020507" pitchFamily="18" charset="2"/>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Certificates are a tactile and treasured piece of paper. They engage learners. They are commemorative documents that reward learning.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ECerts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do have a role to play but can remove that personal touch and connection.</a:t>
            </a:r>
          </a:p>
          <a:p>
            <a:pPr marL="0" lvl="0" indent="0">
              <a:lnSpc>
                <a:spcPct val="107000"/>
              </a:lnSpc>
              <a:spcAft>
                <a:spcPts val="800"/>
              </a:spcAft>
              <a:buFont typeface="Symbol" panose="05050102010706020507" pitchFamily="18" charset="2"/>
              <a:buNone/>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 have an Ops Manager who swore blind he’d never study again after his L5 in Business Management. Throw a hat in the air and give him a bit of paper and he was re-invigorated to take on the L7.</a:t>
            </a:r>
          </a:p>
        </p:txBody>
      </p:sp>
      <p:sp>
        <p:nvSpPr>
          <p:cNvPr id="4" name="Slide Number Placeholder 3"/>
          <p:cNvSpPr>
            <a:spLocks noGrp="1"/>
          </p:cNvSpPr>
          <p:nvPr>
            <p:ph type="sldNum" sz="quarter" idx="10"/>
          </p:nvPr>
        </p:nvSpPr>
        <p:spPr/>
        <p:txBody>
          <a:bodyPr/>
          <a:lstStyle/>
          <a:p>
            <a:pPr>
              <a:defRPr/>
            </a:pPr>
            <a:fld id="{BAEC6184-7A83-44A5-9121-EEA0F9ED8DDC}" type="slidenum">
              <a:rPr lang="en-US" smtClean="0"/>
              <a:pPr>
                <a:defRPr/>
              </a:pPr>
              <a:t>15</a:t>
            </a:fld>
            <a:endParaRPr lang="en-US" dirty="0"/>
          </a:p>
        </p:txBody>
      </p:sp>
    </p:spTree>
    <p:extLst>
      <p:ext uri="{BB962C8B-B14F-4D97-AF65-F5344CB8AC3E}">
        <p14:creationId xmlns:p14="http://schemas.microsoft.com/office/powerpoint/2010/main" val="253577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exit poll. </a:t>
            </a:r>
          </a:p>
          <a:p>
            <a:endParaRPr lang="en-GB" dirty="0"/>
          </a:p>
          <a:p>
            <a:r>
              <a:rPr lang="en-GB" dirty="0"/>
              <a:t>I’ll take questions whilst people submit their response.</a:t>
            </a:r>
          </a:p>
        </p:txBody>
      </p:sp>
      <p:sp>
        <p:nvSpPr>
          <p:cNvPr id="4" name="Slide Number Placeholder 3"/>
          <p:cNvSpPr>
            <a:spLocks noGrp="1"/>
          </p:cNvSpPr>
          <p:nvPr>
            <p:ph type="sldNum" sz="quarter" idx="5"/>
          </p:nvPr>
        </p:nvSpPr>
        <p:spPr/>
        <p:txBody>
          <a:bodyPr/>
          <a:lstStyle/>
          <a:p>
            <a:pPr>
              <a:defRPr/>
            </a:pPr>
            <a:fld id="{BAEC6184-7A83-44A5-9121-EEA0F9ED8DDC}" type="slidenum">
              <a:rPr lang="en-US" smtClean="0"/>
              <a:pPr>
                <a:defRPr/>
              </a:pPr>
              <a:t>16</a:t>
            </a:fld>
            <a:endParaRPr lang="en-US" dirty="0"/>
          </a:p>
        </p:txBody>
      </p:sp>
    </p:spTree>
    <p:extLst>
      <p:ext uri="{BB962C8B-B14F-4D97-AF65-F5344CB8AC3E}">
        <p14:creationId xmlns:p14="http://schemas.microsoft.com/office/powerpoint/2010/main" val="3344113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Thank You</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I’m around after the event to talk about a potential investigation into a project</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but if you need to get away please feel free to get in touch</a:t>
            </a:r>
          </a:p>
          <a:p>
            <a:pPr marL="342900" lvl="0" indent="-342900">
              <a:lnSpc>
                <a:spcPct val="107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 doubt many of you have stepped foot in a modern print environment recently so there’s an open invitation to visit our operation and see it working first hand.</a:t>
            </a:r>
          </a:p>
        </p:txBody>
      </p:sp>
      <p:sp>
        <p:nvSpPr>
          <p:cNvPr id="4" name="Slide Number Placeholder 3"/>
          <p:cNvSpPr>
            <a:spLocks noGrp="1"/>
          </p:cNvSpPr>
          <p:nvPr>
            <p:ph type="sldNum" sz="quarter" idx="10"/>
          </p:nvPr>
        </p:nvSpPr>
        <p:spPr/>
        <p:txBody>
          <a:bodyPr/>
          <a:lstStyle/>
          <a:p>
            <a:pPr>
              <a:defRPr/>
            </a:pPr>
            <a:fld id="{BAEC6184-7A83-44A5-9121-EEA0F9ED8DDC}" type="slidenum">
              <a:rPr lang="en-US" smtClean="0"/>
              <a:pPr>
                <a:defRPr/>
              </a:pPr>
              <a:t>17</a:t>
            </a:fld>
            <a:endParaRPr lang="en-US" dirty="0"/>
          </a:p>
        </p:txBody>
      </p:sp>
    </p:spTree>
    <p:extLst>
      <p:ext uri="{BB962C8B-B14F-4D97-AF65-F5344CB8AC3E}">
        <p14:creationId xmlns:p14="http://schemas.microsoft.com/office/powerpoint/2010/main" val="299439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I’m going to use a tool to get a little audience participation. So if you can get your phones out and scan this code and when prompted I’ll ask for your participation during the presentation.</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While you’re setting that up, I’ve already introduced a piece of technology that the exam print world uses in multiple applications. The QR code or its counterpart, the barcode.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helps me to help AOs to</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Navigate to an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ECert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from a printed cert</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Carries personal information on an exam answer sheet or book</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Tracks an exam document moving through a production plant</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Ensures that ALL items in an exam pack are collated and packed with 100% integrity</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Tracks the package moving to and from a centre</a:t>
            </a:r>
          </a:p>
          <a:p>
            <a:pPr marL="342900" lvl="0" indent="-342900">
              <a:lnSpc>
                <a:spcPct val="107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Auto-captures data when scanning exam documents that are being returned.</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More on this as we go.</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agenda:-</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We’re looking at the transformation of print for education and what trends are we seeing in the assessment world for printed exams and certificates.</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I’ll bring this to life with a few examples.</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Finally some takeaways for you.</a:t>
            </a:r>
            <a:endParaRPr lang="es-UY"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2226912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POLL</a:t>
            </a:r>
          </a:p>
          <a:p>
            <a:r>
              <a:rPr lang="en-GB" dirty="0"/>
              <a:t>If I take this piece of paper, I wonder if you can guess how much of this piece of paper will get recycled:-</a:t>
            </a:r>
          </a:p>
          <a:p>
            <a:pPr marL="171450" indent="-171450">
              <a:buFont typeface="Arial" panose="020B0604020202020204" pitchFamily="34" charset="0"/>
              <a:buChar char="•"/>
            </a:pPr>
            <a:r>
              <a:rPr lang="en-GB" dirty="0"/>
              <a:t>The target by 2025 in the UK is 75%, 85% by 2030</a:t>
            </a:r>
          </a:p>
          <a:p>
            <a:pPr marL="171450" indent="-171450">
              <a:buFont typeface="Arial" panose="020B0604020202020204" pitchFamily="34" charset="0"/>
              <a:buChar char="•"/>
            </a:pPr>
            <a:r>
              <a:rPr lang="en-GB" dirty="0"/>
              <a:t>In our industry and our experiences it’s probably already there and gone beyond</a:t>
            </a:r>
          </a:p>
          <a:p>
            <a:pPr marL="171450" indent="-171450">
              <a:buFont typeface="Arial" panose="020B0604020202020204" pitchFamily="34" charset="0"/>
              <a:buChar char="•"/>
            </a:pPr>
            <a:r>
              <a:rPr lang="en-GB" dirty="0"/>
              <a:t>In examinations and a controlled and regulated environment we could be talking 10% or less is not being recycled.</a:t>
            </a:r>
          </a:p>
        </p:txBody>
      </p:sp>
      <p:sp>
        <p:nvSpPr>
          <p:cNvPr id="4" name="Slide Number Placeholder 3"/>
          <p:cNvSpPr>
            <a:spLocks noGrp="1"/>
          </p:cNvSpPr>
          <p:nvPr>
            <p:ph type="sldNum" sz="quarter" idx="5"/>
          </p:nvPr>
        </p:nvSpPr>
        <p:spPr/>
        <p:txBody>
          <a:bodyPr/>
          <a:lstStyle/>
          <a:p>
            <a:pPr>
              <a:defRPr/>
            </a:pPr>
            <a:fld id="{BAEC6184-7A83-44A5-9121-EEA0F9ED8DDC}" type="slidenum">
              <a:rPr lang="en-US" smtClean="0"/>
              <a:pPr>
                <a:defRPr/>
              </a:pPr>
              <a:t>3</a:t>
            </a:fld>
            <a:endParaRPr lang="en-US" dirty="0"/>
          </a:p>
        </p:txBody>
      </p:sp>
    </p:spTree>
    <p:extLst>
      <p:ext uri="{BB962C8B-B14F-4D97-AF65-F5344CB8AC3E}">
        <p14:creationId xmlns:p14="http://schemas.microsoft.com/office/powerpoint/2010/main" val="80976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So, it’s clear that technology is shifting and there is a move to online exams but for whatever reason (whether that be technology infrastructure, the testing environment, location or ease of set-up), it’s also clear that there is still a place for printed paper based exams and certificates.</a:t>
            </a:r>
          </a:p>
          <a:p>
            <a:pPr>
              <a:lnSpc>
                <a:spcPct val="1070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These are the trends we are seeing from a print providers perspective.</a:t>
            </a:r>
          </a:p>
          <a:p>
            <a:pPr marL="342900" lvl="0" indent="-342900">
              <a:lnSpc>
                <a:spcPct val="107000"/>
              </a:lnSpc>
              <a:buFont typeface="Symbol" panose="05050102010706020507" pitchFamily="18"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Environmental Issues</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 environment and energy are very topical subjects at the moment.</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When I started my print career in the early 90’s, print was a heavy duty industry where there were lots of solvents, inks and chemicals involved </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But this has evolved into a cleaner environment with great sustainability, low waste and low carbon footprint.</a:t>
            </a:r>
          </a:p>
          <a:p>
            <a:pPr marL="457200" lvl="1" indent="0">
              <a:lnSpc>
                <a:spcPct val="107000"/>
              </a:lnSpc>
              <a:buFont typeface="Courier New" panose="02070309020205020404" pitchFamily="49" charset="0"/>
              <a:buNone/>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0" fontAlgn="base" latinLnBrk="0" hangingPunct="0">
              <a:lnSpc>
                <a:spcPct val="107000"/>
              </a:lnSpc>
              <a:spcBef>
                <a:spcPct val="30000"/>
              </a:spcBef>
              <a:spcAft>
                <a:spcPct val="0"/>
              </a:spcAft>
              <a:buClrTx/>
              <a:buSzTx/>
              <a:buFont typeface="Courier New" panose="02070309020205020404" pitchFamily="49" charset="0"/>
              <a:buNone/>
              <a:tabLst/>
              <a:defRP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Lets bust a few myths!</a:t>
            </a:r>
          </a:p>
          <a:p>
            <a:pPr marL="457200" lvl="1" indent="0">
              <a:lnSpc>
                <a:spcPct val="107000"/>
              </a:lnSpc>
              <a:buFont typeface="Courier New" panose="02070309020205020404" pitchFamily="49" charset="0"/>
              <a:buNone/>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351401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Paper can be recycled and re-used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Paper is based on wood, a natural and renewable material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“Go Paperless”, “Go Green” and “Save Trees” are common messages we experience,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but paper is a renewable resource, not like lithium and other precious commodities.</a:t>
            </a:r>
          </a:p>
          <a:p>
            <a:endParaRPr lang="en-GB" dirty="0"/>
          </a:p>
        </p:txBody>
      </p:sp>
      <p:sp>
        <p:nvSpPr>
          <p:cNvPr id="4" name="Slide Number Placeholder 3"/>
          <p:cNvSpPr>
            <a:spLocks noGrp="1"/>
          </p:cNvSpPr>
          <p:nvPr>
            <p:ph type="sldNum" sz="quarter" idx="10"/>
          </p:nvPr>
        </p:nvSpPr>
        <p:spPr/>
        <p:txBody>
          <a:bodyPr/>
          <a:lstStyle/>
          <a:p>
            <a:pPr>
              <a:defRPr/>
            </a:pPr>
            <a:fld id="{BAEC6184-7A83-44A5-9121-EEA0F9ED8DDC}" type="slidenum">
              <a:rPr lang="en-US" smtClean="0"/>
              <a:pPr>
                <a:defRPr/>
              </a:pPr>
              <a:t>5</a:t>
            </a:fld>
            <a:endParaRPr lang="en-US" dirty="0"/>
          </a:p>
        </p:txBody>
      </p:sp>
    </p:spTree>
    <p:extLst>
      <p:ext uri="{BB962C8B-B14F-4D97-AF65-F5344CB8AC3E}">
        <p14:creationId xmlns:p14="http://schemas.microsoft.com/office/powerpoint/2010/main" val="2031176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lstStyle/>
          <a:p>
            <a:r>
              <a:rPr lang="en-GB" dirty="0"/>
              <a:t>Forestry Stewardship within the industry demonstrates control of the supply chain that renews forests.</a:t>
            </a:r>
          </a:p>
        </p:txBody>
      </p:sp>
      <p:sp>
        <p:nvSpPr>
          <p:cNvPr id="4" name="Slide Number Placeholder 3"/>
          <p:cNvSpPr>
            <a:spLocks noGrp="1"/>
          </p:cNvSpPr>
          <p:nvPr>
            <p:ph type="sldNum" sz="quarter" idx="10"/>
          </p:nvPr>
        </p:nvSpPr>
        <p:spPr/>
        <p:txBody>
          <a:bodyPr/>
          <a:lstStyle/>
          <a:p>
            <a:pPr>
              <a:defRPr/>
            </a:pPr>
            <a:fld id="{BAEC6184-7A83-44A5-9121-EEA0F9ED8DDC}" type="slidenum">
              <a:rPr lang="en-US" smtClean="0"/>
              <a:pPr>
                <a:defRPr/>
              </a:pPr>
              <a:t>6</a:t>
            </a:fld>
            <a:endParaRPr lang="en-US" dirty="0"/>
          </a:p>
        </p:txBody>
      </p:sp>
    </p:spTree>
    <p:extLst>
      <p:ext uri="{BB962C8B-B14F-4D97-AF65-F5344CB8AC3E}">
        <p14:creationId xmlns:p14="http://schemas.microsoft.com/office/powerpoint/2010/main" val="304339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Paper and Print providers are working hard to reduce the environmental impact of production.</a:t>
            </a:r>
          </a:p>
          <a:p>
            <a:endParaRPr lang="en-GB" dirty="0"/>
          </a:p>
        </p:txBody>
      </p:sp>
      <p:sp>
        <p:nvSpPr>
          <p:cNvPr id="4" name="Slide Number Placeholder 3"/>
          <p:cNvSpPr>
            <a:spLocks noGrp="1"/>
          </p:cNvSpPr>
          <p:nvPr>
            <p:ph type="sldNum" sz="quarter" idx="10"/>
          </p:nvPr>
        </p:nvSpPr>
        <p:spPr/>
        <p:txBody>
          <a:bodyPr/>
          <a:lstStyle/>
          <a:p>
            <a:pPr>
              <a:defRPr/>
            </a:pPr>
            <a:fld id="{BAEC6184-7A83-44A5-9121-EEA0F9ED8DDC}" type="slidenum">
              <a:rPr lang="en-US" smtClean="0"/>
              <a:pPr>
                <a:defRPr/>
              </a:pPr>
              <a:t>7</a:t>
            </a:fld>
            <a:endParaRPr lang="en-US" dirty="0"/>
          </a:p>
        </p:txBody>
      </p:sp>
    </p:spTree>
    <p:extLst>
      <p:ext uri="{BB962C8B-B14F-4D97-AF65-F5344CB8AC3E}">
        <p14:creationId xmlns:p14="http://schemas.microsoft.com/office/powerpoint/2010/main" val="1419715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lstStyle/>
          <a:p>
            <a:r>
              <a:rPr lang="en-GB" dirty="0"/>
              <a:t>Conversely, </a:t>
            </a:r>
          </a:p>
          <a:p>
            <a:pPr marL="171450" indent="-171450">
              <a:buFont typeface="Arial" panose="020B0604020202020204" pitchFamily="34" charset="0"/>
              <a:buChar char="•"/>
            </a:pPr>
            <a:r>
              <a:rPr lang="en-GB" dirty="0"/>
              <a:t>The ICT industry accounts for 5-9% of electricity use</a:t>
            </a:r>
          </a:p>
          <a:p>
            <a:pPr marL="171450" indent="-171450">
              <a:buFont typeface="Arial" panose="020B0604020202020204" pitchFamily="34" charset="0"/>
              <a:buChar char="•"/>
            </a:pPr>
            <a:r>
              <a:rPr lang="en-GB" dirty="0"/>
              <a:t>This is more than 2% of global greenhouse gas emissions (as much as all air traffic). </a:t>
            </a:r>
          </a:p>
          <a:p>
            <a:pPr marL="171450" indent="-171450">
              <a:buFont typeface="Arial" panose="020B0604020202020204" pitchFamily="34" charset="0"/>
              <a:buChar char="•"/>
            </a:pPr>
            <a:r>
              <a:rPr lang="en-GB" dirty="0"/>
              <a:t>European Commission, 2020 said “If left unchecked, the ICT footprint could increase to 14% of global emissions by 2040.”</a:t>
            </a:r>
          </a:p>
          <a:p>
            <a:pPr marL="171450" indent="-171450">
              <a:buFont typeface="Arial" panose="020B0604020202020204" pitchFamily="34" charset="0"/>
              <a:buChar char="•"/>
            </a:pPr>
            <a:r>
              <a:rPr lang="en-GB" dirty="0"/>
              <a:t>Panorama did a programme a couple of months ago about the huge power resources needed to support data centres and cool immense data servers.</a:t>
            </a:r>
          </a:p>
          <a:p>
            <a:pPr marL="171450" indent="-171450">
              <a:buFont typeface="Arial" panose="020B0604020202020204" pitchFamily="34" charset="0"/>
              <a:buChar char="•"/>
            </a:pPr>
            <a:r>
              <a:rPr lang="en-GB" dirty="0"/>
              <a:t>And E-waste is the fastest growing issue, a 21% increase in 5 years and recycling only at 42% in Europe.</a:t>
            </a:r>
          </a:p>
          <a:p>
            <a:endParaRPr lang="en-GB" dirty="0"/>
          </a:p>
        </p:txBody>
      </p:sp>
      <p:sp>
        <p:nvSpPr>
          <p:cNvPr id="4" name="Slide Number Placeholder 3"/>
          <p:cNvSpPr>
            <a:spLocks noGrp="1"/>
          </p:cNvSpPr>
          <p:nvPr>
            <p:ph type="sldNum" sz="quarter" idx="10"/>
          </p:nvPr>
        </p:nvSpPr>
        <p:spPr/>
        <p:txBody>
          <a:bodyPr/>
          <a:lstStyle/>
          <a:p>
            <a:pPr>
              <a:defRPr/>
            </a:pPr>
            <a:fld id="{BAEC6184-7A83-44A5-9121-EEA0F9ED8DDC}" type="slidenum">
              <a:rPr lang="en-US" smtClean="0"/>
              <a:pPr>
                <a:defRPr/>
              </a:pPr>
              <a:t>8</a:t>
            </a:fld>
            <a:endParaRPr lang="en-US" dirty="0"/>
          </a:p>
        </p:txBody>
      </p:sp>
    </p:spTree>
    <p:extLst>
      <p:ext uri="{BB962C8B-B14F-4D97-AF65-F5344CB8AC3E}">
        <p14:creationId xmlns:p14="http://schemas.microsoft.com/office/powerpoint/2010/main" val="439528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On-demand</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 pandemic saw an increase in demand for online exams and whilst online exams have grown, paper is still as popular today.</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Within paper, what we’ve seen is an increase in faster turnaround and on-demand exams.</a:t>
            </a:r>
          </a:p>
          <a:p>
            <a:pPr marL="742950" marR="0" lvl="1" indent="-285750" algn="l" defTabSz="914400" rtl="0" eaLnBrk="0" fontAlgn="base" latinLnBrk="0" hangingPunct="0">
              <a:lnSpc>
                <a:spcPct val="107000"/>
              </a:lnSpc>
              <a:spcBef>
                <a:spcPct val="30000"/>
              </a:spcBef>
              <a:spcAft>
                <a:spcPct val="0"/>
              </a:spcAft>
              <a:buClrTx/>
              <a:buSzTx/>
              <a:buFont typeface="Courier New" panose="02070309020205020404" pitchFamily="49" charset="0"/>
              <a:buChar char="o"/>
              <a:tabLst/>
              <a:defRP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Not mass produced papers ….. printed as when needed</a:t>
            </a:r>
          </a:p>
          <a:p>
            <a:pPr marL="742950" marR="0" lvl="1" indent="-285750" algn="l" defTabSz="914400" rtl="0" eaLnBrk="0" fontAlgn="base" latinLnBrk="0" hangingPunct="0">
              <a:lnSpc>
                <a:spcPct val="107000"/>
              </a:lnSpc>
              <a:spcBef>
                <a:spcPct val="30000"/>
              </a:spcBef>
              <a:spcAft>
                <a:spcPct val="0"/>
              </a:spcAft>
              <a:buClrTx/>
              <a:buSzTx/>
              <a:buFont typeface="Courier New" panose="02070309020205020404" pitchFamily="49" charset="0"/>
              <a:buChar char="o"/>
              <a:tabLst/>
              <a:defRPr/>
            </a:pPr>
            <a:r>
              <a:rPr lang="en-GB" sz="1100" dirty="0"/>
              <a:t>Print what you want when you want it…. And quickly.</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Less waste and better environmentally</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Digital paper libraries are created</a:t>
            </a:r>
          </a:p>
          <a:p>
            <a:pPr marL="1085850" lvl="2" indent="-171450">
              <a:buFont typeface="Arial" panose="020B0604020202020204" pitchFamily="34" charset="0"/>
              <a:buChar char="•"/>
            </a:pPr>
            <a:r>
              <a:rPr lang="en-GB" sz="1100" dirty="0"/>
              <a:t>Enables new papers to be created quickly and be readily available for distribution. </a:t>
            </a:r>
          </a:p>
          <a:p>
            <a:pPr marL="1085850" lvl="2" indent="-171450">
              <a:buFont typeface="Arial" panose="020B0604020202020204" pitchFamily="34" charset="0"/>
              <a:buChar char="•"/>
            </a:pPr>
            <a:r>
              <a:rPr lang="en-GB" sz="1100" dirty="0"/>
              <a:t>Retire old papers and replace instantaneously. </a:t>
            </a:r>
          </a:p>
          <a:p>
            <a:pPr marL="1085850" lvl="2" indent="-171450">
              <a:buFont typeface="Arial" panose="020B0604020202020204" pitchFamily="34" charset="0"/>
              <a:buChar char="•"/>
            </a:pPr>
            <a:r>
              <a:rPr lang="en-GB" sz="1100" dirty="0"/>
              <a:t>Open up back catalogues of small run papers. </a:t>
            </a:r>
          </a:p>
          <a:p>
            <a:pPr marL="1085850" lvl="2" indent="-171450">
              <a:buFont typeface="Arial" panose="020B0604020202020204" pitchFamily="34" charset="0"/>
              <a:buChar char="•"/>
            </a:pPr>
            <a:r>
              <a:rPr lang="en-GB" sz="1100" dirty="0"/>
              <a:t>Allow for language variants (Welsh for example).</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Greater capacity and faster turnaround allows AOs to make a choice of how frequently to batch produce things and make cost savings.</a:t>
            </a:r>
          </a:p>
          <a:p>
            <a:pPr marL="1143000" lvl="2"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Gone are the days of printing everyday just because we need to keep up.</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Processes are quick and efficient and allow for personalisation.</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That brings me on to another trend ….</a:t>
            </a:r>
          </a:p>
          <a:p>
            <a:pPr marL="342900" lvl="0" indent="-342900">
              <a:lnSpc>
                <a:spcPct val="107000"/>
              </a:lnSpc>
              <a:buFont typeface="Symbol" panose="05050102010706020507" pitchFamily="18"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Greater personalisation</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We are seeing a greater need for papers to be pre-personalised which helps improve integrity, compliance and efficiency.</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If there’s a name pre-registered, why not apply it onto their exam paper.</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Also when looking at adapting papers for an individuals needs, we also see a greater requirement for more accessible papers</a:t>
            </a:r>
          </a:p>
          <a:p>
            <a:pPr marL="1143000" lvl="2"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Over my time in this industry we’ve seen a significant shift in the way that people appreciate the use of modified papers for candidates with modified needs. Every test taker has different needs.</a:t>
            </a:r>
          </a:p>
          <a:p>
            <a:pPr marL="1143000" marR="0" lvl="2" indent="-228600" algn="l" defTabSz="914400" rtl="0" eaLnBrk="0" fontAlgn="base" latinLnBrk="0" hangingPunct="0">
              <a:lnSpc>
                <a:spcPct val="107000"/>
              </a:lnSpc>
              <a:spcBef>
                <a:spcPct val="30000"/>
              </a:spcBef>
              <a:spcAft>
                <a:spcPct val="0"/>
              </a:spcAft>
              <a:buClrTx/>
              <a:buSzTx/>
              <a:buFont typeface="Wingdings" panose="05000000000000000000" pitchFamily="2" charset="2"/>
              <a:buChar char=""/>
              <a:tabLst/>
              <a:defRP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Equality, Diversity and Inclusion trends ensure fair treatment and opportunity for all – and we see this in a trend to accommodate EP, MLP and coloured paper etc. </a:t>
            </a:r>
          </a:p>
          <a:p>
            <a:pPr marL="914400" marR="0" lvl="2" indent="0" algn="l" defTabSz="914400" rtl="0" eaLnBrk="0" fontAlgn="base" latinLnBrk="0" hangingPunct="0">
              <a:lnSpc>
                <a:spcPct val="107000"/>
              </a:lnSpc>
              <a:spcBef>
                <a:spcPct val="30000"/>
              </a:spcBef>
              <a:spcAft>
                <a:spcPct val="0"/>
              </a:spcAft>
              <a:buClrTx/>
              <a:buSzTx/>
              <a:buFont typeface="Wingdings" panose="05000000000000000000" pitchFamily="2" charset="2"/>
              <a:buNone/>
              <a:tabLst/>
              <a:defRPr/>
            </a:pP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2" indent="0" algn="l" defTabSz="914400" rtl="0" eaLnBrk="0" fontAlgn="base" latinLnBrk="0" hangingPunct="0">
              <a:lnSpc>
                <a:spcPct val="107000"/>
              </a:lnSpc>
              <a:spcBef>
                <a:spcPct val="30000"/>
              </a:spcBef>
              <a:spcAft>
                <a:spcPct val="0"/>
              </a:spcAft>
              <a:buClrTx/>
              <a:buSzTx/>
              <a:buFont typeface="Wingdings" panose="05000000000000000000" pitchFamily="2" charset="2"/>
              <a:buNone/>
              <a:tabLst/>
              <a:defRPr/>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To do all of this, you can’t really do it in-house as it’s not possible because of technology restrictions and this leads me to my next trend ...</a:t>
            </a:r>
          </a:p>
          <a:p>
            <a:pPr marL="1143000" lvl="2" indent="-228600">
              <a:lnSpc>
                <a:spcPct val="107000"/>
              </a:lnSpc>
              <a:buFont typeface="Wingdings" panose="05000000000000000000" pitchFamily="2" charset="2"/>
              <a:buChar char=""/>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Outsourcing requests</a:t>
            </a:r>
          </a:p>
          <a:p>
            <a:pPr marL="742950" marR="0" lvl="1" indent="-285750" algn="l" defTabSz="914400" rtl="0" eaLnBrk="0" fontAlgn="base" latinLnBrk="0" hangingPunct="0">
              <a:lnSpc>
                <a:spcPct val="107000"/>
              </a:lnSpc>
              <a:spcBef>
                <a:spcPct val="30000"/>
              </a:spcBef>
              <a:spcAft>
                <a:spcPct val="0"/>
              </a:spcAft>
              <a:buClrTx/>
              <a:buSzTx/>
              <a:buFont typeface="Courier New" panose="02070309020205020404" pitchFamily="49" charset="0"/>
              <a:buChar char="o"/>
              <a:tabLst/>
              <a:defRP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An outsourced solution can bring industrial power to a situation</a:t>
            </a:r>
          </a:p>
          <a:p>
            <a:pPr marL="742950" marR="0" lvl="1" indent="-285750" algn="l" defTabSz="914400" rtl="0" eaLnBrk="0" fontAlgn="base" latinLnBrk="0" hangingPunct="0">
              <a:lnSpc>
                <a:spcPct val="107000"/>
              </a:lnSpc>
              <a:spcBef>
                <a:spcPct val="30000"/>
              </a:spcBef>
              <a:spcAft>
                <a:spcPct val="0"/>
              </a:spcAft>
              <a:buClrTx/>
              <a:buSzTx/>
              <a:buFont typeface="Courier New" panose="02070309020205020404" pitchFamily="49" charset="0"/>
              <a:buChar char="o"/>
              <a:tabLst/>
              <a:defRP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An outsourced provider has already invested in all the technology that sits around design, personalisation, print speed and capacity, courier integrations and MI provision</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Why have you got an expensive employee sat in a corner of the office printing certificates in a prime real estate location? Boxes of stock occupying expensive office space.</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Staff may not be in the office. They may be working from home</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They may be difficult to recruit and retain.</a:t>
            </a:r>
          </a:p>
          <a:p>
            <a:pPr marL="742950" lvl="1" indent="-285750">
              <a:lnSpc>
                <a:spcPct val="107000"/>
              </a:lnSpc>
              <a:buFont typeface="Courier New" panose="02070309020205020404" pitchFamily="49" charset="0"/>
              <a:buChar char="o"/>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Secure, Trackable and Auditable Processes</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With all this data flowing through and demand for regulatory control, there’s more requirement for auditable and trackable processes.</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Can you instantly see where every order is, be able to report on it and audit it if required.</a:t>
            </a:r>
          </a:p>
          <a:p>
            <a:pPr marL="742950" lvl="1" indent="-285750">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Data driven processes and a management system is good for</a:t>
            </a:r>
          </a:p>
          <a:p>
            <a:pPr marL="1143000" lvl="2"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audit trail</a:t>
            </a:r>
          </a:p>
          <a:p>
            <a:pPr marL="1143000" lvl="2"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Personalisation</a:t>
            </a:r>
          </a:p>
          <a:p>
            <a:pPr marL="1143000" lvl="2"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Accuracy and integrity</a:t>
            </a:r>
          </a:p>
          <a:p>
            <a:pPr marL="1143000" lvl="2"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Speeding up the turnaround time</a:t>
            </a:r>
          </a:p>
          <a:p>
            <a:pPr marL="1143000" lvl="2" indent="-228600">
              <a:lnSpc>
                <a:spcPct val="107000"/>
              </a:lnSpc>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Being more efficient and slicker</a:t>
            </a:r>
          </a:p>
          <a:p>
            <a:pPr marL="1143000" lvl="2" indent="-228600">
              <a:lnSpc>
                <a:spcPct val="107000"/>
              </a:lnSpc>
              <a:spcAft>
                <a:spcPts val="800"/>
              </a:spcAft>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Our clients have said they know more about their processes through outsourcing than they did in-house as they have better MI and can then spend the time addressing the issues for continuous improvement.</a:t>
            </a:r>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399981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89861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5"/>
          <p:cNvSpPr>
            <a:spLocks noGrp="1" noChangeArrowheads="1"/>
          </p:cNvSpPr>
          <p:nvPr>
            <p:ph type="sldNum" sz="quarter" idx="12"/>
          </p:nvPr>
        </p:nvSpPr>
        <p:spPr>
          <a:ln/>
        </p:spPr>
        <p:txBody>
          <a:bodyPr/>
          <a:lstStyle>
            <a:lvl1pPr>
              <a:defRPr/>
            </a:lvl1pPr>
          </a:lstStyle>
          <a:p>
            <a:pPr>
              <a:defRPr/>
            </a:pPr>
            <a:fld id="{DC903C95-0CB7-40F3-AABA-B0DDC6FA94EA}" type="slidenum">
              <a:rPr lang="en-GB"/>
              <a:pPr>
                <a:defRPr/>
              </a:pPr>
              <a:t>‹#›</a:t>
            </a:fld>
            <a:endParaRPr lang="en-GB" dirty="0"/>
          </a:p>
        </p:txBody>
      </p:sp>
    </p:spTree>
    <p:extLst>
      <p:ext uri="{BB962C8B-B14F-4D97-AF65-F5344CB8AC3E}">
        <p14:creationId xmlns:p14="http://schemas.microsoft.com/office/powerpoint/2010/main" val="231053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7"/>
            <a:ext cx="2745317" cy="61261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11" y="17"/>
            <a:ext cx="80391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5"/>
          <p:cNvSpPr>
            <a:spLocks noGrp="1" noChangeArrowheads="1"/>
          </p:cNvSpPr>
          <p:nvPr>
            <p:ph type="sldNum" sz="quarter" idx="12"/>
          </p:nvPr>
        </p:nvSpPr>
        <p:spPr>
          <a:ln/>
        </p:spPr>
        <p:txBody>
          <a:bodyPr/>
          <a:lstStyle>
            <a:lvl1pPr>
              <a:defRPr/>
            </a:lvl1pPr>
          </a:lstStyle>
          <a:p>
            <a:pPr>
              <a:defRPr/>
            </a:pPr>
            <a:fld id="{197BD591-9D4E-49DF-B0C3-9DFD523EB527}" type="slidenum">
              <a:rPr lang="en-GB"/>
              <a:pPr>
                <a:defRPr/>
              </a:pPr>
              <a:t>‹#›</a:t>
            </a:fld>
            <a:endParaRPr lang="en-GB" dirty="0"/>
          </a:p>
        </p:txBody>
      </p:sp>
    </p:spTree>
    <p:extLst>
      <p:ext uri="{BB962C8B-B14F-4D97-AF65-F5344CB8AC3E}">
        <p14:creationId xmlns:p14="http://schemas.microsoft.com/office/powerpoint/2010/main" val="2841230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4417" y="0"/>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6"/>
            <a:ext cx="10972800" cy="4525963"/>
          </a:xfrm>
        </p:spPr>
        <p:txBody>
          <a:bodyPr/>
          <a:lstStyle/>
          <a:p>
            <a:pPr lvl="0"/>
            <a:endParaRPr lang="en-GB" noProof="0" dirty="0"/>
          </a:p>
        </p:txBody>
      </p:sp>
      <p:sp>
        <p:nvSpPr>
          <p:cNvPr id="4" name="Rectangle 3"/>
          <p:cNvSpPr>
            <a:spLocks noGrp="1" noChangeArrowheads="1"/>
          </p:cNvSpPr>
          <p:nvPr>
            <p:ph type="dt" sz="half" idx="10"/>
          </p:nvPr>
        </p:nvSpPr>
        <p:spPr>
          <a:ln/>
        </p:spPr>
        <p:txBody>
          <a:bodyPr/>
          <a:lstStyle>
            <a:lvl1pPr>
              <a:defRPr/>
            </a:lvl1pPr>
          </a:lstStyle>
          <a:p>
            <a:pPr>
              <a:defRPr/>
            </a:pPr>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5"/>
          <p:cNvSpPr>
            <a:spLocks noGrp="1" noChangeArrowheads="1"/>
          </p:cNvSpPr>
          <p:nvPr>
            <p:ph type="sldNum" sz="quarter" idx="12"/>
          </p:nvPr>
        </p:nvSpPr>
        <p:spPr>
          <a:ln/>
        </p:spPr>
        <p:txBody>
          <a:bodyPr/>
          <a:lstStyle>
            <a:lvl1pPr>
              <a:defRPr/>
            </a:lvl1pPr>
          </a:lstStyle>
          <a:p>
            <a:pPr>
              <a:defRPr/>
            </a:pPr>
            <a:fld id="{F97F5265-EEDE-4396-91F7-39847AE95594}" type="slidenum">
              <a:rPr lang="en-GB"/>
              <a:pPr>
                <a:defRPr/>
              </a:pPr>
              <a:t>‹#›</a:t>
            </a:fld>
            <a:endParaRPr lang="en-GB" dirty="0"/>
          </a:p>
        </p:txBody>
      </p:sp>
    </p:spTree>
    <p:extLst>
      <p:ext uri="{BB962C8B-B14F-4D97-AF65-F5344CB8AC3E}">
        <p14:creationId xmlns:p14="http://schemas.microsoft.com/office/powerpoint/2010/main" val="751848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GB" altLang="en-US" noProof="0"/>
              <a:t>Click to edit Master subtitle style</a:t>
            </a:r>
          </a:p>
        </p:txBody>
      </p:sp>
      <p:sp>
        <p:nvSpPr>
          <p:cNvPr id="4099" name="Rectangle 3"/>
          <p:cNvSpPr>
            <a:spLocks noGrp="1" noChangeArrowheads="1"/>
          </p:cNvSpPr>
          <p:nvPr>
            <p:ph type="dt" sz="half" idx="2"/>
          </p:nvPr>
        </p:nvSpPr>
        <p:spPr/>
        <p:txBody>
          <a:bodyPr/>
          <a:lstStyle>
            <a:lvl1pPr>
              <a:defRPr/>
            </a:lvl1pPr>
          </a:lstStyle>
          <a:p>
            <a:endParaRPr lang="en-GB" altLang="en-US" dirty="0">
              <a:solidFill>
                <a:srgbClr val="000000"/>
              </a:solidFill>
            </a:endParaRPr>
          </a:p>
        </p:txBody>
      </p:sp>
      <p:sp>
        <p:nvSpPr>
          <p:cNvPr id="4100" name="Rectangle 4"/>
          <p:cNvSpPr>
            <a:spLocks noGrp="1" noChangeArrowheads="1"/>
          </p:cNvSpPr>
          <p:nvPr>
            <p:ph type="ftr" sz="quarter" idx="3"/>
          </p:nvPr>
        </p:nvSpPr>
        <p:spPr/>
        <p:txBody>
          <a:bodyPr/>
          <a:lstStyle>
            <a:lvl1pPr>
              <a:defRPr/>
            </a:lvl1pPr>
          </a:lstStyle>
          <a:p>
            <a:endParaRPr lang="en-GB" altLang="en-US" dirty="0">
              <a:solidFill>
                <a:srgbClr val="000000"/>
              </a:solidFill>
            </a:endParaRPr>
          </a:p>
        </p:txBody>
      </p:sp>
      <p:sp>
        <p:nvSpPr>
          <p:cNvPr id="4101" name="Rectangle 5"/>
          <p:cNvSpPr>
            <a:spLocks noGrp="1" noChangeArrowheads="1"/>
          </p:cNvSpPr>
          <p:nvPr>
            <p:ph type="sldNum" sz="quarter" idx="4"/>
          </p:nvPr>
        </p:nvSpPr>
        <p:spPr/>
        <p:txBody>
          <a:bodyPr/>
          <a:lstStyle>
            <a:lvl1pPr>
              <a:defRPr/>
            </a:lvl1pPr>
          </a:lstStyle>
          <a:p>
            <a:fld id="{E6DB21F5-FA34-469B-92A8-4D1733A931EC}" type="slidenum">
              <a:rPr lang="en-GB" altLang="en-US">
                <a:solidFill>
                  <a:srgbClr val="000000"/>
                </a:solidFill>
              </a:rPr>
              <a:pPr/>
              <a:t>‹#›</a:t>
            </a:fld>
            <a:endParaRPr lang="en-GB" altLang="en-US" dirty="0">
              <a:solidFill>
                <a:srgbClr val="000000"/>
              </a:solidFill>
            </a:endParaRPr>
          </a:p>
        </p:txBody>
      </p:sp>
      <p:sp>
        <p:nvSpPr>
          <p:cNvPr id="4102" name="Rectangle 6"/>
          <p:cNvSpPr>
            <a:spLocks noChangeArrowheads="1"/>
          </p:cNvSpPr>
          <p:nvPr userDrawn="1"/>
        </p:nvSpPr>
        <p:spPr bwMode="auto">
          <a:xfrm>
            <a:off x="0" y="3284538"/>
            <a:ext cx="12192000" cy="2133600"/>
          </a:xfrm>
          <a:prstGeom prst="rect">
            <a:avLst/>
          </a:prstGeom>
          <a:solidFill>
            <a:srgbClr val="3B7B80"/>
          </a:solidFill>
          <a:ln>
            <a:noFill/>
          </a:ln>
        </p:spPr>
        <p:txBody>
          <a:bodyPr wrap="none" anchor="ctr"/>
          <a:lstStyle/>
          <a:p>
            <a:pPr algn="ctr"/>
            <a:endParaRPr lang="en-GB" sz="4400" dirty="0">
              <a:solidFill>
                <a:srgbClr val="000000"/>
              </a:solidFill>
            </a:endParaRPr>
          </a:p>
        </p:txBody>
      </p:sp>
      <p:sp>
        <p:nvSpPr>
          <p:cNvPr id="4103" name="Rectangle 7"/>
          <p:cNvSpPr>
            <a:spLocks noChangeArrowheads="1"/>
          </p:cNvSpPr>
          <p:nvPr userDrawn="1"/>
        </p:nvSpPr>
        <p:spPr bwMode="auto">
          <a:xfrm>
            <a:off x="0" y="5410200"/>
            <a:ext cx="12192000" cy="1447800"/>
          </a:xfrm>
          <a:prstGeom prst="rect">
            <a:avLst/>
          </a:prstGeom>
          <a:solidFill>
            <a:srgbClr val="000000"/>
          </a:solidFill>
          <a:ln w="9525">
            <a:solidFill>
              <a:schemeClr val="tx1"/>
            </a:solidFill>
            <a:miter lim="800000"/>
            <a:headEnd/>
            <a:tailEnd/>
          </a:ln>
        </p:spPr>
        <p:txBody>
          <a:bodyPr wrap="none" anchor="ctr"/>
          <a:lstStyle/>
          <a:p>
            <a:pPr algn="ctr"/>
            <a:endParaRPr lang="en-GB" sz="4400" dirty="0">
              <a:solidFill>
                <a:srgbClr val="000000"/>
              </a:solidFill>
            </a:endParaRPr>
          </a:p>
        </p:txBody>
      </p:sp>
      <p:sp>
        <p:nvSpPr>
          <p:cNvPr id="4105" name="Rectangle 9"/>
          <p:cNvSpPr>
            <a:spLocks noGrp="1" noChangeArrowheads="1"/>
          </p:cNvSpPr>
          <p:nvPr>
            <p:ph type="ctrTitle"/>
          </p:nvPr>
        </p:nvSpPr>
        <p:spPr>
          <a:xfrm>
            <a:off x="912447" y="3644918"/>
            <a:ext cx="10363200" cy="1470025"/>
          </a:xfrm>
        </p:spPr>
        <p:txBody>
          <a:bodyPr/>
          <a:lstStyle>
            <a:lvl1pPr>
              <a:defRPr/>
            </a:lvl1pPr>
          </a:lstStyle>
          <a:p>
            <a:pPr lvl="0"/>
            <a:r>
              <a:rPr lang="en-GB" altLang="en-US" noProof="0"/>
              <a:t>Click to edit Master title style</a:t>
            </a:r>
          </a:p>
        </p:txBody>
      </p:sp>
    </p:spTree>
    <p:extLst>
      <p:ext uri="{BB962C8B-B14F-4D97-AF65-F5344CB8AC3E}">
        <p14:creationId xmlns:p14="http://schemas.microsoft.com/office/powerpoint/2010/main" val="3259618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55917B-2A37-4FAA-9C3B-62AEA0F46978}"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085433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18"/>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BC9BB3-25FA-49FA-AFBD-763E020079FF}"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788509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4" y="1600206"/>
            <a:ext cx="53926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784" y="1600206"/>
            <a:ext cx="53926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BE575B-4F8C-4406-8F21-3D713197759A}"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272313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05"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05"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C30381B-F783-42AA-BB9C-8DCC298EF2F2}"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663731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7E8083E-769B-4669-A322-D7B9AFE5EF92}"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949778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087A4AA-DB97-40CD-B18C-7DC0662E85BD}"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4038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5"/>
          <p:cNvSpPr>
            <a:spLocks noGrp="1" noChangeArrowheads="1"/>
          </p:cNvSpPr>
          <p:nvPr>
            <p:ph type="sldNum" sz="quarter" idx="12"/>
          </p:nvPr>
        </p:nvSpPr>
        <p:spPr>
          <a:ln/>
        </p:spPr>
        <p:txBody>
          <a:bodyPr/>
          <a:lstStyle>
            <a:lvl1pPr>
              <a:defRPr/>
            </a:lvl1pPr>
          </a:lstStyle>
          <a:p>
            <a:pPr>
              <a:defRPr/>
            </a:pPr>
            <a:fld id="{5BAFD2A9-16DD-4871-8AD6-75469EC279F9}" type="slidenum">
              <a:rPr lang="en-GB"/>
              <a:pPr>
                <a:defRPr/>
              </a:pPr>
              <a:t>‹#›</a:t>
            </a:fld>
            <a:endParaRPr lang="en-GB" dirty="0"/>
          </a:p>
        </p:txBody>
      </p:sp>
      <p:sp>
        <p:nvSpPr>
          <p:cNvPr id="7" name="Rectangle 5"/>
          <p:cNvSpPr txBox="1">
            <a:spLocks noChangeArrowheads="1"/>
          </p:cNvSpPr>
          <p:nvPr userDrawn="1"/>
        </p:nvSpPr>
        <p:spPr bwMode="auto">
          <a:xfrm>
            <a:off x="9299872" y="6337126"/>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Gill Sans MT" pitchFamily="34" charset="0"/>
                <a:ea typeface="+mn-ea"/>
                <a:cs typeface="+mn-cs"/>
              </a:defRPr>
            </a:lvl2pPr>
            <a:lvl3pPr marL="914400" algn="l" rtl="0" fontAlgn="base">
              <a:spcBef>
                <a:spcPct val="0"/>
              </a:spcBef>
              <a:spcAft>
                <a:spcPct val="0"/>
              </a:spcAft>
              <a:defRPr kern="1200">
                <a:solidFill>
                  <a:schemeClr val="tx1"/>
                </a:solidFill>
                <a:latin typeface="Gill Sans MT" pitchFamily="34" charset="0"/>
                <a:ea typeface="+mn-ea"/>
                <a:cs typeface="+mn-cs"/>
              </a:defRPr>
            </a:lvl3pPr>
            <a:lvl4pPr marL="1371600" algn="l" rtl="0" fontAlgn="base">
              <a:spcBef>
                <a:spcPct val="0"/>
              </a:spcBef>
              <a:spcAft>
                <a:spcPct val="0"/>
              </a:spcAft>
              <a:defRPr kern="1200">
                <a:solidFill>
                  <a:schemeClr val="tx1"/>
                </a:solidFill>
                <a:latin typeface="Gill Sans MT" pitchFamily="34" charset="0"/>
                <a:ea typeface="+mn-ea"/>
                <a:cs typeface="+mn-cs"/>
              </a:defRPr>
            </a:lvl4pPr>
            <a:lvl5pPr marL="1828800" algn="l" rtl="0" fontAlgn="base">
              <a:spcBef>
                <a:spcPct val="0"/>
              </a:spcBef>
              <a:spcAft>
                <a:spcPct val="0"/>
              </a:spcAft>
              <a:defRPr kern="1200">
                <a:solidFill>
                  <a:schemeClr val="tx1"/>
                </a:solidFill>
                <a:latin typeface="Gill Sans MT" pitchFamily="34" charset="0"/>
                <a:ea typeface="+mn-ea"/>
                <a:cs typeface="+mn-cs"/>
              </a:defRPr>
            </a:lvl5pPr>
            <a:lvl6pPr marL="2286000" algn="l" defTabSz="914400" rtl="0" eaLnBrk="1" latinLnBrk="0" hangingPunct="1">
              <a:defRPr kern="1200">
                <a:solidFill>
                  <a:schemeClr val="tx1"/>
                </a:solidFill>
                <a:latin typeface="Gill Sans MT" pitchFamily="34" charset="0"/>
                <a:ea typeface="+mn-ea"/>
                <a:cs typeface="+mn-cs"/>
              </a:defRPr>
            </a:lvl6pPr>
            <a:lvl7pPr marL="2743200" algn="l" defTabSz="914400" rtl="0" eaLnBrk="1" latinLnBrk="0" hangingPunct="1">
              <a:defRPr kern="1200">
                <a:solidFill>
                  <a:schemeClr val="tx1"/>
                </a:solidFill>
                <a:latin typeface="Gill Sans MT" pitchFamily="34" charset="0"/>
                <a:ea typeface="+mn-ea"/>
                <a:cs typeface="+mn-cs"/>
              </a:defRPr>
            </a:lvl7pPr>
            <a:lvl8pPr marL="3200400" algn="l" defTabSz="914400" rtl="0" eaLnBrk="1" latinLnBrk="0" hangingPunct="1">
              <a:defRPr kern="1200">
                <a:solidFill>
                  <a:schemeClr val="tx1"/>
                </a:solidFill>
                <a:latin typeface="Gill Sans MT" pitchFamily="34" charset="0"/>
                <a:ea typeface="+mn-ea"/>
                <a:cs typeface="+mn-cs"/>
              </a:defRPr>
            </a:lvl8pPr>
            <a:lvl9pPr marL="3657600" algn="l" defTabSz="914400" rtl="0" eaLnBrk="1" latinLnBrk="0" hangingPunct="1">
              <a:defRPr kern="1200">
                <a:solidFill>
                  <a:schemeClr val="tx1"/>
                </a:solidFill>
                <a:latin typeface="Gill Sans MT" pitchFamily="34" charset="0"/>
                <a:ea typeface="+mn-ea"/>
                <a:cs typeface="+mn-cs"/>
              </a:defRPr>
            </a:lvl9pPr>
          </a:lstStyle>
          <a:p>
            <a:pPr>
              <a:defRPr/>
            </a:pPr>
            <a:endParaRPr lang="en-GB" sz="1200" b="1" dirty="0"/>
          </a:p>
        </p:txBody>
      </p:sp>
    </p:spTree>
    <p:extLst>
      <p:ext uri="{BB962C8B-B14F-4D97-AF65-F5344CB8AC3E}">
        <p14:creationId xmlns:p14="http://schemas.microsoft.com/office/powerpoint/2010/main" val="3102492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50"/>
            <a:ext cx="4011247"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384" y="273068"/>
            <a:ext cx="68150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10" y="1435103"/>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1D37FC-882A-43C4-9103-09729D688456}"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4151661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55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9BF424-F36D-41A1-9368-C9CF4FF73879}"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400993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119500-73B3-40F9-9AD0-31A724A091A7}"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626072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0935" y="18"/>
            <a:ext cx="2747108" cy="61261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13" y="18"/>
            <a:ext cx="8053753"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5E0A34-CB54-47D2-A63A-AE70E1F87A2C}"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4228218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1391580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1308494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5BAFD2A9-16DD-4871-8AD6-75469EC279F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92950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6D597524-DC5F-4365-BADE-04A50977942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19251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AEC0824C-8F65-4580-B956-9FEE46EDCB3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79208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D1AB4E1C-25D6-4BB7-BE3D-C91AF473439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140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GB"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5"/>
          <p:cNvSpPr>
            <a:spLocks noGrp="1" noChangeArrowheads="1"/>
          </p:cNvSpPr>
          <p:nvPr>
            <p:ph type="sldNum" sz="quarter" idx="12"/>
          </p:nvPr>
        </p:nvSpPr>
        <p:spPr>
          <a:ln/>
        </p:spPr>
        <p:txBody>
          <a:bodyPr/>
          <a:lstStyle>
            <a:lvl1pPr>
              <a:defRPr/>
            </a:lvl1pPr>
          </a:lstStyle>
          <a:p>
            <a:pPr>
              <a:defRPr/>
            </a:pPr>
            <a:fld id="{6D597524-DC5F-4365-BADE-04A509779428}" type="slidenum">
              <a:rPr lang="en-GB"/>
              <a:pPr>
                <a:defRPr/>
              </a:pPr>
              <a:t>‹#›</a:t>
            </a:fld>
            <a:endParaRPr lang="en-GB" dirty="0"/>
          </a:p>
        </p:txBody>
      </p:sp>
    </p:spTree>
    <p:extLst>
      <p:ext uri="{BB962C8B-B14F-4D97-AF65-F5344CB8AC3E}">
        <p14:creationId xmlns:p14="http://schemas.microsoft.com/office/powerpoint/2010/main" val="469447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88F3C47F-47EE-4716-A68D-263A80D8E4A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93605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CE3E16A3-EA30-43A0-960C-60A9A9763A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94437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5"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D57F965E-C952-4755-BDF1-B99C6EC206B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30804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051C89E-E30B-477D-9841-9CB7EE352CE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3711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DC903C95-0CB7-40F3-AABA-B0DDC6FA94E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78142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9"/>
            <a:ext cx="2745317" cy="61261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6" y="9"/>
            <a:ext cx="80391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197BD591-9D4E-49DF-B0C3-9DFD523EB52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61460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4417" y="0"/>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6"/>
            <a:ext cx="10972800" cy="4525963"/>
          </a:xfrm>
        </p:spPr>
        <p:txBody>
          <a:bodyPr/>
          <a:lstStyle/>
          <a:p>
            <a:pPr lvl="0"/>
            <a:endParaRPr lang="en-GB" noProof="0" dirty="0"/>
          </a:p>
        </p:txBody>
      </p:sp>
      <p:sp>
        <p:nvSpPr>
          <p:cNvPr id="4" name="Rectangle 3"/>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F97F5265-EEDE-4396-91F7-39847AE9559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295336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GB" altLang="en-US" noProof="0"/>
              <a:t>Click to edit Master subtitle style</a:t>
            </a:r>
          </a:p>
        </p:txBody>
      </p:sp>
      <p:sp>
        <p:nvSpPr>
          <p:cNvPr id="4099" name="Rectangle 3"/>
          <p:cNvSpPr>
            <a:spLocks noGrp="1" noChangeArrowheads="1"/>
          </p:cNvSpPr>
          <p:nvPr>
            <p:ph type="dt" sz="half" idx="2"/>
          </p:nvPr>
        </p:nvSpPr>
        <p:spPr/>
        <p:txBody>
          <a:bodyPr/>
          <a:lstStyle>
            <a:lvl1pPr>
              <a:defRPr/>
            </a:lvl1pPr>
          </a:lstStyle>
          <a:p>
            <a:endParaRPr lang="en-GB" altLang="en-US" dirty="0">
              <a:solidFill>
                <a:srgbClr val="000000"/>
              </a:solidFill>
            </a:endParaRPr>
          </a:p>
        </p:txBody>
      </p:sp>
      <p:sp>
        <p:nvSpPr>
          <p:cNvPr id="4100" name="Rectangle 4"/>
          <p:cNvSpPr>
            <a:spLocks noGrp="1" noChangeArrowheads="1"/>
          </p:cNvSpPr>
          <p:nvPr>
            <p:ph type="ftr" sz="quarter" idx="3"/>
          </p:nvPr>
        </p:nvSpPr>
        <p:spPr/>
        <p:txBody>
          <a:bodyPr/>
          <a:lstStyle>
            <a:lvl1pPr>
              <a:defRPr/>
            </a:lvl1pPr>
          </a:lstStyle>
          <a:p>
            <a:endParaRPr lang="en-GB" altLang="en-US" dirty="0">
              <a:solidFill>
                <a:srgbClr val="000000"/>
              </a:solidFill>
            </a:endParaRPr>
          </a:p>
        </p:txBody>
      </p:sp>
      <p:sp>
        <p:nvSpPr>
          <p:cNvPr id="4101" name="Rectangle 5"/>
          <p:cNvSpPr>
            <a:spLocks noGrp="1" noChangeArrowheads="1"/>
          </p:cNvSpPr>
          <p:nvPr>
            <p:ph type="sldNum" sz="quarter" idx="4"/>
          </p:nvPr>
        </p:nvSpPr>
        <p:spPr/>
        <p:txBody>
          <a:bodyPr/>
          <a:lstStyle>
            <a:lvl1pPr>
              <a:defRPr/>
            </a:lvl1pPr>
          </a:lstStyle>
          <a:p>
            <a:fld id="{E6DB21F5-FA34-469B-92A8-4D1733A931EC}" type="slidenum">
              <a:rPr lang="en-GB" altLang="en-US">
                <a:solidFill>
                  <a:srgbClr val="000000"/>
                </a:solidFill>
              </a:rPr>
              <a:pPr/>
              <a:t>‹#›</a:t>
            </a:fld>
            <a:endParaRPr lang="en-GB" altLang="en-US" dirty="0">
              <a:solidFill>
                <a:srgbClr val="000000"/>
              </a:solidFill>
            </a:endParaRPr>
          </a:p>
        </p:txBody>
      </p:sp>
      <p:sp>
        <p:nvSpPr>
          <p:cNvPr id="4102" name="Rectangle 6"/>
          <p:cNvSpPr>
            <a:spLocks noChangeArrowheads="1"/>
          </p:cNvSpPr>
          <p:nvPr userDrawn="1"/>
        </p:nvSpPr>
        <p:spPr bwMode="auto">
          <a:xfrm>
            <a:off x="0" y="3284538"/>
            <a:ext cx="12192000" cy="2133600"/>
          </a:xfrm>
          <a:prstGeom prst="rect">
            <a:avLst/>
          </a:prstGeom>
          <a:solidFill>
            <a:srgbClr val="3B7B80"/>
          </a:solidFill>
          <a:ln>
            <a:noFill/>
          </a:ln>
        </p:spPr>
        <p:txBody>
          <a:bodyPr wrap="none" anchor="ctr"/>
          <a:lstStyle/>
          <a:p>
            <a:pPr algn="ctr"/>
            <a:endParaRPr lang="en-GB" sz="4400" dirty="0">
              <a:solidFill>
                <a:srgbClr val="000000"/>
              </a:solidFill>
            </a:endParaRPr>
          </a:p>
        </p:txBody>
      </p:sp>
      <p:sp>
        <p:nvSpPr>
          <p:cNvPr id="4103" name="Rectangle 7"/>
          <p:cNvSpPr>
            <a:spLocks noChangeArrowheads="1"/>
          </p:cNvSpPr>
          <p:nvPr userDrawn="1"/>
        </p:nvSpPr>
        <p:spPr bwMode="auto">
          <a:xfrm>
            <a:off x="0" y="5410200"/>
            <a:ext cx="12192000" cy="1447800"/>
          </a:xfrm>
          <a:prstGeom prst="rect">
            <a:avLst/>
          </a:prstGeom>
          <a:solidFill>
            <a:srgbClr val="000000"/>
          </a:solidFill>
          <a:ln w="9525">
            <a:solidFill>
              <a:schemeClr val="tx1"/>
            </a:solidFill>
            <a:miter lim="800000"/>
            <a:headEnd/>
            <a:tailEnd/>
          </a:ln>
        </p:spPr>
        <p:txBody>
          <a:bodyPr wrap="none" anchor="ctr"/>
          <a:lstStyle/>
          <a:p>
            <a:pPr algn="ctr"/>
            <a:endParaRPr lang="en-GB" sz="4400" dirty="0">
              <a:solidFill>
                <a:srgbClr val="000000"/>
              </a:solidFill>
            </a:endParaRPr>
          </a:p>
        </p:txBody>
      </p:sp>
      <p:sp>
        <p:nvSpPr>
          <p:cNvPr id="4105" name="Rectangle 9"/>
          <p:cNvSpPr>
            <a:spLocks noGrp="1" noChangeArrowheads="1"/>
          </p:cNvSpPr>
          <p:nvPr>
            <p:ph type="ctrTitle"/>
          </p:nvPr>
        </p:nvSpPr>
        <p:spPr>
          <a:xfrm>
            <a:off x="912447" y="3644908"/>
            <a:ext cx="10363200" cy="1470025"/>
          </a:xfrm>
        </p:spPr>
        <p:txBody>
          <a:bodyPr/>
          <a:lstStyle>
            <a:lvl1pPr>
              <a:defRPr/>
            </a:lvl1pPr>
          </a:lstStyle>
          <a:p>
            <a:pPr lvl="0"/>
            <a:r>
              <a:rPr lang="en-GB" altLang="en-US" noProof="0"/>
              <a:t>Click to edit Master title style</a:t>
            </a:r>
          </a:p>
        </p:txBody>
      </p:sp>
    </p:spTree>
    <p:extLst>
      <p:ext uri="{BB962C8B-B14F-4D97-AF65-F5344CB8AC3E}">
        <p14:creationId xmlns:p14="http://schemas.microsoft.com/office/powerpoint/2010/main" val="436985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55917B-2A37-4FAA-9C3B-62AEA0F46978}"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762776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8"/>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BC9BB3-25FA-49FA-AFBD-763E020079FF}"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76468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en-GB"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5"/>
          <p:cNvSpPr>
            <a:spLocks noGrp="1" noChangeArrowheads="1"/>
          </p:cNvSpPr>
          <p:nvPr>
            <p:ph type="sldNum" sz="quarter" idx="12"/>
          </p:nvPr>
        </p:nvSpPr>
        <p:spPr>
          <a:ln/>
        </p:spPr>
        <p:txBody>
          <a:bodyPr/>
          <a:lstStyle>
            <a:lvl1pPr>
              <a:defRPr/>
            </a:lvl1pPr>
          </a:lstStyle>
          <a:p>
            <a:pPr>
              <a:defRPr/>
            </a:pPr>
            <a:fld id="{AEC0824C-8F65-4580-B956-9FEE46EDCB37}" type="slidenum">
              <a:rPr lang="en-GB"/>
              <a:pPr>
                <a:defRPr/>
              </a:pPr>
              <a:t>‹#›</a:t>
            </a:fld>
            <a:endParaRPr lang="en-GB" dirty="0"/>
          </a:p>
        </p:txBody>
      </p:sp>
    </p:spTree>
    <p:extLst>
      <p:ext uri="{BB962C8B-B14F-4D97-AF65-F5344CB8AC3E}">
        <p14:creationId xmlns:p14="http://schemas.microsoft.com/office/powerpoint/2010/main" val="11328633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4" y="1600206"/>
            <a:ext cx="53926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784" y="1600206"/>
            <a:ext cx="53926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BE575B-4F8C-4406-8F21-3D713197759A}"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042528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698"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8"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C30381B-F783-42AA-BB9C-8DCC298EF2F2}"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177082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7E8083E-769B-4669-A322-D7B9AFE5EF92}"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4060388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087A4AA-DB97-40CD-B18C-7DC0662E85BD}"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309446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247"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384" y="273058"/>
            <a:ext cx="68150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1D37FC-882A-43C4-9103-09729D688456}"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744412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55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9BF424-F36D-41A1-9368-C9CF4FF73879}"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682713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119500-73B3-40F9-9AD0-31A724A091A7}"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431361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0929" y="8"/>
            <a:ext cx="2747108" cy="61261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6" y="8"/>
            <a:ext cx="8053753"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5E0A34-CB54-47D2-A63A-AE70E1F87A2C}"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0231478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2841765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
          <p:cNvSpPr>
            <a:spLocks noGrp="1" noChangeArrowheads="1"/>
          </p:cNvSpPr>
          <p:nvPr>
            <p:ph type="dt" sz="half" idx="10"/>
          </p:nvPr>
        </p:nvSpPr>
        <p:spPr>
          <a:ln/>
        </p:spPr>
        <p:txBody>
          <a:bodyPr/>
          <a:lstStyle>
            <a:lvl1pPr>
              <a:defRPr/>
            </a:lvl1pPr>
          </a:lstStyle>
          <a:p>
            <a:pPr>
              <a:defRPr/>
            </a:pPr>
            <a:endParaRPr lang="en-GB" dirty="0"/>
          </a:p>
        </p:txBody>
      </p:sp>
      <p:sp>
        <p:nvSpPr>
          <p:cNvPr id="8"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5"/>
          <p:cNvSpPr>
            <a:spLocks noGrp="1" noChangeArrowheads="1"/>
          </p:cNvSpPr>
          <p:nvPr>
            <p:ph type="sldNum" sz="quarter" idx="12"/>
          </p:nvPr>
        </p:nvSpPr>
        <p:spPr>
          <a:ln/>
        </p:spPr>
        <p:txBody>
          <a:bodyPr/>
          <a:lstStyle>
            <a:lvl1pPr>
              <a:defRPr/>
            </a:lvl1pPr>
          </a:lstStyle>
          <a:p>
            <a:pPr>
              <a:defRPr/>
            </a:pPr>
            <a:fld id="{D1AB4E1C-25D6-4BB7-BE3D-C91AF4734397}" type="slidenum">
              <a:rPr lang="en-GB"/>
              <a:pPr>
                <a:defRPr/>
              </a:pPr>
              <a:t>‹#›</a:t>
            </a:fld>
            <a:endParaRPr lang="en-GB" dirty="0"/>
          </a:p>
        </p:txBody>
      </p:sp>
    </p:spTree>
    <p:extLst>
      <p:ext uri="{BB962C8B-B14F-4D97-AF65-F5344CB8AC3E}">
        <p14:creationId xmlns:p14="http://schemas.microsoft.com/office/powerpoint/2010/main" val="215783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pPr>
              <a:defRPr/>
            </a:pPr>
            <a:endParaRPr lang="en-GB"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5"/>
          <p:cNvSpPr>
            <a:spLocks noGrp="1" noChangeArrowheads="1"/>
          </p:cNvSpPr>
          <p:nvPr>
            <p:ph type="sldNum" sz="quarter" idx="12"/>
          </p:nvPr>
        </p:nvSpPr>
        <p:spPr>
          <a:ln/>
        </p:spPr>
        <p:txBody>
          <a:bodyPr/>
          <a:lstStyle>
            <a:lvl1pPr>
              <a:defRPr/>
            </a:lvl1pPr>
          </a:lstStyle>
          <a:p>
            <a:pPr>
              <a:defRPr/>
            </a:pPr>
            <a:fld id="{88F3C47F-47EE-4716-A68D-263A80D8E4A9}" type="slidenum">
              <a:rPr lang="en-GB"/>
              <a:pPr>
                <a:defRPr/>
              </a:pPr>
              <a:t>‹#›</a:t>
            </a:fld>
            <a:endParaRPr lang="en-GB" dirty="0"/>
          </a:p>
        </p:txBody>
      </p:sp>
    </p:spTree>
    <p:extLst>
      <p:ext uri="{BB962C8B-B14F-4D97-AF65-F5344CB8AC3E}">
        <p14:creationId xmlns:p14="http://schemas.microsoft.com/office/powerpoint/2010/main" val="152541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dirty="0"/>
          </a:p>
        </p:txBody>
      </p:sp>
      <p:sp>
        <p:nvSpPr>
          <p:cNvPr id="3"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5"/>
          <p:cNvSpPr>
            <a:spLocks noGrp="1" noChangeArrowheads="1"/>
          </p:cNvSpPr>
          <p:nvPr>
            <p:ph type="sldNum" sz="quarter" idx="12"/>
          </p:nvPr>
        </p:nvSpPr>
        <p:spPr>
          <a:ln/>
        </p:spPr>
        <p:txBody>
          <a:bodyPr/>
          <a:lstStyle>
            <a:lvl1pPr>
              <a:defRPr/>
            </a:lvl1pPr>
          </a:lstStyle>
          <a:p>
            <a:pPr>
              <a:defRPr/>
            </a:pPr>
            <a:fld id="{CE3E16A3-EA30-43A0-960C-60A9A9763A88}" type="slidenum">
              <a:rPr lang="en-GB"/>
              <a:pPr>
                <a:defRPr/>
              </a:pPr>
              <a:t>‹#›</a:t>
            </a:fld>
            <a:endParaRPr lang="en-GB" dirty="0"/>
          </a:p>
        </p:txBody>
      </p:sp>
    </p:spTree>
    <p:extLst>
      <p:ext uri="{BB962C8B-B14F-4D97-AF65-F5344CB8AC3E}">
        <p14:creationId xmlns:p14="http://schemas.microsoft.com/office/powerpoint/2010/main" val="226825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5"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5"/>
          <p:cNvSpPr>
            <a:spLocks noGrp="1" noChangeArrowheads="1"/>
          </p:cNvSpPr>
          <p:nvPr>
            <p:ph type="sldNum" sz="quarter" idx="12"/>
          </p:nvPr>
        </p:nvSpPr>
        <p:spPr>
          <a:ln/>
        </p:spPr>
        <p:txBody>
          <a:bodyPr/>
          <a:lstStyle>
            <a:lvl1pPr>
              <a:defRPr/>
            </a:lvl1pPr>
          </a:lstStyle>
          <a:p>
            <a:pPr>
              <a:defRPr/>
            </a:pPr>
            <a:fld id="{D57F965E-C952-4755-BDF1-B99C6EC206B4}" type="slidenum">
              <a:rPr lang="en-GB"/>
              <a:pPr>
                <a:defRPr/>
              </a:pPr>
              <a:t>‹#›</a:t>
            </a:fld>
            <a:endParaRPr lang="en-GB" dirty="0"/>
          </a:p>
        </p:txBody>
      </p:sp>
    </p:spTree>
    <p:extLst>
      <p:ext uri="{BB962C8B-B14F-4D97-AF65-F5344CB8AC3E}">
        <p14:creationId xmlns:p14="http://schemas.microsoft.com/office/powerpoint/2010/main" val="65912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5"/>
          <p:cNvSpPr>
            <a:spLocks noGrp="1" noChangeArrowheads="1"/>
          </p:cNvSpPr>
          <p:nvPr>
            <p:ph type="sldNum" sz="quarter" idx="12"/>
          </p:nvPr>
        </p:nvSpPr>
        <p:spPr>
          <a:ln/>
        </p:spPr>
        <p:txBody>
          <a:bodyPr/>
          <a:lstStyle>
            <a:lvl1pPr>
              <a:defRPr/>
            </a:lvl1pPr>
          </a:lstStyle>
          <a:p>
            <a:pPr>
              <a:defRPr/>
            </a:pPr>
            <a:fld id="{E051C89E-E30B-477D-9841-9CB7EE352CEB}" type="slidenum">
              <a:rPr lang="en-GB"/>
              <a:pPr>
                <a:defRPr/>
              </a:pPr>
              <a:t>‹#›</a:t>
            </a:fld>
            <a:endParaRPr lang="en-GB" dirty="0"/>
          </a:p>
        </p:txBody>
      </p:sp>
    </p:spTree>
    <p:extLst>
      <p:ext uri="{BB962C8B-B14F-4D97-AF65-F5344CB8AC3E}">
        <p14:creationId xmlns:p14="http://schemas.microsoft.com/office/powerpoint/2010/main" val="424217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5" name="Rectangle 3"/>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dirty="0"/>
          </a:p>
        </p:txBody>
      </p:sp>
      <p:sp>
        <p:nvSpPr>
          <p:cNvPr id="3076" name="Rectangle 4"/>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dirty="0"/>
          </a:p>
        </p:txBody>
      </p:sp>
      <p:sp>
        <p:nvSpPr>
          <p:cNvPr id="3077" name="Rectangle 5"/>
          <p:cNvSpPr>
            <a:spLocks noGrp="1" noChangeArrowheads="1"/>
          </p:cNvSpPr>
          <p:nvPr>
            <p:ph type="sldNum" sz="quarter" idx="4"/>
          </p:nvPr>
        </p:nvSpPr>
        <p:spPr bwMode="auto">
          <a:xfrm>
            <a:off x="9315809" y="6337126"/>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r>
              <a:rPr lang="en-GB" sz="1200" b="1" dirty="0"/>
              <a:t>CUSTOMER CONFIDENTIAL</a:t>
            </a:r>
          </a:p>
        </p:txBody>
      </p:sp>
      <p:sp>
        <p:nvSpPr>
          <p:cNvPr id="1031" name="Rectangle 7"/>
          <p:cNvSpPr>
            <a:spLocks noGrp="1" noChangeArrowheads="1"/>
          </p:cNvSpPr>
          <p:nvPr>
            <p:ph type="title"/>
          </p:nvPr>
        </p:nvSpPr>
        <p:spPr bwMode="auto">
          <a:xfrm>
            <a:off x="624417" y="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cSld>
  <p:clrMap bg1="lt1" tx1="dk1" bg2="lt2" tx2="dk2" accent1="accent1" accent2="accent2" accent3="accent3" accent4="accent4" accent5="accent5" accent6="accent6" hlink="hlink" folHlink="folHlink"/>
  <p:sldLayoutIdLst>
    <p:sldLayoutId id="2147483726"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Gill Sans MT" pitchFamily="34" charset="0"/>
        </a:defRPr>
      </a:lvl2pPr>
      <a:lvl3pPr algn="ctr" rtl="0" eaLnBrk="0" fontAlgn="base" hangingPunct="0">
        <a:spcBef>
          <a:spcPct val="0"/>
        </a:spcBef>
        <a:spcAft>
          <a:spcPct val="0"/>
        </a:spcAft>
        <a:defRPr sz="4400">
          <a:solidFill>
            <a:schemeClr val="tx2"/>
          </a:solidFill>
          <a:latin typeface="Gill Sans MT" pitchFamily="34" charset="0"/>
        </a:defRPr>
      </a:lvl3pPr>
      <a:lvl4pPr algn="ctr" rtl="0" eaLnBrk="0" fontAlgn="base" hangingPunct="0">
        <a:spcBef>
          <a:spcPct val="0"/>
        </a:spcBef>
        <a:spcAft>
          <a:spcPct val="0"/>
        </a:spcAft>
        <a:defRPr sz="4400">
          <a:solidFill>
            <a:schemeClr val="tx2"/>
          </a:solidFill>
          <a:latin typeface="Gill Sans MT" pitchFamily="34" charset="0"/>
        </a:defRPr>
      </a:lvl4pPr>
      <a:lvl5pPr algn="ctr" rtl="0" eaLnBrk="0" fontAlgn="base" hangingPunct="0">
        <a:spcBef>
          <a:spcPct val="0"/>
        </a:spcBef>
        <a:spcAft>
          <a:spcPct val="0"/>
        </a:spcAft>
        <a:defRPr sz="4400">
          <a:solidFill>
            <a:schemeClr val="tx2"/>
          </a:solidFill>
          <a:latin typeface="Gill Sans MT" pitchFamily="34" charset="0"/>
        </a:defRPr>
      </a:lvl5pPr>
      <a:lvl6pPr marL="457200" algn="ctr" rtl="0" fontAlgn="base">
        <a:spcBef>
          <a:spcPct val="0"/>
        </a:spcBef>
        <a:spcAft>
          <a:spcPct val="0"/>
        </a:spcAft>
        <a:defRPr sz="4400">
          <a:solidFill>
            <a:schemeClr val="tx2"/>
          </a:solidFill>
          <a:latin typeface="Gill Sans MT" pitchFamily="34" charset="0"/>
        </a:defRPr>
      </a:lvl6pPr>
      <a:lvl7pPr marL="914400" algn="ctr" rtl="0" fontAlgn="base">
        <a:spcBef>
          <a:spcPct val="0"/>
        </a:spcBef>
        <a:spcAft>
          <a:spcPct val="0"/>
        </a:spcAft>
        <a:defRPr sz="4400">
          <a:solidFill>
            <a:schemeClr val="tx2"/>
          </a:solidFill>
          <a:latin typeface="Gill Sans MT" pitchFamily="34" charset="0"/>
        </a:defRPr>
      </a:lvl7pPr>
      <a:lvl8pPr marL="1371600" algn="ctr" rtl="0" fontAlgn="base">
        <a:spcBef>
          <a:spcPct val="0"/>
        </a:spcBef>
        <a:spcAft>
          <a:spcPct val="0"/>
        </a:spcAft>
        <a:defRPr sz="4400">
          <a:solidFill>
            <a:schemeClr val="tx2"/>
          </a:solidFill>
          <a:latin typeface="Gill Sans MT" pitchFamily="34" charset="0"/>
        </a:defRPr>
      </a:lvl8pPr>
      <a:lvl9pPr marL="1828800" algn="ctr" rtl="0" fontAlgn="base">
        <a:spcBef>
          <a:spcPct val="0"/>
        </a:spcBef>
        <a:spcAft>
          <a:spcPct val="0"/>
        </a:spcAft>
        <a:defRPr sz="4400">
          <a:solidFill>
            <a:schemeClr val="tx2"/>
          </a:solidFill>
          <a:latin typeface="Gill Sans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5" name="Rectangle 3"/>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defRPr>
            </a:lvl1pPr>
          </a:lstStyle>
          <a:p>
            <a:endParaRPr lang="en-GB" altLang="en-US" dirty="0">
              <a:solidFill>
                <a:srgbClr val="000000"/>
              </a:solidFill>
            </a:endParaRPr>
          </a:p>
        </p:txBody>
      </p:sp>
      <p:sp>
        <p:nvSpPr>
          <p:cNvPr id="3076" name="Rectangle 4"/>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lgn="ctr"/>
            <a:endParaRPr lang="en-GB" altLang="en-US" dirty="0">
              <a:solidFill>
                <a:srgbClr val="000000"/>
              </a:solidFill>
            </a:endParaRPr>
          </a:p>
        </p:txBody>
      </p:sp>
      <p:sp>
        <p:nvSpPr>
          <p:cNvPr id="3077" name="Rectangle 5"/>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EE97E6B0-7A1E-4D3B-B35D-C513EBC0EF44}" type="slidenum">
              <a:rPr lang="en-GB" altLang="en-US">
                <a:solidFill>
                  <a:srgbClr val="000000"/>
                </a:solidFill>
              </a:rPr>
              <a:pPr/>
              <a:t>‹#›</a:t>
            </a:fld>
            <a:endParaRPr lang="en-GB" altLang="en-US" dirty="0">
              <a:solidFill>
                <a:srgbClr val="000000"/>
              </a:solidFill>
            </a:endParaRPr>
          </a:p>
        </p:txBody>
      </p:sp>
      <p:sp>
        <p:nvSpPr>
          <p:cNvPr id="3078" name="Rectangle 6"/>
          <p:cNvSpPr>
            <a:spLocks noChangeArrowheads="1"/>
          </p:cNvSpPr>
          <p:nvPr userDrawn="1"/>
        </p:nvSpPr>
        <p:spPr bwMode="auto">
          <a:xfrm>
            <a:off x="0" y="0"/>
            <a:ext cx="12192000" cy="990600"/>
          </a:xfrm>
          <a:prstGeom prst="rect">
            <a:avLst/>
          </a:prstGeom>
          <a:solidFill>
            <a:srgbClr val="3B7B80"/>
          </a:solidFill>
          <a:ln>
            <a:noFill/>
          </a:ln>
        </p:spPr>
        <p:txBody>
          <a:bodyPr wrap="none" anchor="ctr"/>
          <a:lstStyle/>
          <a:p>
            <a:pPr algn="ctr"/>
            <a:endParaRPr lang="en-GB" sz="4400" dirty="0">
              <a:solidFill>
                <a:srgbClr val="000000"/>
              </a:solidFill>
            </a:endParaRPr>
          </a:p>
        </p:txBody>
      </p:sp>
      <p:sp>
        <p:nvSpPr>
          <p:cNvPr id="3079" name="Rectangle 7"/>
          <p:cNvSpPr>
            <a:spLocks noGrp="1" noChangeArrowheads="1"/>
          </p:cNvSpPr>
          <p:nvPr>
            <p:ph type="title"/>
          </p:nvPr>
        </p:nvSpPr>
        <p:spPr bwMode="auto">
          <a:xfrm>
            <a:off x="625231"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224424444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Gill Sans MT" pitchFamily="34" charset="0"/>
        </a:defRPr>
      </a:lvl2pPr>
      <a:lvl3pPr algn="ctr" rtl="0" fontAlgn="base">
        <a:spcBef>
          <a:spcPct val="0"/>
        </a:spcBef>
        <a:spcAft>
          <a:spcPct val="0"/>
        </a:spcAft>
        <a:defRPr sz="4400">
          <a:solidFill>
            <a:schemeClr val="tx2"/>
          </a:solidFill>
          <a:latin typeface="Gill Sans MT" pitchFamily="34" charset="0"/>
        </a:defRPr>
      </a:lvl3pPr>
      <a:lvl4pPr algn="ctr" rtl="0" fontAlgn="base">
        <a:spcBef>
          <a:spcPct val="0"/>
        </a:spcBef>
        <a:spcAft>
          <a:spcPct val="0"/>
        </a:spcAft>
        <a:defRPr sz="4400">
          <a:solidFill>
            <a:schemeClr val="tx2"/>
          </a:solidFill>
          <a:latin typeface="Gill Sans MT" pitchFamily="34" charset="0"/>
        </a:defRPr>
      </a:lvl4pPr>
      <a:lvl5pPr algn="ctr" rtl="0" fontAlgn="base">
        <a:spcBef>
          <a:spcPct val="0"/>
        </a:spcBef>
        <a:spcAft>
          <a:spcPct val="0"/>
        </a:spcAft>
        <a:defRPr sz="4400">
          <a:solidFill>
            <a:schemeClr val="tx2"/>
          </a:solidFill>
          <a:latin typeface="Gill Sans MT" pitchFamily="34" charset="0"/>
        </a:defRPr>
      </a:lvl5pPr>
      <a:lvl6pPr marL="457200" algn="ctr" rtl="0" fontAlgn="base">
        <a:spcBef>
          <a:spcPct val="0"/>
        </a:spcBef>
        <a:spcAft>
          <a:spcPct val="0"/>
        </a:spcAft>
        <a:defRPr sz="4400">
          <a:solidFill>
            <a:schemeClr val="tx2"/>
          </a:solidFill>
          <a:latin typeface="Gill Sans MT" pitchFamily="34" charset="0"/>
        </a:defRPr>
      </a:lvl6pPr>
      <a:lvl7pPr marL="914400" algn="ctr" rtl="0" fontAlgn="base">
        <a:spcBef>
          <a:spcPct val="0"/>
        </a:spcBef>
        <a:spcAft>
          <a:spcPct val="0"/>
        </a:spcAft>
        <a:defRPr sz="4400">
          <a:solidFill>
            <a:schemeClr val="tx2"/>
          </a:solidFill>
          <a:latin typeface="Gill Sans MT" pitchFamily="34" charset="0"/>
        </a:defRPr>
      </a:lvl7pPr>
      <a:lvl8pPr marL="1371600" algn="ctr" rtl="0" fontAlgn="base">
        <a:spcBef>
          <a:spcPct val="0"/>
        </a:spcBef>
        <a:spcAft>
          <a:spcPct val="0"/>
        </a:spcAft>
        <a:defRPr sz="4400">
          <a:solidFill>
            <a:schemeClr val="tx2"/>
          </a:solidFill>
          <a:latin typeface="Gill Sans MT" pitchFamily="34" charset="0"/>
        </a:defRPr>
      </a:lvl8pPr>
      <a:lvl9pPr marL="1828800" algn="ctr" rtl="0" fontAlgn="base">
        <a:spcBef>
          <a:spcPct val="0"/>
        </a:spcBef>
        <a:spcAft>
          <a:spcPct val="0"/>
        </a:spcAft>
        <a:defRPr sz="4400">
          <a:solidFill>
            <a:schemeClr val="tx2"/>
          </a:solidFill>
          <a:latin typeface="Gill Sans MT"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5" name="Rectangle 3"/>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dirty="0">
              <a:solidFill>
                <a:srgbClr val="000000"/>
              </a:solidFill>
            </a:endParaRPr>
          </a:p>
        </p:txBody>
      </p:sp>
      <p:sp>
        <p:nvSpPr>
          <p:cNvPr id="3076" name="Rectangle 4"/>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dirty="0">
              <a:solidFill>
                <a:srgbClr val="000000"/>
              </a:solidFill>
            </a:endParaRPr>
          </a:p>
        </p:txBody>
      </p:sp>
      <p:sp>
        <p:nvSpPr>
          <p:cNvPr id="3077" name="Rectangle 5"/>
          <p:cNvSpPr>
            <a:spLocks noGrp="1" noChangeArrowheads="1"/>
          </p:cNvSpPr>
          <p:nvPr>
            <p:ph type="sldNum" sz="quarter" idx="4"/>
          </p:nvPr>
        </p:nvSpPr>
        <p:spPr bwMode="auto">
          <a:xfrm>
            <a:off x="9315809" y="6337126"/>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r>
              <a:rPr lang="en-GB" sz="1200" b="1" dirty="0">
                <a:solidFill>
                  <a:srgbClr val="000000"/>
                </a:solidFill>
              </a:rPr>
              <a:t>CUSTOMER CONFIDENTIAL</a:t>
            </a:r>
          </a:p>
        </p:txBody>
      </p:sp>
      <p:sp>
        <p:nvSpPr>
          <p:cNvPr id="1031" name="Rectangle 7"/>
          <p:cNvSpPr>
            <a:spLocks noGrp="1" noChangeArrowheads="1"/>
          </p:cNvSpPr>
          <p:nvPr>
            <p:ph type="title"/>
          </p:nvPr>
        </p:nvSpPr>
        <p:spPr bwMode="auto">
          <a:xfrm>
            <a:off x="624417" y="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22833253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Gill Sans MT" pitchFamily="34" charset="0"/>
        </a:defRPr>
      </a:lvl2pPr>
      <a:lvl3pPr algn="ctr" rtl="0" eaLnBrk="0" fontAlgn="base" hangingPunct="0">
        <a:spcBef>
          <a:spcPct val="0"/>
        </a:spcBef>
        <a:spcAft>
          <a:spcPct val="0"/>
        </a:spcAft>
        <a:defRPr sz="4400">
          <a:solidFill>
            <a:schemeClr val="tx2"/>
          </a:solidFill>
          <a:latin typeface="Gill Sans MT" pitchFamily="34" charset="0"/>
        </a:defRPr>
      </a:lvl3pPr>
      <a:lvl4pPr algn="ctr" rtl="0" eaLnBrk="0" fontAlgn="base" hangingPunct="0">
        <a:spcBef>
          <a:spcPct val="0"/>
        </a:spcBef>
        <a:spcAft>
          <a:spcPct val="0"/>
        </a:spcAft>
        <a:defRPr sz="4400">
          <a:solidFill>
            <a:schemeClr val="tx2"/>
          </a:solidFill>
          <a:latin typeface="Gill Sans MT" pitchFamily="34" charset="0"/>
        </a:defRPr>
      </a:lvl4pPr>
      <a:lvl5pPr algn="ctr" rtl="0" eaLnBrk="0" fontAlgn="base" hangingPunct="0">
        <a:spcBef>
          <a:spcPct val="0"/>
        </a:spcBef>
        <a:spcAft>
          <a:spcPct val="0"/>
        </a:spcAft>
        <a:defRPr sz="4400">
          <a:solidFill>
            <a:schemeClr val="tx2"/>
          </a:solidFill>
          <a:latin typeface="Gill Sans MT" pitchFamily="34" charset="0"/>
        </a:defRPr>
      </a:lvl5pPr>
      <a:lvl6pPr marL="457200" algn="ctr" rtl="0" fontAlgn="base">
        <a:spcBef>
          <a:spcPct val="0"/>
        </a:spcBef>
        <a:spcAft>
          <a:spcPct val="0"/>
        </a:spcAft>
        <a:defRPr sz="4400">
          <a:solidFill>
            <a:schemeClr val="tx2"/>
          </a:solidFill>
          <a:latin typeface="Gill Sans MT" pitchFamily="34" charset="0"/>
        </a:defRPr>
      </a:lvl6pPr>
      <a:lvl7pPr marL="914400" algn="ctr" rtl="0" fontAlgn="base">
        <a:spcBef>
          <a:spcPct val="0"/>
        </a:spcBef>
        <a:spcAft>
          <a:spcPct val="0"/>
        </a:spcAft>
        <a:defRPr sz="4400">
          <a:solidFill>
            <a:schemeClr val="tx2"/>
          </a:solidFill>
          <a:latin typeface="Gill Sans MT" pitchFamily="34" charset="0"/>
        </a:defRPr>
      </a:lvl7pPr>
      <a:lvl8pPr marL="1371600" algn="ctr" rtl="0" fontAlgn="base">
        <a:spcBef>
          <a:spcPct val="0"/>
        </a:spcBef>
        <a:spcAft>
          <a:spcPct val="0"/>
        </a:spcAft>
        <a:defRPr sz="4400">
          <a:solidFill>
            <a:schemeClr val="tx2"/>
          </a:solidFill>
          <a:latin typeface="Gill Sans MT" pitchFamily="34" charset="0"/>
        </a:defRPr>
      </a:lvl8pPr>
      <a:lvl9pPr marL="1828800" algn="ctr" rtl="0" fontAlgn="base">
        <a:spcBef>
          <a:spcPct val="0"/>
        </a:spcBef>
        <a:spcAft>
          <a:spcPct val="0"/>
        </a:spcAft>
        <a:defRPr sz="4400">
          <a:solidFill>
            <a:schemeClr val="tx2"/>
          </a:solidFill>
          <a:latin typeface="Gill Sans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5" name="Rectangle 3"/>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defRPr>
            </a:lvl1pPr>
          </a:lstStyle>
          <a:p>
            <a:endParaRPr lang="en-GB" altLang="en-US" dirty="0">
              <a:solidFill>
                <a:srgbClr val="000000"/>
              </a:solidFill>
            </a:endParaRPr>
          </a:p>
        </p:txBody>
      </p:sp>
      <p:sp>
        <p:nvSpPr>
          <p:cNvPr id="3076" name="Rectangle 4"/>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lgn="ctr"/>
            <a:endParaRPr lang="en-GB" altLang="en-US" dirty="0">
              <a:solidFill>
                <a:srgbClr val="000000"/>
              </a:solidFill>
            </a:endParaRPr>
          </a:p>
        </p:txBody>
      </p:sp>
      <p:sp>
        <p:nvSpPr>
          <p:cNvPr id="3077" name="Rectangle 5"/>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EE97E6B0-7A1E-4D3B-B35D-C513EBC0EF44}" type="slidenum">
              <a:rPr lang="en-GB" altLang="en-US">
                <a:solidFill>
                  <a:srgbClr val="000000"/>
                </a:solidFill>
              </a:rPr>
              <a:pPr/>
              <a:t>‹#›</a:t>
            </a:fld>
            <a:endParaRPr lang="en-GB" altLang="en-US" dirty="0">
              <a:solidFill>
                <a:srgbClr val="000000"/>
              </a:solidFill>
            </a:endParaRPr>
          </a:p>
        </p:txBody>
      </p:sp>
      <p:sp>
        <p:nvSpPr>
          <p:cNvPr id="3078" name="Rectangle 6"/>
          <p:cNvSpPr>
            <a:spLocks noChangeArrowheads="1"/>
          </p:cNvSpPr>
          <p:nvPr userDrawn="1"/>
        </p:nvSpPr>
        <p:spPr bwMode="auto">
          <a:xfrm>
            <a:off x="0" y="0"/>
            <a:ext cx="12192000" cy="990600"/>
          </a:xfrm>
          <a:prstGeom prst="rect">
            <a:avLst/>
          </a:prstGeom>
          <a:solidFill>
            <a:srgbClr val="3B7B80"/>
          </a:solidFill>
          <a:ln>
            <a:noFill/>
          </a:ln>
        </p:spPr>
        <p:txBody>
          <a:bodyPr wrap="none" anchor="ctr"/>
          <a:lstStyle/>
          <a:p>
            <a:pPr algn="ctr"/>
            <a:endParaRPr lang="en-GB" sz="4400" dirty="0">
              <a:solidFill>
                <a:srgbClr val="000000"/>
              </a:solidFill>
            </a:endParaRPr>
          </a:p>
        </p:txBody>
      </p:sp>
      <p:sp>
        <p:nvSpPr>
          <p:cNvPr id="3079" name="Rectangle 7"/>
          <p:cNvSpPr>
            <a:spLocks noGrp="1" noChangeArrowheads="1"/>
          </p:cNvSpPr>
          <p:nvPr>
            <p:ph type="title"/>
          </p:nvPr>
        </p:nvSpPr>
        <p:spPr bwMode="auto">
          <a:xfrm>
            <a:off x="625231"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8778226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Gill Sans MT" pitchFamily="34" charset="0"/>
        </a:defRPr>
      </a:lvl2pPr>
      <a:lvl3pPr algn="ctr" rtl="0" fontAlgn="base">
        <a:spcBef>
          <a:spcPct val="0"/>
        </a:spcBef>
        <a:spcAft>
          <a:spcPct val="0"/>
        </a:spcAft>
        <a:defRPr sz="4400">
          <a:solidFill>
            <a:schemeClr val="tx2"/>
          </a:solidFill>
          <a:latin typeface="Gill Sans MT" pitchFamily="34" charset="0"/>
        </a:defRPr>
      </a:lvl3pPr>
      <a:lvl4pPr algn="ctr" rtl="0" fontAlgn="base">
        <a:spcBef>
          <a:spcPct val="0"/>
        </a:spcBef>
        <a:spcAft>
          <a:spcPct val="0"/>
        </a:spcAft>
        <a:defRPr sz="4400">
          <a:solidFill>
            <a:schemeClr val="tx2"/>
          </a:solidFill>
          <a:latin typeface="Gill Sans MT" pitchFamily="34" charset="0"/>
        </a:defRPr>
      </a:lvl4pPr>
      <a:lvl5pPr algn="ctr" rtl="0" fontAlgn="base">
        <a:spcBef>
          <a:spcPct val="0"/>
        </a:spcBef>
        <a:spcAft>
          <a:spcPct val="0"/>
        </a:spcAft>
        <a:defRPr sz="4400">
          <a:solidFill>
            <a:schemeClr val="tx2"/>
          </a:solidFill>
          <a:latin typeface="Gill Sans MT" pitchFamily="34" charset="0"/>
        </a:defRPr>
      </a:lvl5pPr>
      <a:lvl6pPr marL="457200" algn="ctr" rtl="0" fontAlgn="base">
        <a:spcBef>
          <a:spcPct val="0"/>
        </a:spcBef>
        <a:spcAft>
          <a:spcPct val="0"/>
        </a:spcAft>
        <a:defRPr sz="4400">
          <a:solidFill>
            <a:schemeClr val="tx2"/>
          </a:solidFill>
          <a:latin typeface="Gill Sans MT" pitchFamily="34" charset="0"/>
        </a:defRPr>
      </a:lvl6pPr>
      <a:lvl7pPr marL="914400" algn="ctr" rtl="0" fontAlgn="base">
        <a:spcBef>
          <a:spcPct val="0"/>
        </a:spcBef>
        <a:spcAft>
          <a:spcPct val="0"/>
        </a:spcAft>
        <a:defRPr sz="4400">
          <a:solidFill>
            <a:schemeClr val="tx2"/>
          </a:solidFill>
          <a:latin typeface="Gill Sans MT" pitchFamily="34" charset="0"/>
        </a:defRPr>
      </a:lvl7pPr>
      <a:lvl8pPr marL="1371600" algn="ctr" rtl="0" fontAlgn="base">
        <a:spcBef>
          <a:spcPct val="0"/>
        </a:spcBef>
        <a:spcAft>
          <a:spcPct val="0"/>
        </a:spcAft>
        <a:defRPr sz="4400">
          <a:solidFill>
            <a:schemeClr val="tx2"/>
          </a:solidFill>
          <a:latin typeface="Gill Sans MT" pitchFamily="34" charset="0"/>
        </a:defRPr>
      </a:lvl8pPr>
      <a:lvl9pPr marL="1828800" algn="ctr" rtl="0" fontAlgn="base">
        <a:spcBef>
          <a:spcPct val="0"/>
        </a:spcBef>
        <a:spcAft>
          <a:spcPct val="0"/>
        </a:spcAft>
        <a:defRPr sz="4400">
          <a:solidFill>
            <a:schemeClr val="tx2"/>
          </a:solidFill>
          <a:latin typeface="Gill Sans MT"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0.xml"/><Relationship Id="rId7" Type="http://schemas.openxmlformats.org/officeDocument/2006/relationships/notesSlide" Target="../notesSlides/notesSlide16.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notesSlide" Target="../notesSlides/notesSlide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7.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ircle, compact disk, drop&#10;&#10;Description automatically generated">
            <a:extLst>
              <a:ext uri="{FF2B5EF4-FFF2-40B4-BE49-F238E27FC236}">
                <a16:creationId xmlns:a16="http://schemas.microsoft.com/office/drawing/2014/main" id="{BAA4E694-CF77-0186-0B7B-F719D39BAC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01" t="17222" r="9327" b="25183"/>
          <a:stretch/>
        </p:blipFill>
        <p:spPr>
          <a:xfrm>
            <a:off x="-6350" y="1200944"/>
            <a:ext cx="12198350" cy="5657056"/>
          </a:xfrm>
          <a:prstGeom prst="rect">
            <a:avLst/>
          </a:prstGeom>
        </p:spPr>
      </p:pic>
      <p:pic>
        <p:nvPicPr>
          <p:cNvPr id="5" name="Picture 4" descr="A blue and white logo&#10;&#10;Description automatically generated with low confidence">
            <a:extLst>
              <a:ext uri="{FF2B5EF4-FFF2-40B4-BE49-F238E27FC236}">
                <a16:creationId xmlns:a16="http://schemas.microsoft.com/office/drawing/2014/main" id="{C4B0A39D-DD0A-C3CA-B2F4-16F2CACC5E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8488" y="5229200"/>
            <a:ext cx="1296144" cy="1502709"/>
          </a:xfrm>
          <a:prstGeom prst="rect">
            <a:avLst/>
          </a:prstGeom>
        </p:spPr>
      </p:pic>
      <p:sp>
        <p:nvSpPr>
          <p:cNvPr id="6" name="Rectangle 5">
            <a:extLst>
              <a:ext uri="{FF2B5EF4-FFF2-40B4-BE49-F238E27FC236}">
                <a16:creationId xmlns:a16="http://schemas.microsoft.com/office/drawing/2014/main" id="{F977D782-0D8B-D8B9-0FD2-3210941E4EAE}"/>
              </a:ext>
            </a:extLst>
          </p:cNvPr>
          <p:cNvSpPr>
            <a:spLocks noChangeArrowheads="1"/>
          </p:cNvSpPr>
          <p:nvPr/>
        </p:nvSpPr>
        <p:spPr bwMode="auto">
          <a:xfrm rot="16200000">
            <a:off x="5458445" y="-5464795"/>
            <a:ext cx="1268760" cy="12198350"/>
          </a:xfrm>
          <a:prstGeom prst="rect">
            <a:avLst/>
          </a:prstGeom>
          <a:solidFill>
            <a:srgbClr val="008698"/>
          </a:solidFill>
          <a:ln>
            <a:noFill/>
          </a:ln>
        </p:spPr>
        <p:txBody>
          <a:bodyPr wrap="none" anchor="ctr"/>
          <a:lstStyle/>
          <a:p>
            <a:endParaRPr lang="en-US" dirty="0"/>
          </a:p>
        </p:txBody>
      </p:sp>
      <p:sp>
        <p:nvSpPr>
          <p:cNvPr id="3074" name="Rectangle 2"/>
          <p:cNvSpPr>
            <a:spLocks noGrp="1" noChangeArrowheads="1"/>
          </p:cNvSpPr>
          <p:nvPr>
            <p:ph type="ctrTitle" idx="4294967295"/>
          </p:nvPr>
        </p:nvSpPr>
        <p:spPr>
          <a:xfrm>
            <a:off x="407368" y="-93701"/>
            <a:ext cx="10225136" cy="1456161"/>
          </a:xfrm>
        </p:spPr>
        <p:txBody>
          <a:bodyPr/>
          <a:lstStyle/>
          <a:p>
            <a:pPr algn="l" eaLnBrk="1" hangingPunct="1"/>
            <a:r>
              <a:rPr lang="en-US" sz="3600" dirty="0">
                <a:latin typeface="Helvetica" panose="020B0604020202020204" pitchFamily="34" charset="0"/>
                <a:cs typeface="Helvetica" panose="020B0604020202020204" pitchFamily="34" charset="0"/>
              </a:rPr>
              <a:t>secure and confidential documents</a:t>
            </a:r>
            <a:endParaRPr lang="en-US" sz="6600" dirty="0">
              <a:latin typeface="Helvetica" panose="020B0604020202020204" pitchFamily="34" charset="0"/>
              <a:cs typeface="Helvetica" panose="020B0604020202020204" pitchFamily="34" charset="0"/>
            </a:endParaRPr>
          </a:p>
        </p:txBody>
      </p:sp>
      <p:sp>
        <p:nvSpPr>
          <p:cNvPr id="10" name="Rectangle 2">
            <a:extLst>
              <a:ext uri="{FF2B5EF4-FFF2-40B4-BE49-F238E27FC236}">
                <a16:creationId xmlns:a16="http://schemas.microsoft.com/office/drawing/2014/main" id="{F14FCE23-A70D-ABDD-1053-5BBE3C78370B}"/>
              </a:ext>
            </a:extLst>
          </p:cNvPr>
          <p:cNvSpPr txBox="1">
            <a:spLocks noChangeArrowheads="1"/>
          </p:cNvSpPr>
          <p:nvPr/>
        </p:nvSpPr>
        <p:spPr bwMode="auto">
          <a:xfrm>
            <a:off x="5820286" y="2944947"/>
            <a:ext cx="4608512" cy="145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Gill Sans MT" pitchFamily="34" charset="0"/>
              </a:defRPr>
            </a:lvl2pPr>
            <a:lvl3pPr algn="ctr" rtl="0" eaLnBrk="0" fontAlgn="base" hangingPunct="0">
              <a:spcBef>
                <a:spcPct val="0"/>
              </a:spcBef>
              <a:spcAft>
                <a:spcPct val="0"/>
              </a:spcAft>
              <a:defRPr sz="4400">
                <a:solidFill>
                  <a:schemeClr val="tx2"/>
                </a:solidFill>
                <a:latin typeface="Gill Sans MT" pitchFamily="34" charset="0"/>
              </a:defRPr>
            </a:lvl3pPr>
            <a:lvl4pPr algn="ctr" rtl="0" eaLnBrk="0" fontAlgn="base" hangingPunct="0">
              <a:spcBef>
                <a:spcPct val="0"/>
              </a:spcBef>
              <a:spcAft>
                <a:spcPct val="0"/>
              </a:spcAft>
              <a:defRPr sz="4400">
                <a:solidFill>
                  <a:schemeClr val="tx2"/>
                </a:solidFill>
                <a:latin typeface="Gill Sans MT" pitchFamily="34" charset="0"/>
              </a:defRPr>
            </a:lvl4pPr>
            <a:lvl5pPr algn="ctr" rtl="0" eaLnBrk="0" fontAlgn="base" hangingPunct="0">
              <a:spcBef>
                <a:spcPct val="0"/>
              </a:spcBef>
              <a:spcAft>
                <a:spcPct val="0"/>
              </a:spcAft>
              <a:defRPr sz="4400">
                <a:solidFill>
                  <a:schemeClr val="tx2"/>
                </a:solidFill>
                <a:latin typeface="Gill Sans MT" pitchFamily="34" charset="0"/>
              </a:defRPr>
            </a:lvl5pPr>
            <a:lvl6pPr marL="457200" algn="ctr" rtl="0" fontAlgn="base">
              <a:spcBef>
                <a:spcPct val="0"/>
              </a:spcBef>
              <a:spcAft>
                <a:spcPct val="0"/>
              </a:spcAft>
              <a:defRPr sz="4400">
                <a:solidFill>
                  <a:schemeClr val="tx2"/>
                </a:solidFill>
                <a:latin typeface="Gill Sans MT" pitchFamily="34" charset="0"/>
              </a:defRPr>
            </a:lvl6pPr>
            <a:lvl7pPr marL="914400" algn="ctr" rtl="0" fontAlgn="base">
              <a:spcBef>
                <a:spcPct val="0"/>
              </a:spcBef>
              <a:spcAft>
                <a:spcPct val="0"/>
              </a:spcAft>
              <a:defRPr sz="4400">
                <a:solidFill>
                  <a:schemeClr val="tx2"/>
                </a:solidFill>
                <a:latin typeface="Gill Sans MT" pitchFamily="34" charset="0"/>
              </a:defRPr>
            </a:lvl7pPr>
            <a:lvl8pPr marL="1371600" algn="ctr" rtl="0" fontAlgn="base">
              <a:spcBef>
                <a:spcPct val="0"/>
              </a:spcBef>
              <a:spcAft>
                <a:spcPct val="0"/>
              </a:spcAft>
              <a:defRPr sz="4400">
                <a:solidFill>
                  <a:schemeClr val="tx2"/>
                </a:solidFill>
                <a:latin typeface="Gill Sans MT" pitchFamily="34" charset="0"/>
              </a:defRPr>
            </a:lvl8pPr>
            <a:lvl9pPr marL="1828800" algn="ctr" rtl="0" fontAlgn="base">
              <a:spcBef>
                <a:spcPct val="0"/>
              </a:spcBef>
              <a:spcAft>
                <a:spcPct val="0"/>
              </a:spcAft>
              <a:defRPr sz="4400">
                <a:solidFill>
                  <a:schemeClr val="tx2"/>
                </a:solidFill>
                <a:latin typeface="Gill Sans MT" pitchFamily="34" charset="0"/>
              </a:defRPr>
            </a:lvl9pPr>
          </a:lstStyle>
          <a:p>
            <a:pPr algn="l" eaLnBrk="1" hangingPunct="1"/>
            <a:r>
              <a:rPr lang="en-US" sz="3200" kern="0" dirty="0">
                <a:solidFill>
                  <a:schemeClr val="tx1"/>
                </a:solidFill>
                <a:latin typeface="Helvetica" panose="020B0604020202020204" pitchFamily="34" charset="0"/>
                <a:cs typeface="Helvetica" panose="020B0604020202020204" pitchFamily="34" charset="0"/>
              </a:rPr>
              <a:t>Forward Thinking: </a:t>
            </a:r>
          </a:p>
          <a:p>
            <a:pPr algn="l" eaLnBrk="1" hangingPunct="1"/>
            <a:r>
              <a:rPr lang="en-US" sz="3200" kern="0" dirty="0">
                <a:solidFill>
                  <a:schemeClr val="tx1"/>
                </a:solidFill>
                <a:latin typeface="Helvetica" panose="020B0604020202020204" pitchFamily="34" charset="0"/>
                <a:cs typeface="Helvetica" panose="020B0604020202020204" pitchFamily="34" charset="0"/>
              </a:rPr>
              <a:t>The Transformation of Print for Education</a:t>
            </a:r>
          </a:p>
          <a:p>
            <a:pPr algn="l" eaLnBrk="1" hangingPunct="1"/>
            <a:endParaRPr lang="en-US" sz="3200" kern="0" dirty="0">
              <a:solidFill>
                <a:schemeClr val="tx1"/>
              </a:solidFill>
              <a:latin typeface="Helvetica" panose="020B0604020202020204" pitchFamily="34" charset="0"/>
              <a:cs typeface="Helvetica" panose="020B0604020202020204" pitchFamily="34" charset="0"/>
            </a:endParaRPr>
          </a:p>
          <a:p>
            <a:pPr algn="l" eaLnBrk="1" hangingPunct="1"/>
            <a:r>
              <a:rPr lang="en-US" sz="3200" kern="0" dirty="0">
                <a:solidFill>
                  <a:schemeClr val="tx1"/>
                </a:solidFill>
                <a:latin typeface="Helvetica" panose="020B0604020202020204" pitchFamily="34" charset="0"/>
                <a:cs typeface="Helvetica" panose="020B0604020202020204" pitchFamily="34" charset="0"/>
              </a:rPr>
              <a:t>Tim Cammack Managing Director</a:t>
            </a:r>
          </a:p>
          <a:p>
            <a:pPr algn="l" eaLnBrk="1" hangingPunct="1"/>
            <a:r>
              <a:rPr lang="en-US" sz="3200" kern="0" dirty="0">
                <a:solidFill>
                  <a:schemeClr val="tx1"/>
                </a:solidFill>
                <a:latin typeface="Helvetica" panose="020B0604020202020204" pitchFamily="34" charset="0"/>
                <a:cs typeface="Helvetica" panose="020B0604020202020204" pitchFamily="34" charset="0"/>
              </a:rPr>
              <a:t>SCD </a:t>
            </a:r>
            <a:endParaRPr lang="en-US" sz="6000" kern="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518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289BCB-D608-816A-2EFC-9BA2631242E2}"/>
              </a:ext>
            </a:extLst>
          </p:cNvPr>
          <p:cNvSpPr/>
          <p:nvPr/>
        </p:nvSpPr>
        <p:spPr>
          <a:xfrm>
            <a:off x="0" y="0"/>
            <a:ext cx="8256240" cy="6858000"/>
          </a:xfrm>
          <a:prstGeom prst="rect">
            <a:avLst/>
          </a:prstGeom>
          <a:solidFill>
            <a:srgbClr val="0086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FDBA3318-FA64-43C7-8404-77B9FCD2D801}"/>
              </a:ext>
            </a:extLst>
          </p:cNvPr>
          <p:cNvSpPr/>
          <p:nvPr/>
        </p:nvSpPr>
        <p:spPr>
          <a:xfrm>
            <a:off x="4503623" y="0"/>
            <a:ext cx="7686791" cy="6858000"/>
          </a:xfrm>
          <a:custGeom>
            <a:avLst/>
            <a:gdLst>
              <a:gd name="connsiteX0" fmla="*/ 2213230 w 7686791"/>
              <a:gd name="connsiteY0" fmla="*/ 1046249 h 6858000"/>
              <a:gd name="connsiteX1" fmla="*/ 576063 w 7686791"/>
              <a:gd name="connsiteY1" fmla="*/ 2379751 h 6858000"/>
              <a:gd name="connsiteX2" fmla="*/ 1244027 w 7686791"/>
              <a:gd name="connsiteY2" fmla="*/ 3199763 h 6858000"/>
              <a:gd name="connsiteX3" fmla="*/ 1786257 w 7686791"/>
              <a:gd name="connsiteY3" fmla="*/ 2754390 h 6858000"/>
              <a:gd name="connsiteX4" fmla="*/ 2084876 w 7686791"/>
              <a:gd name="connsiteY4" fmla="*/ 2447867 h 6858000"/>
              <a:gd name="connsiteX5" fmla="*/ 2066540 w 7686791"/>
              <a:gd name="connsiteY5" fmla="*/ 3288838 h 6858000"/>
              <a:gd name="connsiteX6" fmla="*/ 2066540 w 7686791"/>
              <a:gd name="connsiteY6" fmla="*/ 5811751 h 6858000"/>
              <a:gd name="connsiteX7" fmla="*/ 3373653 w 7686791"/>
              <a:gd name="connsiteY7" fmla="*/ 5811751 h 6858000"/>
              <a:gd name="connsiteX8" fmla="*/ 3373653 w 7686791"/>
              <a:gd name="connsiteY8" fmla="*/ 1046249 h 6858000"/>
              <a:gd name="connsiteX9" fmla="*/ 2213230 w 7686791"/>
              <a:gd name="connsiteY9" fmla="*/ 1046249 h 6858000"/>
              <a:gd name="connsiteX10" fmla="*/ 0 w 7686791"/>
              <a:gd name="connsiteY10" fmla="*/ 0 h 6858000"/>
              <a:gd name="connsiteX11" fmla="*/ 7182735 w 7686791"/>
              <a:gd name="connsiteY11" fmla="*/ 0 h 6858000"/>
              <a:gd name="connsiteX12" fmla="*/ 7462564 w 7686791"/>
              <a:gd name="connsiteY12" fmla="*/ 0 h 6858000"/>
              <a:gd name="connsiteX13" fmla="*/ 7686791 w 7686791"/>
              <a:gd name="connsiteY13" fmla="*/ 0 h 6858000"/>
              <a:gd name="connsiteX14" fmla="*/ 7686791 w 7686791"/>
              <a:gd name="connsiteY14" fmla="*/ 6858000 h 6858000"/>
              <a:gd name="connsiteX15" fmla="*/ 7462564 w 7686791"/>
              <a:gd name="connsiteY15" fmla="*/ 6858000 h 6858000"/>
              <a:gd name="connsiteX16" fmla="*/ 7182735 w 7686791"/>
              <a:gd name="connsiteY16" fmla="*/ 6858000 h 6858000"/>
              <a:gd name="connsiteX17" fmla="*/ 0 w 7686791"/>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86791" h="6858000">
                <a:moveTo>
                  <a:pt x="2213230" y="1046249"/>
                </a:moveTo>
                <a:cubicBezTo>
                  <a:pt x="2213230" y="1046249"/>
                  <a:pt x="2213230" y="1046249"/>
                  <a:pt x="576063" y="2379751"/>
                </a:cubicBezTo>
                <a:cubicBezTo>
                  <a:pt x="576063" y="2379751"/>
                  <a:pt x="576063" y="2379751"/>
                  <a:pt x="1244027" y="3199763"/>
                </a:cubicBezTo>
                <a:cubicBezTo>
                  <a:pt x="1244027" y="3199763"/>
                  <a:pt x="1244027" y="3199763"/>
                  <a:pt x="1786257" y="2754390"/>
                </a:cubicBezTo>
                <a:cubicBezTo>
                  <a:pt x="1904133" y="2646976"/>
                  <a:pt x="2006292" y="2544802"/>
                  <a:pt x="2084876" y="2447867"/>
                </a:cubicBezTo>
                <a:cubicBezTo>
                  <a:pt x="2071778" y="2701993"/>
                  <a:pt x="2066540" y="2982316"/>
                  <a:pt x="2066540" y="3288838"/>
                </a:cubicBezTo>
                <a:cubicBezTo>
                  <a:pt x="2066540" y="3288838"/>
                  <a:pt x="2066540" y="3288838"/>
                  <a:pt x="2066540" y="5811751"/>
                </a:cubicBezTo>
                <a:cubicBezTo>
                  <a:pt x="2066540" y="5811751"/>
                  <a:pt x="2066540" y="5811751"/>
                  <a:pt x="3373653" y="5811751"/>
                </a:cubicBezTo>
                <a:lnTo>
                  <a:pt x="3373653" y="1046249"/>
                </a:lnTo>
                <a:cubicBezTo>
                  <a:pt x="3373653" y="1046249"/>
                  <a:pt x="3373653" y="1046249"/>
                  <a:pt x="2213230" y="1046249"/>
                </a:cubicBezTo>
                <a:close/>
                <a:moveTo>
                  <a:pt x="0" y="0"/>
                </a:moveTo>
                <a:lnTo>
                  <a:pt x="7182735" y="0"/>
                </a:lnTo>
                <a:lnTo>
                  <a:pt x="7462564" y="0"/>
                </a:lnTo>
                <a:lnTo>
                  <a:pt x="7686791" y="0"/>
                </a:lnTo>
                <a:lnTo>
                  <a:pt x="7686791" y="6858000"/>
                </a:lnTo>
                <a:lnTo>
                  <a:pt x="7462564" y="6858000"/>
                </a:lnTo>
                <a:lnTo>
                  <a:pt x="718273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fontAlgn="auto">
              <a:spcBef>
                <a:spcPts val="0"/>
              </a:spcBef>
              <a:spcAft>
                <a:spcPts val="0"/>
              </a:spcAft>
              <a:defRPr/>
            </a:pPr>
            <a:endParaRPr lang="en-IN" sz="2400">
              <a:solidFill>
                <a:prstClr val="white"/>
              </a:solidFill>
              <a:latin typeface="Calibri"/>
            </a:endParaRPr>
          </a:p>
        </p:txBody>
      </p:sp>
      <p:sp>
        <p:nvSpPr>
          <p:cNvPr id="16" name="Rectangle 15">
            <a:extLst>
              <a:ext uri="{FF2B5EF4-FFF2-40B4-BE49-F238E27FC236}">
                <a16:creationId xmlns:a16="http://schemas.microsoft.com/office/drawing/2014/main" id="{A3147261-80B2-4FB2-92B0-51D17F135250}"/>
              </a:ext>
            </a:extLst>
          </p:cNvPr>
          <p:cNvSpPr/>
          <p:nvPr/>
        </p:nvSpPr>
        <p:spPr>
          <a:xfrm>
            <a:off x="8480256" y="1003289"/>
            <a:ext cx="3304376" cy="3693319"/>
          </a:xfrm>
          <a:prstGeom prst="rect">
            <a:avLst/>
          </a:prstGeom>
        </p:spPr>
        <p:txBody>
          <a:bodyPr wrap="square" lIns="0" tIns="0" rIns="0" bIns="0">
            <a:spAutoFit/>
          </a:bodyPr>
          <a:lstStyle/>
          <a:p>
            <a:pPr algn="r" defTabSz="1218987" fontAlgn="auto">
              <a:spcBef>
                <a:spcPts val="0"/>
              </a:spcBef>
              <a:spcAft>
                <a:spcPts val="0"/>
              </a:spcAft>
              <a:defRPr/>
            </a:pPr>
            <a:r>
              <a:rPr kumimoji="0" lang="en-IN" sz="8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CASE STUDY</a:t>
            </a:r>
            <a:r>
              <a:rPr lang="en-IN" sz="8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ONE</a:t>
            </a:r>
            <a:endParaRPr lang="en-IN" sz="36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Hand">
            <a:extLst>
              <a:ext uri="{FF2B5EF4-FFF2-40B4-BE49-F238E27FC236}">
                <a16:creationId xmlns:a16="http://schemas.microsoft.com/office/drawing/2014/main" id="{D186843F-488B-4413-BEC1-2136CBD2FF2F}"/>
              </a:ext>
            </a:extLst>
          </p:cNvPr>
          <p:cNvGrpSpPr/>
          <p:nvPr/>
        </p:nvGrpSpPr>
        <p:grpSpPr>
          <a:xfrm>
            <a:off x="1447801" y="1321509"/>
            <a:ext cx="1781175" cy="4090988"/>
            <a:chOff x="-10594010" y="1589088"/>
            <a:chExt cx="1781175" cy="4090988"/>
          </a:xfrm>
        </p:grpSpPr>
        <p:sp>
          <p:nvSpPr>
            <p:cNvPr id="7" name="Freeform 11">
              <a:extLst>
                <a:ext uri="{FF2B5EF4-FFF2-40B4-BE49-F238E27FC236}">
                  <a16:creationId xmlns:a16="http://schemas.microsoft.com/office/drawing/2014/main" id="{A7C7BC14-5727-45DB-8754-9432247DBA38}"/>
                </a:ext>
              </a:extLst>
            </p:cNvPr>
            <p:cNvSpPr>
              <a:spLocks/>
            </p:cNvSpPr>
            <p:nvPr/>
          </p:nvSpPr>
          <p:spPr bwMode="auto">
            <a:xfrm>
              <a:off x="-10594010" y="1595438"/>
              <a:ext cx="1781175" cy="4084638"/>
            </a:xfrm>
            <a:custGeom>
              <a:avLst/>
              <a:gdLst>
                <a:gd name="T0" fmla="*/ 51 w 308"/>
                <a:gd name="T1" fmla="*/ 704 h 704"/>
                <a:gd name="T2" fmla="*/ 56 w 308"/>
                <a:gd name="T3" fmla="*/ 507 h 704"/>
                <a:gd name="T4" fmla="*/ 16 w 308"/>
                <a:gd name="T5" fmla="*/ 370 h 704"/>
                <a:gd name="T6" fmla="*/ 49 w 308"/>
                <a:gd name="T7" fmla="*/ 287 h 704"/>
                <a:gd name="T8" fmla="*/ 52 w 308"/>
                <a:gd name="T9" fmla="*/ 45 h 704"/>
                <a:gd name="T10" fmla="*/ 80 w 308"/>
                <a:gd name="T11" fmla="*/ 0 h 704"/>
                <a:gd name="T12" fmla="*/ 106 w 308"/>
                <a:gd name="T13" fmla="*/ 35 h 704"/>
                <a:gd name="T14" fmla="*/ 114 w 308"/>
                <a:gd name="T15" fmla="*/ 219 h 704"/>
                <a:gd name="T16" fmla="*/ 162 w 308"/>
                <a:gd name="T17" fmla="*/ 208 h 704"/>
                <a:gd name="T18" fmla="*/ 205 w 308"/>
                <a:gd name="T19" fmla="*/ 230 h 704"/>
                <a:gd name="T20" fmla="*/ 258 w 308"/>
                <a:gd name="T21" fmla="*/ 261 h 704"/>
                <a:gd name="T22" fmla="*/ 303 w 308"/>
                <a:gd name="T23" fmla="*/ 320 h 704"/>
                <a:gd name="T24" fmla="*/ 246 w 308"/>
                <a:gd name="T25" fmla="*/ 489 h 704"/>
                <a:gd name="T26" fmla="*/ 244 w 308"/>
                <a:gd name="T27" fmla="*/ 704 h 704"/>
                <a:gd name="T28" fmla="*/ 51 w 308"/>
                <a:gd name="T29" fmla="*/ 70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704">
                  <a:moveTo>
                    <a:pt x="51" y="704"/>
                  </a:moveTo>
                  <a:cubicBezTo>
                    <a:pt x="56" y="507"/>
                    <a:pt x="56" y="507"/>
                    <a:pt x="56" y="507"/>
                  </a:cubicBezTo>
                  <a:cubicBezTo>
                    <a:pt x="56" y="507"/>
                    <a:pt x="0" y="420"/>
                    <a:pt x="16" y="370"/>
                  </a:cubicBezTo>
                  <a:cubicBezTo>
                    <a:pt x="33" y="319"/>
                    <a:pt x="49" y="287"/>
                    <a:pt x="49" y="287"/>
                  </a:cubicBezTo>
                  <a:cubicBezTo>
                    <a:pt x="52" y="45"/>
                    <a:pt x="52" y="45"/>
                    <a:pt x="52" y="45"/>
                  </a:cubicBezTo>
                  <a:cubicBezTo>
                    <a:pt x="52" y="45"/>
                    <a:pt x="47" y="0"/>
                    <a:pt x="80" y="0"/>
                  </a:cubicBezTo>
                  <a:cubicBezTo>
                    <a:pt x="106" y="0"/>
                    <a:pt x="106" y="35"/>
                    <a:pt x="106" y="35"/>
                  </a:cubicBezTo>
                  <a:cubicBezTo>
                    <a:pt x="114" y="219"/>
                    <a:pt x="114" y="219"/>
                    <a:pt x="114" y="219"/>
                  </a:cubicBezTo>
                  <a:cubicBezTo>
                    <a:pt x="114" y="219"/>
                    <a:pt x="139" y="196"/>
                    <a:pt x="162" y="208"/>
                  </a:cubicBezTo>
                  <a:cubicBezTo>
                    <a:pt x="186" y="221"/>
                    <a:pt x="186" y="230"/>
                    <a:pt x="205" y="230"/>
                  </a:cubicBezTo>
                  <a:cubicBezTo>
                    <a:pt x="223" y="230"/>
                    <a:pt x="238" y="230"/>
                    <a:pt x="258" y="261"/>
                  </a:cubicBezTo>
                  <a:cubicBezTo>
                    <a:pt x="272" y="282"/>
                    <a:pt x="298" y="276"/>
                    <a:pt x="303" y="320"/>
                  </a:cubicBezTo>
                  <a:cubicBezTo>
                    <a:pt x="308" y="365"/>
                    <a:pt x="283" y="438"/>
                    <a:pt x="246" y="489"/>
                  </a:cubicBezTo>
                  <a:cubicBezTo>
                    <a:pt x="244" y="704"/>
                    <a:pt x="244" y="704"/>
                    <a:pt x="244" y="704"/>
                  </a:cubicBezTo>
                  <a:lnTo>
                    <a:pt x="51" y="704"/>
                  </a:lnTo>
                  <a:close/>
                </a:path>
              </a:pathLst>
            </a:custGeom>
            <a:solidFill>
              <a:srgbClr val="FFC6A1"/>
            </a:solidFill>
            <a:ln>
              <a:noFill/>
            </a:ln>
          </p:spPr>
          <p:txBody>
            <a:bodyPr vert="horz" wrap="square" lIns="91440" tIns="45720" rIns="91440" bIns="45720" numCol="1" anchor="t" anchorCtr="0" compatLnSpc="1">
              <a:prstTxWarp prst="textNoShape">
                <a:avLst/>
              </a:prstTxWarp>
            </a:bodyPr>
            <a:lstStyle/>
            <a:p>
              <a:endParaRPr lang="en-IN"/>
            </a:p>
          </p:txBody>
        </p:sp>
        <p:sp>
          <p:nvSpPr>
            <p:cNvPr id="8" name="Freeform 12">
              <a:extLst>
                <a:ext uri="{FF2B5EF4-FFF2-40B4-BE49-F238E27FC236}">
                  <a16:creationId xmlns:a16="http://schemas.microsoft.com/office/drawing/2014/main" id="{A37A679A-C1D3-40E1-A970-408E69CA1868}"/>
                </a:ext>
              </a:extLst>
            </p:cNvPr>
            <p:cNvSpPr>
              <a:spLocks/>
            </p:cNvSpPr>
            <p:nvPr/>
          </p:nvSpPr>
          <p:spPr bwMode="auto">
            <a:xfrm>
              <a:off x="-10287622" y="1589088"/>
              <a:ext cx="295275" cy="371475"/>
            </a:xfrm>
            <a:custGeom>
              <a:avLst/>
              <a:gdLst>
                <a:gd name="T0" fmla="*/ 6 w 51"/>
                <a:gd name="T1" fmla="*/ 48 h 64"/>
                <a:gd name="T2" fmla="*/ 16 w 51"/>
                <a:gd name="T3" fmla="*/ 9 h 64"/>
                <a:gd name="T4" fmla="*/ 46 w 51"/>
                <a:gd name="T5" fmla="*/ 50 h 64"/>
                <a:gd name="T6" fmla="*/ 6 w 51"/>
                <a:gd name="T7" fmla="*/ 48 h 64"/>
              </a:gdLst>
              <a:ahLst/>
              <a:cxnLst>
                <a:cxn ang="0">
                  <a:pos x="T0" y="T1"/>
                </a:cxn>
                <a:cxn ang="0">
                  <a:pos x="T2" y="T3"/>
                </a:cxn>
                <a:cxn ang="0">
                  <a:pos x="T4" y="T5"/>
                </a:cxn>
                <a:cxn ang="0">
                  <a:pos x="T6" y="T7"/>
                </a:cxn>
              </a:cxnLst>
              <a:rect l="0" t="0" r="r" b="b"/>
              <a:pathLst>
                <a:path w="51" h="64">
                  <a:moveTo>
                    <a:pt x="6" y="48"/>
                  </a:moveTo>
                  <a:cubicBezTo>
                    <a:pt x="6" y="48"/>
                    <a:pt x="0" y="17"/>
                    <a:pt x="16" y="9"/>
                  </a:cubicBezTo>
                  <a:cubicBezTo>
                    <a:pt x="31" y="0"/>
                    <a:pt x="51" y="10"/>
                    <a:pt x="46" y="50"/>
                  </a:cubicBezTo>
                  <a:cubicBezTo>
                    <a:pt x="46" y="50"/>
                    <a:pt x="23" y="64"/>
                    <a:pt x="6" y="48"/>
                  </a:cubicBezTo>
                  <a:close/>
                </a:path>
              </a:pathLst>
            </a:custGeom>
            <a:solidFill>
              <a:srgbClr val="FFE1CD"/>
            </a:solid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9" name="Group 8">
            <a:extLst>
              <a:ext uri="{FF2B5EF4-FFF2-40B4-BE49-F238E27FC236}">
                <a16:creationId xmlns:a16="http://schemas.microsoft.com/office/drawing/2014/main" id="{061D839A-7329-47C3-9693-A33A733C0739}"/>
              </a:ext>
            </a:extLst>
          </p:cNvPr>
          <p:cNvGrpSpPr/>
          <p:nvPr/>
        </p:nvGrpSpPr>
        <p:grpSpPr>
          <a:xfrm>
            <a:off x="1525867" y="4343401"/>
            <a:ext cx="1611144" cy="2514603"/>
            <a:chOff x="3289662" y="4343400"/>
            <a:chExt cx="1180373" cy="2514604"/>
          </a:xfrm>
        </p:grpSpPr>
        <p:sp>
          <p:nvSpPr>
            <p:cNvPr id="11" name="Rectangle 14">
              <a:extLst>
                <a:ext uri="{FF2B5EF4-FFF2-40B4-BE49-F238E27FC236}">
                  <a16:creationId xmlns:a16="http://schemas.microsoft.com/office/drawing/2014/main" id="{8A48906F-8E7F-4FC0-A6C0-CA0C4934FC51}"/>
                </a:ext>
              </a:extLst>
            </p:cNvPr>
            <p:cNvSpPr>
              <a:spLocks noChangeArrowheads="1"/>
            </p:cNvSpPr>
            <p:nvPr/>
          </p:nvSpPr>
          <p:spPr bwMode="auto">
            <a:xfrm rot="5400000">
              <a:off x="3637756" y="4079081"/>
              <a:ext cx="457200" cy="985838"/>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5">
              <a:extLst>
                <a:ext uri="{FF2B5EF4-FFF2-40B4-BE49-F238E27FC236}">
                  <a16:creationId xmlns:a16="http://schemas.microsoft.com/office/drawing/2014/main" id="{BFAFC697-5A3E-4BEB-8D2C-599801EEFE38}"/>
                </a:ext>
              </a:extLst>
            </p:cNvPr>
            <p:cNvSpPr>
              <a:spLocks noChangeArrowheads="1"/>
            </p:cNvSpPr>
            <p:nvPr/>
          </p:nvSpPr>
          <p:spPr bwMode="auto">
            <a:xfrm rot="5400000">
              <a:off x="2752777" y="5140745"/>
              <a:ext cx="2254144" cy="1180373"/>
            </a:xfrm>
            <a:prstGeom prst="rect">
              <a:avLst/>
            </a:prstGeom>
            <a:solidFill>
              <a:schemeClr val="tx2">
                <a:lumMod val="7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8934D664-93CF-8333-4457-19B96BF2B9B5}"/>
              </a:ext>
            </a:extLst>
          </p:cNvPr>
          <p:cNvSpPr txBox="1"/>
          <p:nvPr/>
        </p:nvSpPr>
        <p:spPr>
          <a:xfrm>
            <a:off x="8480256" y="4997062"/>
            <a:ext cx="3304376" cy="861774"/>
          </a:xfrm>
          <a:prstGeom prst="rect">
            <a:avLst/>
          </a:prstGeom>
          <a:noFill/>
        </p:spPr>
        <p:txBody>
          <a:bodyPr wrap="square" lIns="0" tIns="0" rIns="0" bIns="0" rtlCol="0" anchor="b">
            <a:spAutoFit/>
          </a:bodyPr>
          <a:lstStyle/>
          <a:p>
            <a:pPr algn="r" defTabSz="1218987" fontAlgn="auto">
              <a:spcBef>
                <a:spcPts val="0"/>
              </a:spcBef>
              <a:spcAft>
                <a:spcPts val="0"/>
              </a:spcAft>
              <a:defRPr/>
            </a:pPr>
            <a:r>
              <a:rPr lang="en-GB" sz="2800" kern="0" dirty="0">
                <a:solidFill>
                  <a:prstClr val="white"/>
                </a:solidFill>
                <a:latin typeface="Arial" pitchFamily="34" charset="0"/>
                <a:cs typeface="Arial" pitchFamily="34" charset="0"/>
              </a:rPr>
              <a:t>Certificate Print and Fulfilment</a:t>
            </a:r>
          </a:p>
        </p:txBody>
      </p:sp>
    </p:spTree>
    <p:extLst>
      <p:ext uri="{BB962C8B-B14F-4D97-AF65-F5344CB8AC3E}">
        <p14:creationId xmlns:p14="http://schemas.microsoft.com/office/powerpoint/2010/main" val="6864161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5D90827-470A-4C4C-8C8D-000AF965CA10}"/>
              </a:ext>
            </a:extLst>
          </p:cNvPr>
          <p:cNvGrpSpPr/>
          <p:nvPr/>
        </p:nvGrpSpPr>
        <p:grpSpPr>
          <a:xfrm>
            <a:off x="0" y="260649"/>
            <a:ext cx="4901548" cy="720079"/>
            <a:chOff x="839416" y="260648"/>
            <a:chExt cx="4062132" cy="720079"/>
          </a:xfrm>
          <a:solidFill>
            <a:srgbClr val="008698"/>
          </a:solidFill>
        </p:grpSpPr>
        <p:sp>
          <p:nvSpPr>
            <p:cNvPr id="5" name="Rectangle 4"/>
            <p:cNvSpPr>
              <a:spLocks noChangeArrowheads="1"/>
            </p:cNvSpPr>
            <p:nvPr/>
          </p:nvSpPr>
          <p:spPr bwMode="auto">
            <a:xfrm rot="10800000" flipH="1">
              <a:off x="839416" y="260727"/>
              <a:ext cx="3647728" cy="720000"/>
            </a:xfrm>
            <a:prstGeom prst="rect">
              <a:avLst/>
            </a:prstGeom>
            <a:grpFill/>
            <a:ln>
              <a:noFill/>
            </a:ln>
          </p:spPr>
          <p:txBody>
            <a:bodyPr wrap="none" anchor="ctr"/>
            <a:lstStyle/>
            <a:p>
              <a:endParaRPr lang="en-US" dirty="0"/>
            </a:p>
          </p:txBody>
        </p:sp>
        <p:sp>
          <p:nvSpPr>
            <p:cNvPr id="2" name="Flowchart: Delay 1">
              <a:extLst>
                <a:ext uri="{FF2B5EF4-FFF2-40B4-BE49-F238E27FC236}">
                  <a16:creationId xmlns:a16="http://schemas.microsoft.com/office/drawing/2014/main" id="{0F418400-6A95-4403-B3FE-DFB83443FA6B}"/>
                </a:ext>
              </a:extLst>
            </p:cNvPr>
            <p:cNvSpPr/>
            <p:nvPr/>
          </p:nvSpPr>
          <p:spPr>
            <a:xfrm>
              <a:off x="4367808" y="260648"/>
              <a:ext cx="533740" cy="72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rot="5400000">
            <a:off x="1831423" y="-1452561"/>
            <a:ext cx="738664" cy="4104456"/>
          </a:xfrm>
          <a:prstGeom prst="rect">
            <a:avLst/>
          </a:prstGeom>
          <a:noFill/>
        </p:spPr>
        <p:txBody>
          <a:bodyPr vert="vert270" wrap="square" rtlCol="0">
            <a:spAutoFit/>
          </a:bodyPr>
          <a:lstStyle/>
          <a:p>
            <a:r>
              <a:rPr lang="en-GB" sz="3600" b="1" dirty="0">
                <a:solidFill>
                  <a:schemeClr val="bg1"/>
                </a:solidFill>
                <a:latin typeface="Arial" panose="020B0604020202020204" pitchFamily="34" charset="0"/>
                <a:cs typeface="Arial" panose="020B0604020202020204" pitchFamily="34" charset="0"/>
              </a:rPr>
              <a:t>case study 1</a:t>
            </a:r>
          </a:p>
        </p:txBody>
      </p:sp>
      <p:pic>
        <p:nvPicPr>
          <p:cNvPr id="82" name="Picture 81">
            <a:extLst>
              <a:ext uri="{FF2B5EF4-FFF2-40B4-BE49-F238E27FC236}">
                <a16:creationId xmlns:a16="http://schemas.microsoft.com/office/drawing/2014/main" id="{06393CB5-59A2-C934-EB96-0F5D90B50C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941"/>
          <a:stretch/>
        </p:blipFill>
        <p:spPr>
          <a:xfrm>
            <a:off x="1107846" y="5990971"/>
            <a:ext cx="3070747" cy="110799"/>
          </a:xfrm>
          <a:prstGeom prst="rect">
            <a:avLst/>
          </a:prstGeom>
        </p:spPr>
      </p:pic>
      <p:sp>
        <p:nvSpPr>
          <p:cNvPr id="83" name="Rectangle 82">
            <a:extLst>
              <a:ext uri="{FF2B5EF4-FFF2-40B4-BE49-F238E27FC236}">
                <a16:creationId xmlns:a16="http://schemas.microsoft.com/office/drawing/2014/main" id="{A0638854-6F65-6466-8003-AA6579EC7B69}"/>
              </a:ext>
            </a:extLst>
          </p:cNvPr>
          <p:cNvSpPr/>
          <p:nvPr/>
        </p:nvSpPr>
        <p:spPr>
          <a:xfrm>
            <a:off x="4164953" y="2302566"/>
            <a:ext cx="3753135" cy="3643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EEBF5C-E673-E8B5-4638-D28AD3E89300}"/>
              </a:ext>
            </a:extLst>
          </p:cNvPr>
          <p:cNvSpPr/>
          <p:nvPr/>
        </p:nvSpPr>
        <p:spPr>
          <a:xfrm>
            <a:off x="4164955" y="1442758"/>
            <a:ext cx="3753134" cy="50496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2">
            <a:extLst>
              <a:ext uri="{FF2B5EF4-FFF2-40B4-BE49-F238E27FC236}">
                <a16:creationId xmlns:a16="http://schemas.microsoft.com/office/drawing/2014/main" id="{ADD6ACEB-9380-EA39-8D99-7492E14E737D}"/>
              </a:ext>
            </a:extLst>
          </p:cNvPr>
          <p:cNvSpPr/>
          <p:nvPr/>
        </p:nvSpPr>
        <p:spPr>
          <a:xfrm rot="5400000">
            <a:off x="5611615" y="501065"/>
            <a:ext cx="859811" cy="3753134"/>
          </a:xfrm>
          <a:prstGeom prst="homePlate">
            <a:avLst>
              <a:gd name="adj" fmla="val 25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B588651-0F11-8E06-B191-AF18B465AEF0}"/>
              </a:ext>
            </a:extLst>
          </p:cNvPr>
          <p:cNvSpPr/>
          <p:nvPr/>
        </p:nvSpPr>
        <p:spPr>
          <a:xfrm flipV="1">
            <a:off x="4164953" y="5946520"/>
            <a:ext cx="3753134" cy="3684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714E3557-FD00-10ED-BD56-3B20628306F3}"/>
              </a:ext>
            </a:extLst>
          </p:cNvPr>
          <p:cNvGrpSpPr/>
          <p:nvPr/>
        </p:nvGrpSpPr>
        <p:grpSpPr>
          <a:xfrm>
            <a:off x="1107847" y="1976929"/>
            <a:ext cx="3070748" cy="4012442"/>
            <a:chOff x="3957849" y="1009934"/>
            <a:chExt cx="3753136" cy="4872250"/>
          </a:xfrm>
        </p:grpSpPr>
        <p:sp>
          <p:nvSpPr>
            <p:cNvPr id="88" name="Rectangle 87">
              <a:extLst>
                <a:ext uri="{FF2B5EF4-FFF2-40B4-BE49-F238E27FC236}">
                  <a16:creationId xmlns:a16="http://schemas.microsoft.com/office/drawing/2014/main" id="{A0D38B86-EC46-CB87-C144-D61ED380DC5A}"/>
                </a:ext>
              </a:extLst>
            </p:cNvPr>
            <p:cNvSpPr/>
            <p:nvPr/>
          </p:nvSpPr>
          <p:spPr>
            <a:xfrm>
              <a:off x="3957849" y="1869742"/>
              <a:ext cx="3753135" cy="3643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98891FE-6E4C-68FE-FF5C-2C04CEDC7E1D}"/>
                </a:ext>
              </a:extLst>
            </p:cNvPr>
            <p:cNvSpPr/>
            <p:nvPr/>
          </p:nvSpPr>
          <p:spPr>
            <a:xfrm>
              <a:off x="3957851" y="1009934"/>
              <a:ext cx="3753134" cy="504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entagon 9">
              <a:extLst>
                <a:ext uri="{FF2B5EF4-FFF2-40B4-BE49-F238E27FC236}">
                  <a16:creationId xmlns:a16="http://schemas.microsoft.com/office/drawing/2014/main" id="{F1D9FC15-61BB-F619-D17C-F430306244D2}"/>
                </a:ext>
              </a:extLst>
            </p:cNvPr>
            <p:cNvSpPr/>
            <p:nvPr/>
          </p:nvSpPr>
          <p:spPr>
            <a:xfrm rot="5400000">
              <a:off x="5404511" y="68241"/>
              <a:ext cx="859811" cy="3753134"/>
            </a:xfrm>
            <a:prstGeom prst="homePlate">
              <a:avLst>
                <a:gd name="adj"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E9EC0412-5E27-C6DE-8160-ED632CCF001E}"/>
                </a:ext>
              </a:extLst>
            </p:cNvPr>
            <p:cNvSpPr/>
            <p:nvPr/>
          </p:nvSpPr>
          <p:spPr>
            <a:xfrm flipV="1">
              <a:off x="3957849" y="5513696"/>
              <a:ext cx="3753134" cy="368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9B53FA8C-8682-EAFA-0F77-535D9F138CA5}"/>
              </a:ext>
            </a:extLst>
          </p:cNvPr>
          <p:cNvGrpSpPr/>
          <p:nvPr/>
        </p:nvGrpSpPr>
        <p:grpSpPr>
          <a:xfrm>
            <a:off x="7918087" y="1947725"/>
            <a:ext cx="3070748" cy="4012442"/>
            <a:chOff x="3957849" y="1009934"/>
            <a:chExt cx="3753136" cy="4872250"/>
          </a:xfrm>
        </p:grpSpPr>
        <p:sp>
          <p:nvSpPr>
            <p:cNvPr id="93" name="Rectangle 92">
              <a:extLst>
                <a:ext uri="{FF2B5EF4-FFF2-40B4-BE49-F238E27FC236}">
                  <a16:creationId xmlns:a16="http://schemas.microsoft.com/office/drawing/2014/main" id="{7AD63630-FD82-1D79-2ED1-C7621781BB69}"/>
                </a:ext>
              </a:extLst>
            </p:cNvPr>
            <p:cNvSpPr/>
            <p:nvPr/>
          </p:nvSpPr>
          <p:spPr>
            <a:xfrm>
              <a:off x="3957849" y="1869742"/>
              <a:ext cx="3753135" cy="3643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CE457D56-8305-54E6-D1B9-91A349C8E0C3}"/>
                </a:ext>
              </a:extLst>
            </p:cNvPr>
            <p:cNvSpPr/>
            <p:nvPr/>
          </p:nvSpPr>
          <p:spPr>
            <a:xfrm>
              <a:off x="3957851" y="1009934"/>
              <a:ext cx="3753134" cy="5049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entagon 14">
              <a:extLst>
                <a:ext uri="{FF2B5EF4-FFF2-40B4-BE49-F238E27FC236}">
                  <a16:creationId xmlns:a16="http://schemas.microsoft.com/office/drawing/2014/main" id="{C014CAAF-60C7-EF83-14E6-5B647069B863}"/>
                </a:ext>
              </a:extLst>
            </p:cNvPr>
            <p:cNvSpPr/>
            <p:nvPr/>
          </p:nvSpPr>
          <p:spPr>
            <a:xfrm rot="5400000">
              <a:off x="5404511" y="68241"/>
              <a:ext cx="859811" cy="3753134"/>
            </a:xfrm>
            <a:prstGeom prst="homePlate">
              <a:avLst>
                <a:gd name="adj" fmla="val 2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2D6DA98-6555-655B-0918-39B7D4F3B565}"/>
                </a:ext>
              </a:extLst>
            </p:cNvPr>
            <p:cNvSpPr/>
            <p:nvPr/>
          </p:nvSpPr>
          <p:spPr>
            <a:xfrm flipV="1">
              <a:off x="3957849" y="5513696"/>
              <a:ext cx="3753134" cy="3684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7" name="Picture 96">
            <a:extLst>
              <a:ext uri="{FF2B5EF4-FFF2-40B4-BE49-F238E27FC236}">
                <a16:creationId xmlns:a16="http://schemas.microsoft.com/office/drawing/2014/main" id="{3D1ED967-FBF2-A48C-A33E-9FD9C08B58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941"/>
          <a:stretch/>
        </p:blipFill>
        <p:spPr>
          <a:xfrm rot="16200000">
            <a:off x="5569534" y="3791309"/>
            <a:ext cx="4872250" cy="175147"/>
          </a:xfrm>
          <a:prstGeom prst="rect">
            <a:avLst/>
          </a:prstGeom>
        </p:spPr>
      </p:pic>
      <p:pic>
        <p:nvPicPr>
          <p:cNvPr id="98" name="Picture 97">
            <a:extLst>
              <a:ext uri="{FF2B5EF4-FFF2-40B4-BE49-F238E27FC236}">
                <a16:creationId xmlns:a16="http://schemas.microsoft.com/office/drawing/2014/main" id="{E65B12AC-B4F5-F585-A533-9457788326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941"/>
          <a:stretch/>
        </p:blipFill>
        <p:spPr>
          <a:xfrm rot="5400000" flipH="1">
            <a:off x="1641256" y="3791309"/>
            <a:ext cx="4872250" cy="175147"/>
          </a:xfrm>
          <a:prstGeom prst="rect">
            <a:avLst/>
          </a:prstGeom>
        </p:spPr>
      </p:pic>
      <p:pic>
        <p:nvPicPr>
          <p:cNvPr id="99" name="Picture 98">
            <a:extLst>
              <a:ext uri="{FF2B5EF4-FFF2-40B4-BE49-F238E27FC236}">
                <a16:creationId xmlns:a16="http://schemas.microsoft.com/office/drawing/2014/main" id="{6B63E479-823F-6391-0047-8522F01ADF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941"/>
          <a:stretch/>
        </p:blipFill>
        <p:spPr>
          <a:xfrm>
            <a:off x="7918085" y="5964565"/>
            <a:ext cx="3070747" cy="110799"/>
          </a:xfrm>
          <a:prstGeom prst="rect">
            <a:avLst/>
          </a:prstGeom>
        </p:spPr>
      </p:pic>
      <p:sp>
        <p:nvSpPr>
          <p:cNvPr id="100" name="TextBox 99">
            <a:extLst>
              <a:ext uri="{FF2B5EF4-FFF2-40B4-BE49-F238E27FC236}">
                <a16:creationId xmlns:a16="http://schemas.microsoft.com/office/drawing/2014/main" id="{98E66F7A-F407-2520-09BE-D61395958DCA}"/>
              </a:ext>
            </a:extLst>
          </p:cNvPr>
          <p:cNvSpPr txBox="1"/>
          <p:nvPr/>
        </p:nvSpPr>
        <p:spPr>
          <a:xfrm>
            <a:off x="4401510" y="1781376"/>
            <a:ext cx="3280012"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Outcome</a:t>
            </a:r>
          </a:p>
        </p:txBody>
      </p:sp>
      <p:graphicFrame>
        <p:nvGraphicFramePr>
          <p:cNvPr id="101" name="Table 100">
            <a:extLst>
              <a:ext uri="{FF2B5EF4-FFF2-40B4-BE49-F238E27FC236}">
                <a16:creationId xmlns:a16="http://schemas.microsoft.com/office/drawing/2014/main" id="{DC978B34-082C-D9D7-3F69-58F37022DBFD}"/>
              </a:ext>
            </a:extLst>
          </p:cNvPr>
          <p:cNvGraphicFramePr>
            <a:graphicFrameLocks noGrp="1"/>
          </p:cNvGraphicFramePr>
          <p:nvPr>
            <p:extLst>
              <p:ext uri="{D42A27DB-BD31-4B8C-83A1-F6EECF244321}">
                <p14:modId xmlns:p14="http://schemas.microsoft.com/office/powerpoint/2010/main" val="1531482932"/>
              </p:ext>
            </p:extLst>
          </p:nvPr>
        </p:nvGraphicFramePr>
        <p:xfrm>
          <a:off x="1282995" y="3219954"/>
          <a:ext cx="2659046" cy="2391918"/>
        </p:xfrm>
        <a:graphic>
          <a:graphicData uri="http://schemas.openxmlformats.org/drawingml/2006/table">
            <a:tbl>
              <a:tblPr firstRow="1" bandRow="1">
                <a:tableStyleId>{5C22544A-7EE6-4342-B048-85BDC9FD1C3A}</a:tableStyleId>
              </a:tblPr>
              <a:tblGrid>
                <a:gridCol w="2659046">
                  <a:extLst>
                    <a:ext uri="{9D8B030D-6E8A-4147-A177-3AD203B41FA5}">
                      <a16:colId xmlns:a16="http://schemas.microsoft.com/office/drawing/2014/main" val="20000"/>
                    </a:ext>
                  </a:extLst>
                </a:gridCol>
              </a:tblGrid>
              <a:tr h="555879">
                <a:tc>
                  <a:txBody>
                    <a:bodyPr/>
                    <a:lstStyle/>
                    <a:p>
                      <a:pPr algn="ctr"/>
                      <a:r>
                        <a:rPr lang="en-US" b="1" dirty="0">
                          <a:solidFill>
                            <a:schemeClr val="tx1">
                              <a:lumMod val="50000"/>
                              <a:lumOff val="50000"/>
                            </a:schemeClr>
                          </a:solidFill>
                          <a:latin typeface="Arial" panose="020B0604020202020204" pitchFamily="34" charset="0"/>
                          <a:cs typeface="Arial" panose="020B0604020202020204" pitchFamily="34" charset="0"/>
                        </a:rPr>
                        <a:t>18 month backlog</a:t>
                      </a:r>
                    </a:p>
                  </a:txBody>
                  <a:tcP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58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Arial" panose="020B0604020202020204" pitchFamily="34" charset="0"/>
                          <a:cs typeface="Arial" panose="020B0604020202020204" pitchFamily="34" charset="0"/>
                        </a:rPr>
                        <a:t>No </a:t>
                      </a:r>
                      <a:r>
                        <a:rPr lang="en-US" b="1" dirty="0" err="1">
                          <a:solidFill>
                            <a:schemeClr val="tx1">
                              <a:lumMod val="50000"/>
                              <a:lumOff val="50000"/>
                            </a:schemeClr>
                          </a:solidFill>
                          <a:latin typeface="Arial" panose="020B0604020202020204" pitchFamily="34" charset="0"/>
                          <a:cs typeface="Arial" panose="020B0604020202020204" pitchFamily="34" charset="0"/>
                        </a:rPr>
                        <a:t>scaleable</a:t>
                      </a:r>
                      <a:r>
                        <a:rPr lang="en-US" b="1" dirty="0">
                          <a:solidFill>
                            <a:schemeClr val="tx1">
                              <a:lumMod val="50000"/>
                              <a:lumOff val="50000"/>
                            </a:schemeClr>
                          </a:solidFill>
                          <a:latin typeface="Arial" panose="020B0604020202020204" pitchFamily="34" charset="0"/>
                          <a:cs typeface="Arial" panose="020B0604020202020204" pitchFamily="34" charset="0"/>
                        </a:rPr>
                        <a:t> production</a:t>
                      </a: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58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Arial" panose="020B0604020202020204" pitchFamily="34" charset="0"/>
                          <a:cs typeface="Arial" panose="020B0604020202020204" pitchFamily="34" charset="0"/>
                        </a:rPr>
                        <a:t>Centre/Learner demands</a:t>
                      </a: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58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Arial" panose="020B0604020202020204" pitchFamily="34" charset="0"/>
                          <a:cs typeface="Arial" panose="020B0604020202020204" pitchFamily="34" charset="0"/>
                        </a:rPr>
                        <a:t>Crisis</a:t>
                      </a: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02" name="Table 101">
            <a:extLst>
              <a:ext uri="{FF2B5EF4-FFF2-40B4-BE49-F238E27FC236}">
                <a16:creationId xmlns:a16="http://schemas.microsoft.com/office/drawing/2014/main" id="{9AD9A742-0815-4CFB-2C8D-E895759499A7}"/>
              </a:ext>
            </a:extLst>
          </p:cNvPr>
          <p:cNvGraphicFramePr>
            <a:graphicFrameLocks noGrp="1"/>
          </p:cNvGraphicFramePr>
          <p:nvPr>
            <p:extLst>
              <p:ext uri="{D42A27DB-BD31-4B8C-83A1-F6EECF244321}">
                <p14:modId xmlns:p14="http://schemas.microsoft.com/office/powerpoint/2010/main" val="2615707144"/>
              </p:ext>
            </p:extLst>
          </p:nvPr>
        </p:nvGraphicFramePr>
        <p:xfrm>
          <a:off x="4401510" y="3140968"/>
          <a:ext cx="3280012" cy="2515740"/>
        </p:xfrm>
        <a:graphic>
          <a:graphicData uri="http://schemas.openxmlformats.org/drawingml/2006/table">
            <a:tbl>
              <a:tblPr firstRow="1" bandRow="1">
                <a:tableStyleId>{5C22544A-7EE6-4342-B048-85BDC9FD1C3A}</a:tableStyleId>
              </a:tblPr>
              <a:tblGrid>
                <a:gridCol w="3280012">
                  <a:extLst>
                    <a:ext uri="{9D8B030D-6E8A-4147-A177-3AD203B41FA5}">
                      <a16:colId xmlns:a16="http://schemas.microsoft.com/office/drawing/2014/main" val="20000"/>
                    </a:ext>
                  </a:extLst>
                </a:gridCol>
              </a:tblGrid>
              <a:tr h="628935">
                <a:tc>
                  <a:txBody>
                    <a:bodyPr/>
                    <a:lstStyle/>
                    <a:p>
                      <a:pPr algn="ctr"/>
                      <a:r>
                        <a:rPr lang="en-US" b="1" dirty="0">
                          <a:solidFill>
                            <a:schemeClr val="tx1">
                              <a:lumMod val="50000"/>
                              <a:lumOff val="50000"/>
                            </a:schemeClr>
                          </a:solidFill>
                          <a:latin typeface="Arial" panose="020B0604020202020204" pitchFamily="34" charset="0"/>
                          <a:cs typeface="Arial" panose="020B0604020202020204" pitchFamily="34" charset="0"/>
                        </a:rPr>
                        <a:t>Tight SLAs met</a:t>
                      </a:r>
                    </a:p>
                  </a:txBody>
                  <a:tcP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28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Arial" panose="020B0604020202020204" pitchFamily="34" charset="0"/>
                          <a:cs typeface="Arial" panose="020B0604020202020204" pitchFamily="34" charset="0"/>
                        </a:rPr>
                        <a:t>Confidence</a:t>
                      </a: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8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Arial" panose="020B0604020202020204" pitchFamily="34" charset="0"/>
                          <a:cs typeface="Arial" panose="020B0604020202020204" pitchFamily="34" charset="0"/>
                        </a:rPr>
                        <a:t>Resource freed up to focus</a:t>
                      </a: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8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Arial" panose="020B0604020202020204" pitchFamily="34" charset="0"/>
                          <a:cs typeface="Arial" panose="020B0604020202020204" pitchFamily="34" charset="0"/>
                        </a:rPr>
                        <a:t>Cost savings</a:t>
                      </a: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03" name="Table 102">
            <a:extLst>
              <a:ext uri="{FF2B5EF4-FFF2-40B4-BE49-F238E27FC236}">
                <a16:creationId xmlns:a16="http://schemas.microsoft.com/office/drawing/2014/main" id="{61167DB9-C927-75BA-4FC5-D25F8D11A05B}"/>
              </a:ext>
            </a:extLst>
          </p:cNvPr>
          <p:cNvGraphicFramePr>
            <a:graphicFrameLocks noGrp="1"/>
          </p:cNvGraphicFramePr>
          <p:nvPr>
            <p:extLst>
              <p:ext uri="{D42A27DB-BD31-4B8C-83A1-F6EECF244321}">
                <p14:modId xmlns:p14="http://schemas.microsoft.com/office/powerpoint/2010/main" val="2375479549"/>
              </p:ext>
            </p:extLst>
          </p:nvPr>
        </p:nvGraphicFramePr>
        <p:xfrm>
          <a:off x="8127355" y="3190750"/>
          <a:ext cx="2659046" cy="2307717"/>
        </p:xfrm>
        <a:graphic>
          <a:graphicData uri="http://schemas.openxmlformats.org/drawingml/2006/table">
            <a:tbl>
              <a:tblPr firstRow="1" bandRow="1">
                <a:tableStyleId>{5C22544A-7EE6-4342-B048-85BDC9FD1C3A}</a:tableStyleId>
              </a:tblPr>
              <a:tblGrid>
                <a:gridCol w="2659046">
                  <a:extLst>
                    <a:ext uri="{9D8B030D-6E8A-4147-A177-3AD203B41FA5}">
                      <a16:colId xmlns:a16="http://schemas.microsoft.com/office/drawing/2014/main" val="20000"/>
                    </a:ext>
                  </a:extLst>
                </a:gridCol>
              </a:tblGrid>
              <a:tr h="555879">
                <a:tc>
                  <a:txBody>
                    <a:bodyPr/>
                    <a:lstStyle/>
                    <a:p>
                      <a:pPr algn="ctr"/>
                      <a:r>
                        <a:rPr lang="en-US" b="1" dirty="0">
                          <a:solidFill>
                            <a:schemeClr val="tx1">
                              <a:lumMod val="50000"/>
                              <a:lumOff val="50000"/>
                            </a:schemeClr>
                          </a:solidFill>
                          <a:latin typeface="Arial" panose="020B0604020202020204" pitchFamily="34" charset="0"/>
                          <a:cs typeface="Arial" panose="020B0604020202020204" pitchFamily="34" charset="0"/>
                        </a:rPr>
                        <a:t>Data driven workflow</a:t>
                      </a:r>
                    </a:p>
                  </a:txBody>
                  <a:tcP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58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Arial" panose="020B0604020202020204" pitchFamily="34" charset="0"/>
                          <a:cs typeface="Arial" panose="020B0604020202020204" pitchFamily="34" charset="0"/>
                        </a:rPr>
                        <a:t>Powerful software</a:t>
                      </a: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58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Arial" panose="020B0604020202020204" pitchFamily="34" charset="0"/>
                          <a:cs typeface="Arial" panose="020B0604020202020204" pitchFamily="34" charset="0"/>
                        </a:rPr>
                        <a:t>Flexible </a:t>
                      </a:r>
                      <a:r>
                        <a:rPr lang="en-US" b="1" dirty="0" err="1">
                          <a:solidFill>
                            <a:schemeClr val="tx1">
                              <a:lumMod val="50000"/>
                              <a:lumOff val="50000"/>
                            </a:schemeClr>
                          </a:solidFill>
                          <a:latin typeface="Arial" panose="020B0604020202020204" pitchFamily="34" charset="0"/>
                          <a:cs typeface="Arial" panose="020B0604020202020204" pitchFamily="34" charset="0"/>
                        </a:rPr>
                        <a:t>labour</a:t>
                      </a:r>
                      <a:r>
                        <a:rPr lang="en-US" b="1" dirty="0">
                          <a:solidFill>
                            <a:schemeClr val="tx1">
                              <a:lumMod val="50000"/>
                              <a:lumOff val="50000"/>
                            </a:schemeClr>
                          </a:solidFill>
                          <a:latin typeface="Arial" panose="020B0604020202020204" pitchFamily="34" charset="0"/>
                          <a:cs typeface="Arial" panose="020B0604020202020204" pitchFamily="34" charset="0"/>
                        </a:rPr>
                        <a:t> solution</a:t>
                      </a: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58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tx1">
                            <a:lumMod val="50000"/>
                            <a:lumOff val="50000"/>
                          </a:schemeClr>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04" name="TextBox 103">
            <a:extLst>
              <a:ext uri="{FF2B5EF4-FFF2-40B4-BE49-F238E27FC236}">
                <a16:creationId xmlns:a16="http://schemas.microsoft.com/office/drawing/2014/main" id="{B8CA25ED-BE06-4AE2-F54C-5CF2F4544DA9}"/>
              </a:ext>
            </a:extLst>
          </p:cNvPr>
          <p:cNvSpPr txBox="1"/>
          <p:nvPr/>
        </p:nvSpPr>
        <p:spPr>
          <a:xfrm>
            <a:off x="1107846" y="2168915"/>
            <a:ext cx="3070744"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Scenario</a:t>
            </a:r>
          </a:p>
        </p:txBody>
      </p:sp>
      <p:sp>
        <p:nvSpPr>
          <p:cNvPr id="105" name="TextBox 104">
            <a:extLst>
              <a:ext uri="{FF2B5EF4-FFF2-40B4-BE49-F238E27FC236}">
                <a16:creationId xmlns:a16="http://schemas.microsoft.com/office/drawing/2014/main" id="{36263506-3B26-2137-2E3D-0EFB9BD00E32}"/>
              </a:ext>
            </a:extLst>
          </p:cNvPr>
          <p:cNvSpPr txBox="1"/>
          <p:nvPr/>
        </p:nvSpPr>
        <p:spPr>
          <a:xfrm>
            <a:off x="7918077" y="2139711"/>
            <a:ext cx="3070755"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Solution</a:t>
            </a:r>
          </a:p>
        </p:txBody>
      </p:sp>
      <p:sp>
        <p:nvSpPr>
          <p:cNvPr id="106" name="TextBox 105">
            <a:extLst>
              <a:ext uri="{FF2B5EF4-FFF2-40B4-BE49-F238E27FC236}">
                <a16:creationId xmlns:a16="http://schemas.microsoft.com/office/drawing/2014/main" id="{42D69899-C0EE-0B25-EE83-1C6EC28E6A4D}"/>
              </a:ext>
            </a:extLst>
          </p:cNvPr>
          <p:cNvSpPr txBox="1"/>
          <p:nvPr/>
        </p:nvSpPr>
        <p:spPr>
          <a:xfrm>
            <a:off x="5246050" y="405205"/>
            <a:ext cx="6763274" cy="430887"/>
          </a:xfrm>
          <a:prstGeom prst="rect">
            <a:avLst/>
          </a:prstGeom>
          <a:noFill/>
        </p:spPr>
        <p:txBody>
          <a:bodyPr wrap="square" lIns="0" tIns="0" rIns="0" bIns="0" rtlCol="0" anchor="b">
            <a:spAutoFit/>
          </a:bodyPr>
          <a:lstStyle/>
          <a:p>
            <a:pPr defTabSz="1218987" fontAlgn="auto">
              <a:spcBef>
                <a:spcPts val="0"/>
              </a:spcBef>
              <a:spcAft>
                <a:spcPts val="0"/>
              </a:spcAft>
              <a:defRPr/>
            </a:pPr>
            <a:r>
              <a:rPr lang="en-GB" sz="2800" b="1" kern="0" dirty="0">
                <a:latin typeface="Arial" pitchFamily="34" charset="0"/>
                <a:cs typeface="Arial" pitchFamily="34" charset="0"/>
              </a:rPr>
              <a:t>Certificate Print and Fulfilment</a:t>
            </a:r>
          </a:p>
        </p:txBody>
      </p:sp>
    </p:spTree>
    <p:extLst>
      <p:ext uri="{BB962C8B-B14F-4D97-AF65-F5344CB8AC3E}">
        <p14:creationId xmlns:p14="http://schemas.microsoft.com/office/powerpoint/2010/main" val="223876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100" grpId="0"/>
      <p:bldP spid="104" grpId="0"/>
      <p:bldP spid="1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068122-B466-01D8-DD38-66700B570118}"/>
              </a:ext>
            </a:extLst>
          </p:cNvPr>
          <p:cNvSpPr/>
          <p:nvPr/>
        </p:nvSpPr>
        <p:spPr>
          <a:xfrm>
            <a:off x="0" y="0"/>
            <a:ext cx="8688288" cy="6858000"/>
          </a:xfrm>
          <a:prstGeom prst="rect">
            <a:avLst/>
          </a:prstGeom>
          <a:solidFill>
            <a:srgbClr val="0086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6BFAE71A-8499-440C-A272-CB307A316E00}"/>
              </a:ext>
            </a:extLst>
          </p:cNvPr>
          <p:cNvSpPr/>
          <p:nvPr/>
        </p:nvSpPr>
        <p:spPr>
          <a:xfrm>
            <a:off x="4511825" y="-1"/>
            <a:ext cx="7678589" cy="6858001"/>
          </a:xfrm>
          <a:custGeom>
            <a:avLst/>
            <a:gdLst>
              <a:gd name="connsiteX0" fmla="*/ 2225924 w 7678589"/>
              <a:gd name="connsiteY0" fmla="*/ 1049517 h 6858001"/>
              <a:gd name="connsiteX1" fmla="*/ 1570153 w 7678589"/>
              <a:gd name="connsiteY1" fmla="*/ 1121814 h 6858001"/>
              <a:gd name="connsiteX2" fmla="*/ 1033145 w 7678589"/>
              <a:gd name="connsiteY2" fmla="*/ 1336122 h 6858001"/>
              <a:gd name="connsiteX3" fmla="*/ 423846 w 7678589"/>
              <a:gd name="connsiteY3" fmla="*/ 1800887 h 6858001"/>
              <a:gd name="connsiteX4" fmla="*/ 1120925 w 7678589"/>
              <a:gd name="connsiteY4" fmla="*/ 2616807 h 6858001"/>
              <a:gd name="connsiteX5" fmla="*/ 1632116 w 7678589"/>
              <a:gd name="connsiteY5" fmla="*/ 2242413 h 6858001"/>
              <a:gd name="connsiteX6" fmla="*/ 2081344 w 7678589"/>
              <a:gd name="connsiteY6" fmla="*/ 2115894 h 6858001"/>
              <a:gd name="connsiteX7" fmla="*/ 2414393 w 7678589"/>
              <a:gd name="connsiteY7" fmla="*/ 2221757 h 6858001"/>
              <a:gd name="connsiteX8" fmla="*/ 2533155 w 7678589"/>
              <a:gd name="connsiteY8" fmla="*/ 2510944 h 6858001"/>
              <a:gd name="connsiteX9" fmla="*/ 2473774 w 7678589"/>
              <a:gd name="connsiteY9" fmla="*/ 2792385 h 6858001"/>
              <a:gd name="connsiteX10" fmla="*/ 2262069 w 7678589"/>
              <a:gd name="connsiteY10" fmla="*/ 3115138 h 6858001"/>
              <a:gd name="connsiteX11" fmla="*/ 1621789 w 7678589"/>
              <a:gd name="connsiteY11" fmla="*/ 3817450 h 6858001"/>
              <a:gd name="connsiteX12" fmla="*/ 472900 w 7678589"/>
              <a:gd name="connsiteY12" fmla="*/ 4976780 h 6858001"/>
              <a:gd name="connsiteX13" fmla="*/ 472900 w 7678589"/>
              <a:gd name="connsiteY13" fmla="*/ 5813356 h 6858001"/>
              <a:gd name="connsiteX14" fmla="*/ 3880840 w 7678589"/>
              <a:gd name="connsiteY14" fmla="*/ 5813356 h 6858001"/>
              <a:gd name="connsiteX15" fmla="*/ 3880840 w 7678589"/>
              <a:gd name="connsiteY15" fmla="*/ 4765053 h 6858001"/>
              <a:gd name="connsiteX16" fmla="*/ 2104580 w 7678589"/>
              <a:gd name="connsiteY16" fmla="*/ 4765053 h 6858001"/>
              <a:gd name="connsiteX17" fmla="*/ 2104580 w 7678589"/>
              <a:gd name="connsiteY17" fmla="*/ 4734069 h 6858001"/>
              <a:gd name="connsiteX18" fmla="*/ 3124381 w 7678589"/>
              <a:gd name="connsiteY18" fmla="*/ 3781301 h 6858001"/>
              <a:gd name="connsiteX19" fmla="*/ 3509065 w 7678589"/>
              <a:gd name="connsiteY19" fmla="*/ 3306208 h 6858001"/>
              <a:gd name="connsiteX20" fmla="*/ 3723352 w 7678589"/>
              <a:gd name="connsiteY20" fmla="*/ 2844026 h 6858001"/>
              <a:gd name="connsiteX21" fmla="*/ 3793060 w 7678589"/>
              <a:gd name="connsiteY21" fmla="*/ 2332784 h 6858001"/>
              <a:gd name="connsiteX22" fmla="*/ 3594263 w 7678589"/>
              <a:gd name="connsiteY22" fmla="*/ 1666622 h 6858001"/>
              <a:gd name="connsiteX23" fmla="*/ 3039182 w 7678589"/>
              <a:gd name="connsiteY23" fmla="*/ 1209603 h 6858001"/>
              <a:gd name="connsiteX24" fmla="*/ 2225924 w 7678589"/>
              <a:gd name="connsiteY24" fmla="*/ 1049517 h 6858001"/>
              <a:gd name="connsiteX25" fmla="*/ 0 w 7678589"/>
              <a:gd name="connsiteY25" fmla="*/ 0 h 6858001"/>
              <a:gd name="connsiteX26" fmla="*/ 216024 w 7678589"/>
              <a:gd name="connsiteY26" fmla="*/ 0 h 6858001"/>
              <a:gd name="connsiteX27" fmla="*/ 504056 w 7678589"/>
              <a:gd name="connsiteY27" fmla="*/ 0 h 6858001"/>
              <a:gd name="connsiteX28" fmla="*/ 7678589 w 7678589"/>
              <a:gd name="connsiteY28" fmla="*/ 0 h 6858001"/>
              <a:gd name="connsiteX29" fmla="*/ 7678589 w 7678589"/>
              <a:gd name="connsiteY29" fmla="*/ 6309321 h 6858001"/>
              <a:gd name="connsiteX30" fmla="*/ 7678589 w 7678589"/>
              <a:gd name="connsiteY30" fmla="*/ 6858000 h 6858001"/>
              <a:gd name="connsiteX31" fmla="*/ 7678589 w 7678589"/>
              <a:gd name="connsiteY31" fmla="*/ 6858001 h 6858001"/>
              <a:gd name="connsiteX32" fmla="*/ 0 w 7678589"/>
              <a:gd name="connsiteY32" fmla="*/ 6858001 h 6858001"/>
              <a:gd name="connsiteX33" fmla="*/ 0 w 7678589"/>
              <a:gd name="connsiteY33" fmla="*/ 6858000 h 6858001"/>
              <a:gd name="connsiteX34" fmla="*/ 0 w 7678589"/>
              <a:gd name="connsiteY34" fmla="*/ 630932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678589" h="6858001">
                <a:moveTo>
                  <a:pt x="2225924" y="1049517"/>
                </a:moveTo>
                <a:cubicBezTo>
                  <a:pt x="1983237" y="1049517"/>
                  <a:pt x="1763786" y="1072755"/>
                  <a:pt x="1570153" y="1121814"/>
                </a:cubicBezTo>
                <a:cubicBezTo>
                  <a:pt x="1376520" y="1170872"/>
                  <a:pt x="1198378" y="1243169"/>
                  <a:pt x="1033145" y="1336122"/>
                </a:cubicBezTo>
                <a:cubicBezTo>
                  <a:pt x="867911" y="1429075"/>
                  <a:pt x="663951" y="1583997"/>
                  <a:pt x="423846" y="1800887"/>
                </a:cubicBezTo>
                <a:cubicBezTo>
                  <a:pt x="423846" y="1800887"/>
                  <a:pt x="423846" y="1800887"/>
                  <a:pt x="1120925" y="2616807"/>
                </a:cubicBezTo>
                <a:cubicBezTo>
                  <a:pt x="1309394" y="2451558"/>
                  <a:pt x="1482373" y="2327620"/>
                  <a:pt x="1632116" y="2242413"/>
                </a:cubicBezTo>
                <a:cubicBezTo>
                  <a:pt x="1781859" y="2157207"/>
                  <a:pt x="1931602" y="2115894"/>
                  <a:pt x="2081344" y="2115894"/>
                </a:cubicBezTo>
                <a:cubicBezTo>
                  <a:pt x="2223342" y="2115894"/>
                  <a:pt x="2334358" y="2149461"/>
                  <a:pt x="2414393" y="2221757"/>
                </a:cubicBezTo>
                <a:cubicBezTo>
                  <a:pt x="2494428" y="2291472"/>
                  <a:pt x="2533155" y="2387007"/>
                  <a:pt x="2533155" y="2510944"/>
                </a:cubicBezTo>
                <a:cubicBezTo>
                  <a:pt x="2533155" y="2609061"/>
                  <a:pt x="2512501" y="2702014"/>
                  <a:pt x="2473774" y="2792385"/>
                </a:cubicBezTo>
                <a:cubicBezTo>
                  <a:pt x="2435047" y="2882756"/>
                  <a:pt x="2362758" y="2991201"/>
                  <a:pt x="2262069" y="3115138"/>
                </a:cubicBezTo>
                <a:cubicBezTo>
                  <a:pt x="2161379" y="3241658"/>
                  <a:pt x="1949674" y="3474040"/>
                  <a:pt x="1621789" y="3817450"/>
                </a:cubicBezTo>
                <a:cubicBezTo>
                  <a:pt x="1621789" y="3817450"/>
                  <a:pt x="1621789" y="3817450"/>
                  <a:pt x="472900" y="4976780"/>
                </a:cubicBezTo>
                <a:cubicBezTo>
                  <a:pt x="472900" y="4976780"/>
                  <a:pt x="472900" y="4976780"/>
                  <a:pt x="472900" y="5813356"/>
                </a:cubicBezTo>
                <a:cubicBezTo>
                  <a:pt x="472900" y="5813356"/>
                  <a:pt x="472900" y="5813356"/>
                  <a:pt x="3880840" y="5813356"/>
                </a:cubicBezTo>
                <a:lnTo>
                  <a:pt x="3880840" y="4765053"/>
                </a:lnTo>
                <a:cubicBezTo>
                  <a:pt x="3880840" y="4765053"/>
                  <a:pt x="3880840" y="4765053"/>
                  <a:pt x="2104580" y="4765053"/>
                </a:cubicBezTo>
                <a:cubicBezTo>
                  <a:pt x="2104580" y="4765053"/>
                  <a:pt x="2104580" y="4765053"/>
                  <a:pt x="2104580" y="4734069"/>
                </a:cubicBezTo>
                <a:cubicBezTo>
                  <a:pt x="2626098" y="4266722"/>
                  <a:pt x="2966892" y="3949133"/>
                  <a:pt x="3124381" y="3781301"/>
                </a:cubicBezTo>
                <a:cubicBezTo>
                  <a:pt x="3284451" y="3616052"/>
                  <a:pt x="3413539" y="3455966"/>
                  <a:pt x="3509065" y="3306208"/>
                </a:cubicBezTo>
                <a:cubicBezTo>
                  <a:pt x="3604590" y="3153869"/>
                  <a:pt x="3676880" y="3001529"/>
                  <a:pt x="3723352" y="2844026"/>
                </a:cubicBezTo>
                <a:cubicBezTo>
                  <a:pt x="3769824" y="2689104"/>
                  <a:pt x="3793060" y="2518690"/>
                  <a:pt x="3793060" y="2332784"/>
                </a:cubicBezTo>
                <a:cubicBezTo>
                  <a:pt x="3793060" y="2087492"/>
                  <a:pt x="3725934" y="1865438"/>
                  <a:pt x="3594263" y="1666622"/>
                </a:cubicBezTo>
                <a:cubicBezTo>
                  <a:pt x="3462593" y="1467805"/>
                  <a:pt x="3276705" y="1315466"/>
                  <a:pt x="3039182" y="1209603"/>
                </a:cubicBezTo>
                <a:cubicBezTo>
                  <a:pt x="2799077" y="1101158"/>
                  <a:pt x="2527991" y="1049517"/>
                  <a:pt x="2225924" y="1049517"/>
                </a:cubicBezTo>
                <a:close/>
                <a:moveTo>
                  <a:pt x="0" y="0"/>
                </a:moveTo>
                <a:lnTo>
                  <a:pt x="216024" y="0"/>
                </a:lnTo>
                <a:lnTo>
                  <a:pt x="504056" y="0"/>
                </a:lnTo>
                <a:lnTo>
                  <a:pt x="7678589" y="0"/>
                </a:lnTo>
                <a:lnTo>
                  <a:pt x="7678589" y="6309321"/>
                </a:lnTo>
                <a:lnTo>
                  <a:pt x="7678589" y="6858000"/>
                </a:lnTo>
                <a:lnTo>
                  <a:pt x="7678589" y="6858001"/>
                </a:lnTo>
                <a:lnTo>
                  <a:pt x="0" y="6858001"/>
                </a:lnTo>
                <a:lnTo>
                  <a:pt x="0" y="6858000"/>
                </a:lnTo>
                <a:lnTo>
                  <a:pt x="0" y="63093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fontAlgn="auto">
              <a:spcBef>
                <a:spcPts val="0"/>
              </a:spcBef>
              <a:spcAft>
                <a:spcPts val="0"/>
              </a:spcAft>
              <a:defRPr/>
            </a:pPr>
            <a:endParaRPr lang="en-IN" sz="2400">
              <a:solidFill>
                <a:prstClr val="white"/>
              </a:solidFill>
              <a:latin typeface="Calibri"/>
            </a:endParaRPr>
          </a:p>
        </p:txBody>
      </p:sp>
      <p:sp>
        <p:nvSpPr>
          <p:cNvPr id="8" name="Rectangle 7">
            <a:extLst>
              <a:ext uri="{FF2B5EF4-FFF2-40B4-BE49-F238E27FC236}">
                <a16:creationId xmlns:a16="http://schemas.microsoft.com/office/drawing/2014/main" id="{C37067CD-CB05-49FD-B8EA-8034978E1171}"/>
              </a:ext>
            </a:extLst>
          </p:cNvPr>
          <p:cNvSpPr/>
          <p:nvPr/>
        </p:nvSpPr>
        <p:spPr>
          <a:xfrm>
            <a:off x="8480256" y="1003289"/>
            <a:ext cx="3304376" cy="3693319"/>
          </a:xfrm>
          <a:prstGeom prst="rect">
            <a:avLst/>
          </a:prstGeom>
        </p:spPr>
        <p:txBody>
          <a:bodyPr wrap="square" lIns="0" tIns="0" rIns="0" bIns="0">
            <a:spAutoFit/>
          </a:bodyPr>
          <a:lstStyle/>
          <a:p>
            <a:pPr algn="r" defTabSz="1218987" fontAlgn="auto">
              <a:spcBef>
                <a:spcPts val="0"/>
              </a:spcBef>
              <a:spcAft>
                <a:spcPts val="0"/>
              </a:spcAft>
              <a:defRPr/>
            </a:pPr>
            <a:r>
              <a:rPr kumimoji="0" lang="en-IN" sz="8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CASE STUDY</a:t>
            </a:r>
            <a:r>
              <a:rPr lang="en-IN" sz="8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TWO</a:t>
            </a:r>
            <a:endParaRPr lang="en-IN" sz="36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7A531614-83B5-418F-83F3-525D15DFD2A5}"/>
              </a:ext>
            </a:extLst>
          </p:cNvPr>
          <p:cNvSpPr txBox="1"/>
          <p:nvPr/>
        </p:nvSpPr>
        <p:spPr>
          <a:xfrm>
            <a:off x="8480256" y="4566174"/>
            <a:ext cx="3304376" cy="1292662"/>
          </a:xfrm>
          <a:prstGeom prst="rect">
            <a:avLst/>
          </a:prstGeom>
          <a:noFill/>
        </p:spPr>
        <p:txBody>
          <a:bodyPr wrap="square" lIns="0" tIns="0" rIns="0" bIns="0" rtlCol="0" anchor="b">
            <a:spAutoFit/>
          </a:bodyPr>
          <a:lstStyle/>
          <a:p>
            <a:pPr algn="r" defTabSz="1218987" fontAlgn="auto">
              <a:spcBef>
                <a:spcPts val="0"/>
              </a:spcBef>
              <a:spcAft>
                <a:spcPts val="0"/>
              </a:spcAft>
              <a:defRPr/>
            </a:pPr>
            <a:r>
              <a:rPr lang="en-GB" sz="2800" kern="0" dirty="0">
                <a:solidFill>
                  <a:prstClr val="white"/>
                </a:solidFill>
                <a:latin typeface="Arial" pitchFamily="34" charset="0"/>
                <a:cs typeface="Arial" pitchFamily="34" charset="0"/>
              </a:rPr>
              <a:t>On Demand Exam Print and Distribution</a:t>
            </a:r>
          </a:p>
        </p:txBody>
      </p:sp>
      <p:grpSp>
        <p:nvGrpSpPr>
          <p:cNvPr id="6" name="Hand">
            <a:extLst>
              <a:ext uri="{FF2B5EF4-FFF2-40B4-BE49-F238E27FC236}">
                <a16:creationId xmlns:a16="http://schemas.microsoft.com/office/drawing/2014/main" id="{C828AE28-BD18-45D5-A913-6D06E57C70BC}"/>
              </a:ext>
            </a:extLst>
          </p:cNvPr>
          <p:cNvGrpSpPr/>
          <p:nvPr/>
        </p:nvGrpSpPr>
        <p:grpSpPr>
          <a:xfrm>
            <a:off x="1447801" y="1087821"/>
            <a:ext cx="1781175" cy="4322763"/>
            <a:chOff x="-8458822" y="1357313"/>
            <a:chExt cx="1781175" cy="4322763"/>
          </a:xfrm>
        </p:grpSpPr>
        <p:sp>
          <p:nvSpPr>
            <p:cNvPr id="7" name="Freeform 13">
              <a:extLst>
                <a:ext uri="{FF2B5EF4-FFF2-40B4-BE49-F238E27FC236}">
                  <a16:creationId xmlns:a16="http://schemas.microsoft.com/office/drawing/2014/main" id="{E195A12C-3B84-4DAA-9812-97FCCB515335}"/>
                </a:ext>
              </a:extLst>
            </p:cNvPr>
            <p:cNvSpPr>
              <a:spLocks/>
            </p:cNvSpPr>
            <p:nvPr/>
          </p:nvSpPr>
          <p:spPr bwMode="auto">
            <a:xfrm>
              <a:off x="-8458822" y="1357313"/>
              <a:ext cx="1781175" cy="4322763"/>
            </a:xfrm>
            <a:custGeom>
              <a:avLst/>
              <a:gdLst>
                <a:gd name="T0" fmla="*/ 51 w 308"/>
                <a:gd name="T1" fmla="*/ 745 h 745"/>
                <a:gd name="T2" fmla="*/ 56 w 308"/>
                <a:gd name="T3" fmla="*/ 548 h 745"/>
                <a:gd name="T4" fmla="*/ 16 w 308"/>
                <a:gd name="T5" fmla="*/ 411 h 745"/>
                <a:gd name="T6" fmla="*/ 49 w 308"/>
                <a:gd name="T7" fmla="*/ 328 h 745"/>
                <a:gd name="T8" fmla="*/ 52 w 308"/>
                <a:gd name="T9" fmla="*/ 86 h 745"/>
                <a:gd name="T10" fmla="*/ 80 w 308"/>
                <a:gd name="T11" fmla="*/ 41 h 745"/>
                <a:gd name="T12" fmla="*/ 106 w 308"/>
                <a:gd name="T13" fmla="*/ 76 h 745"/>
                <a:gd name="T14" fmla="*/ 114 w 308"/>
                <a:gd name="T15" fmla="*/ 260 h 745"/>
                <a:gd name="T16" fmla="*/ 127 w 308"/>
                <a:gd name="T17" fmla="*/ 256 h 745"/>
                <a:gd name="T18" fmla="*/ 159 w 308"/>
                <a:gd name="T19" fmla="*/ 26 h 745"/>
                <a:gd name="T20" fmla="*/ 207 w 308"/>
                <a:gd name="T21" fmla="*/ 36 h 745"/>
                <a:gd name="T22" fmla="*/ 205 w 308"/>
                <a:gd name="T23" fmla="*/ 271 h 745"/>
                <a:gd name="T24" fmla="*/ 258 w 308"/>
                <a:gd name="T25" fmla="*/ 302 h 745"/>
                <a:gd name="T26" fmla="*/ 303 w 308"/>
                <a:gd name="T27" fmla="*/ 361 h 745"/>
                <a:gd name="T28" fmla="*/ 246 w 308"/>
                <a:gd name="T29" fmla="*/ 530 h 745"/>
                <a:gd name="T30" fmla="*/ 244 w 308"/>
                <a:gd name="T31" fmla="*/ 745 h 745"/>
                <a:gd name="T32" fmla="*/ 51 w 308"/>
                <a:gd name="T33" fmla="*/ 745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745">
                  <a:moveTo>
                    <a:pt x="51" y="745"/>
                  </a:moveTo>
                  <a:cubicBezTo>
                    <a:pt x="56" y="548"/>
                    <a:pt x="56" y="548"/>
                    <a:pt x="56" y="548"/>
                  </a:cubicBezTo>
                  <a:cubicBezTo>
                    <a:pt x="56" y="548"/>
                    <a:pt x="0" y="461"/>
                    <a:pt x="16" y="411"/>
                  </a:cubicBezTo>
                  <a:cubicBezTo>
                    <a:pt x="33" y="360"/>
                    <a:pt x="49" y="328"/>
                    <a:pt x="49" y="328"/>
                  </a:cubicBezTo>
                  <a:cubicBezTo>
                    <a:pt x="52" y="86"/>
                    <a:pt x="52" y="86"/>
                    <a:pt x="52" y="86"/>
                  </a:cubicBezTo>
                  <a:cubicBezTo>
                    <a:pt x="52" y="86"/>
                    <a:pt x="47" y="41"/>
                    <a:pt x="80" y="41"/>
                  </a:cubicBezTo>
                  <a:cubicBezTo>
                    <a:pt x="106" y="41"/>
                    <a:pt x="106" y="76"/>
                    <a:pt x="106" y="76"/>
                  </a:cubicBezTo>
                  <a:cubicBezTo>
                    <a:pt x="114" y="260"/>
                    <a:pt x="114" y="260"/>
                    <a:pt x="114" y="260"/>
                  </a:cubicBezTo>
                  <a:cubicBezTo>
                    <a:pt x="114" y="260"/>
                    <a:pt x="123" y="262"/>
                    <a:pt x="127" y="256"/>
                  </a:cubicBezTo>
                  <a:cubicBezTo>
                    <a:pt x="131" y="250"/>
                    <a:pt x="157" y="36"/>
                    <a:pt x="159" y="26"/>
                  </a:cubicBezTo>
                  <a:cubicBezTo>
                    <a:pt x="163" y="0"/>
                    <a:pt x="209" y="4"/>
                    <a:pt x="207" y="36"/>
                  </a:cubicBezTo>
                  <a:cubicBezTo>
                    <a:pt x="206" y="48"/>
                    <a:pt x="192" y="271"/>
                    <a:pt x="205" y="271"/>
                  </a:cubicBezTo>
                  <a:cubicBezTo>
                    <a:pt x="223" y="271"/>
                    <a:pt x="238" y="271"/>
                    <a:pt x="258" y="302"/>
                  </a:cubicBezTo>
                  <a:cubicBezTo>
                    <a:pt x="272" y="323"/>
                    <a:pt x="298" y="317"/>
                    <a:pt x="303" y="361"/>
                  </a:cubicBezTo>
                  <a:cubicBezTo>
                    <a:pt x="308" y="406"/>
                    <a:pt x="283" y="479"/>
                    <a:pt x="246" y="530"/>
                  </a:cubicBezTo>
                  <a:cubicBezTo>
                    <a:pt x="244" y="745"/>
                    <a:pt x="244" y="745"/>
                    <a:pt x="244" y="745"/>
                  </a:cubicBezTo>
                  <a:lnTo>
                    <a:pt x="51" y="745"/>
                  </a:lnTo>
                  <a:close/>
                </a:path>
              </a:pathLst>
            </a:custGeom>
            <a:solidFill>
              <a:srgbClr val="FFC6A1"/>
            </a:solidFill>
            <a:ln>
              <a:noFill/>
            </a:ln>
          </p:spPr>
          <p:txBody>
            <a:bodyPr vert="horz" wrap="square" lIns="91440" tIns="45720" rIns="91440" bIns="45720" numCol="1" anchor="t" anchorCtr="0" compatLnSpc="1">
              <a:prstTxWarp prst="textNoShape">
                <a:avLst/>
              </a:prstTxWarp>
            </a:bodyPr>
            <a:lstStyle/>
            <a:p>
              <a:endParaRPr lang="en-IN"/>
            </a:p>
          </p:txBody>
        </p:sp>
        <p:sp>
          <p:nvSpPr>
            <p:cNvPr id="11" name="Freeform 14">
              <a:extLst>
                <a:ext uri="{FF2B5EF4-FFF2-40B4-BE49-F238E27FC236}">
                  <a16:creationId xmlns:a16="http://schemas.microsoft.com/office/drawing/2014/main" id="{2280BFF7-5ECA-4544-BE7C-0E2957169B9B}"/>
                </a:ext>
              </a:extLst>
            </p:cNvPr>
            <p:cNvSpPr>
              <a:spLocks/>
            </p:cNvSpPr>
            <p:nvPr/>
          </p:nvSpPr>
          <p:spPr bwMode="auto">
            <a:xfrm>
              <a:off x="-8146085" y="1595438"/>
              <a:ext cx="293688" cy="365125"/>
            </a:xfrm>
            <a:custGeom>
              <a:avLst/>
              <a:gdLst>
                <a:gd name="T0" fmla="*/ 6 w 51"/>
                <a:gd name="T1" fmla="*/ 47 h 63"/>
                <a:gd name="T2" fmla="*/ 16 w 51"/>
                <a:gd name="T3" fmla="*/ 8 h 63"/>
                <a:gd name="T4" fmla="*/ 46 w 51"/>
                <a:gd name="T5" fmla="*/ 50 h 63"/>
                <a:gd name="T6" fmla="*/ 6 w 51"/>
                <a:gd name="T7" fmla="*/ 47 h 63"/>
              </a:gdLst>
              <a:ahLst/>
              <a:cxnLst>
                <a:cxn ang="0">
                  <a:pos x="T0" y="T1"/>
                </a:cxn>
                <a:cxn ang="0">
                  <a:pos x="T2" y="T3"/>
                </a:cxn>
                <a:cxn ang="0">
                  <a:pos x="T4" y="T5"/>
                </a:cxn>
                <a:cxn ang="0">
                  <a:pos x="T6" y="T7"/>
                </a:cxn>
              </a:cxnLst>
              <a:rect l="0" t="0" r="r" b="b"/>
              <a:pathLst>
                <a:path w="51" h="63">
                  <a:moveTo>
                    <a:pt x="6" y="47"/>
                  </a:moveTo>
                  <a:cubicBezTo>
                    <a:pt x="6" y="47"/>
                    <a:pt x="0" y="17"/>
                    <a:pt x="16" y="8"/>
                  </a:cubicBezTo>
                  <a:cubicBezTo>
                    <a:pt x="31" y="0"/>
                    <a:pt x="51" y="9"/>
                    <a:pt x="46" y="50"/>
                  </a:cubicBezTo>
                  <a:cubicBezTo>
                    <a:pt x="46" y="50"/>
                    <a:pt x="23" y="63"/>
                    <a:pt x="6" y="47"/>
                  </a:cubicBezTo>
                  <a:close/>
                </a:path>
              </a:pathLst>
            </a:custGeom>
            <a:solidFill>
              <a:srgbClr val="FFE1CD"/>
            </a:solidFill>
            <a:ln>
              <a:noFill/>
            </a:ln>
          </p:spPr>
          <p:txBody>
            <a:bodyPr vert="horz" wrap="square" lIns="91440" tIns="45720" rIns="91440" bIns="45720" numCol="1" anchor="t" anchorCtr="0" compatLnSpc="1">
              <a:prstTxWarp prst="textNoShape">
                <a:avLst/>
              </a:prstTxWarp>
            </a:bodyPr>
            <a:lstStyle/>
            <a:p>
              <a:endParaRPr lang="en-IN"/>
            </a:p>
          </p:txBody>
        </p:sp>
        <p:sp>
          <p:nvSpPr>
            <p:cNvPr id="12" name="Freeform 15">
              <a:extLst>
                <a:ext uri="{FF2B5EF4-FFF2-40B4-BE49-F238E27FC236}">
                  <a16:creationId xmlns:a16="http://schemas.microsoft.com/office/drawing/2014/main" id="{46235D91-7AF6-4164-8C33-D7B9571D6A5E}"/>
                </a:ext>
              </a:extLst>
            </p:cNvPr>
            <p:cNvSpPr>
              <a:spLocks/>
            </p:cNvSpPr>
            <p:nvPr/>
          </p:nvSpPr>
          <p:spPr bwMode="auto">
            <a:xfrm>
              <a:off x="-7539660" y="1420813"/>
              <a:ext cx="277813" cy="365125"/>
            </a:xfrm>
            <a:custGeom>
              <a:avLst/>
              <a:gdLst>
                <a:gd name="T0" fmla="*/ 2 w 48"/>
                <a:gd name="T1" fmla="*/ 45 h 63"/>
                <a:gd name="T2" fmla="*/ 17 w 48"/>
                <a:gd name="T3" fmla="*/ 4 h 63"/>
                <a:gd name="T4" fmla="*/ 41 w 48"/>
                <a:gd name="T5" fmla="*/ 51 h 63"/>
                <a:gd name="T6" fmla="*/ 2 w 48"/>
                <a:gd name="T7" fmla="*/ 45 h 63"/>
              </a:gdLst>
              <a:ahLst/>
              <a:cxnLst>
                <a:cxn ang="0">
                  <a:pos x="T0" y="T1"/>
                </a:cxn>
                <a:cxn ang="0">
                  <a:pos x="T2" y="T3"/>
                </a:cxn>
                <a:cxn ang="0">
                  <a:pos x="T4" y="T5"/>
                </a:cxn>
                <a:cxn ang="0">
                  <a:pos x="T6" y="T7"/>
                </a:cxn>
              </a:cxnLst>
              <a:rect l="0" t="0" r="r" b="b"/>
              <a:pathLst>
                <a:path w="48" h="63">
                  <a:moveTo>
                    <a:pt x="2" y="45"/>
                  </a:moveTo>
                  <a:cubicBezTo>
                    <a:pt x="2" y="45"/>
                    <a:pt x="0" y="8"/>
                    <a:pt x="17" y="4"/>
                  </a:cubicBezTo>
                  <a:cubicBezTo>
                    <a:pt x="35" y="0"/>
                    <a:pt x="48" y="10"/>
                    <a:pt x="41" y="51"/>
                  </a:cubicBezTo>
                  <a:cubicBezTo>
                    <a:pt x="41" y="51"/>
                    <a:pt x="17" y="63"/>
                    <a:pt x="2" y="45"/>
                  </a:cubicBezTo>
                  <a:close/>
                </a:path>
              </a:pathLst>
            </a:custGeom>
            <a:solidFill>
              <a:srgbClr val="FFE1CD"/>
            </a:solid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7" name="Group 16">
            <a:extLst>
              <a:ext uri="{FF2B5EF4-FFF2-40B4-BE49-F238E27FC236}">
                <a16:creationId xmlns:a16="http://schemas.microsoft.com/office/drawing/2014/main" id="{7977FF8D-2FDE-4530-8945-954CFE69E698}"/>
              </a:ext>
            </a:extLst>
          </p:cNvPr>
          <p:cNvGrpSpPr/>
          <p:nvPr/>
        </p:nvGrpSpPr>
        <p:grpSpPr>
          <a:xfrm>
            <a:off x="1525867" y="4343401"/>
            <a:ext cx="1611144" cy="2514603"/>
            <a:chOff x="3289662" y="4343400"/>
            <a:chExt cx="1180373" cy="2514604"/>
          </a:xfrm>
        </p:grpSpPr>
        <p:sp>
          <p:nvSpPr>
            <p:cNvPr id="18" name="Rectangle 14">
              <a:extLst>
                <a:ext uri="{FF2B5EF4-FFF2-40B4-BE49-F238E27FC236}">
                  <a16:creationId xmlns:a16="http://schemas.microsoft.com/office/drawing/2014/main" id="{7F1775FE-E594-456D-B679-F3ED8DD4BEBA}"/>
                </a:ext>
              </a:extLst>
            </p:cNvPr>
            <p:cNvSpPr>
              <a:spLocks noChangeArrowheads="1"/>
            </p:cNvSpPr>
            <p:nvPr/>
          </p:nvSpPr>
          <p:spPr bwMode="auto">
            <a:xfrm rot="5400000">
              <a:off x="3637756" y="4079081"/>
              <a:ext cx="457200" cy="985838"/>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5">
              <a:extLst>
                <a:ext uri="{FF2B5EF4-FFF2-40B4-BE49-F238E27FC236}">
                  <a16:creationId xmlns:a16="http://schemas.microsoft.com/office/drawing/2014/main" id="{A0C13F5E-D918-4EE7-A607-EABC2B685277}"/>
                </a:ext>
              </a:extLst>
            </p:cNvPr>
            <p:cNvSpPr>
              <a:spLocks noChangeArrowheads="1"/>
            </p:cNvSpPr>
            <p:nvPr/>
          </p:nvSpPr>
          <p:spPr bwMode="auto">
            <a:xfrm rot="5400000">
              <a:off x="2752777" y="5140745"/>
              <a:ext cx="2254144" cy="1180373"/>
            </a:xfrm>
            <a:prstGeom prst="rect">
              <a:avLst/>
            </a:prstGeom>
            <a:solidFill>
              <a:schemeClr val="tx2">
                <a:lumMod val="7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995652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5D90827-470A-4C4C-8C8D-000AF965CA10}"/>
              </a:ext>
            </a:extLst>
          </p:cNvPr>
          <p:cNvGrpSpPr/>
          <p:nvPr/>
        </p:nvGrpSpPr>
        <p:grpSpPr>
          <a:xfrm>
            <a:off x="0" y="260649"/>
            <a:ext cx="4901548" cy="720079"/>
            <a:chOff x="839416" y="260648"/>
            <a:chExt cx="4062132" cy="720079"/>
          </a:xfrm>
          <a:solidFill>
            <a:srgbClr val="008698"/>
          </a:solidFill>
        </p:grpSpPr>
        <p:sp>
          <p:nvSpPr>
            <p:cNvPr id="5" name="Rectangle 4"/>
            <p:cNvSpPr>
              <a:spLocks noChangeArrowheads="1"/>
            </p:cNvSpPr>
            <p:nvPr/>
          </p:nvSpPr>
          <p:spPr bwMode="auto">
            <a:xfrm rot="10800000" flipH="1">
              <a:off x="839416" y="260727"/>
              <a:ext cx="3647728" cy="720000"/>
            </a:xfrm>
            <a:prstGeom prst="rect">
              <a:avLst/>
            </a:prstGeom>
            <a:grpFill/>
            <a:ln>
              <a:noFill/>
            </a:ln>
          </p:spPr>
          <p:txBody>
            <a:bodyPr wrap="none" anchor="ctr"/>
            <a:lstStyle/>
            <a:p>
              <a:endParaRPr lang="en-US" dirty="0"/>
            </a:p>
          </p:txBody>
        </p:sp>
        <p:sp>
          <p:nvSpPr>
            <p:cNvPr id="2" name="Flowchart: Delay 1">
              <a:extLst>
                <a:ext uri="{FF2B5EF4-FFF2-40B4-BE49-F238E27FC236}">
                  <a16:creationId xmlns:a16="http://schemas.microsoft.com/office/drawing/2014/main" id="{0F418400-6A95-4403-B3FE-DFB83443FA6B}"/>
                </a:ext>
              </a:extLst>
            </p:cNvPr>
            <p:cNvSpPr/>
            <p:nvPr/>
          </p:nvSpPr>
          <p:spPr>
            <a:xfrm>
              <a:off x="4367808" y="260648"/>
              <a:ext cx="533740" cy="72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rot="5400000">
            <a:off x="1831423" y="-1452561"/>
            <a:ext cx="738664" cy="4104456"/>
          </a:xfrm>
          <a:prstGeom prst="rect">
            <a:avLst/>
          </a:prstGeom>
          <a:noFill/>
        </p:spPr>
        <p:txBody>
          <a:bodyPr vert="vert270" wrap="square" rtlCol="0">
            <a:spAutoFit/>
          </a:bodyPr>
          <a:lstStyle/>
          <a:p>
            <a:r>
              <a:rPr lang="en-GB" sz="3600" b="1" dirty="0">
                <a:solidFill>
                  <a:schemeClr val="bg1"/>
                </a:solidFill>
                <a:latin typeface="Arial" panose="020B0604020202020204" pitchFamily="34" charset="0"/>
                <a:cs typeface="Arial" panose="020B0604020202020204" pitchFamily="34" charset="0"/>
              </a:rPr>
              <a:t>case study 2</a:t>
            </a:r>
          </a:p>
        </p:txBody>
      </p:sp>
      <p:pic>
        <p:nvPicPr>
          <p:cNvPr id="31" name="Picture 30">
            <a:extLst>
              <a:ext uri="{FF2B5EF4-FFF2-40B4-BE49-F238E27FC236}">
                <a16:creationId xmlns:a16="http://schemas.microsoft.com/office/drawing/2014/main" id="{6ED03578-1893-A70F-5AB2-96BF705484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941"/>
          <a:stretch/>
        </p:blipFill>
        <p:spPr>
          <a:xfrm>
            <a:off x="1107846" y="5990971"/>
            <a:ext cx="3070747" cy="110799"/>
          </a:xfrm>
          <a:prstGeom prst="rect">
            <a:avLst/>
          </a:prstGeom>
        </p:spPr>
      </p:pic>
      <p:sp>
        <p:nvSpPr>
          <p:cNvPr id="32" name="Rectangle 31">
            <a:extLst>
              <a:ext uri="{FF2B5EF4-FFF2-40B4-BE49-F238E27FC236}">
                <a16:creationId xmlns:a16="http://schemas.microsoft.com/office/drawing/2014/main" id="{89BFBF3B-BEE8-F3D2-6B8B-AEB28AE2C8B4}"/>
              </a:ext>
            </a:extLst>
          </p:cNvPr>
          <p:cNvSpPr/>
          <p:nvPr/>
        </p:nvSpPr>
        <p:spPr>
          <a:xfrm>
            <a:off x="4164953" y="2302566"/>
            <a:ext cx="3753135" cy="3643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42E2B6B-3D0C-069B-100F-CD41DE20C18A}"/>
              </a:ext>
            </a:extLst>
          </p:cNvPr>
          <p:cNvSpPr/>
          <p:nvPr/>
        </p:nvSpPr>
        <p:spPr>
          <a:xfrm>
            <a:off x="4164955" y="1442758"/>
            <a:ext cx="3753134" cy="50496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entagon 2">
            <a:extLst>
              <a:ext uri="{FF2B5EF4-FFF2-40B4-BE49-F238E27FC236}">
                <a16:creationId xmlns:a16="http://schemas.microsoft.com/office/drawing/2014/main" id="{DA0CF6FB-0697-D274-3E49-5C22010E659C}"/>
              </a:ext>
            </a:extLst>
          </p:cNvPr>
          <p:cNvSpPr/>
          <p:nvPr/>
        </p:nvSpPr>
        <p:spPr>
          <a:xfrm rot="5400000">
            <a:off x="5611615" y="501065"/>
            <a:ext cx="859811" cy="3753134"/>
          </a:xfrm>
          <a:prstGeom prst="homePlate">
            <a:avLst>
              <a:gd name="adj" fmla="val 25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F71788A-59E5-EFED-1235-53705ABDEBA3}"/>
              </a:ext>
            </a:extLst>
          </p:cNvPr>
          <p:cNvSpPr/>
          <p:nvPr/>
        </p:nvSpPr>
        <p:spPr>
          <a:xfrm flipV="1">
            <a:off x="4164953" y="5946520"/>
            <a:ext cx="3753134" cy="3684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AA03EB78-D85D-2659-27B7-9481E4416EBC}"/>
              </a:ext>
            </a:extLst>
          </p:cNvPr>
          <p:cNvGrpSpPr/>
          <p:nvPr/>
        </p:nvGrpSpPr>
        <p:grpSpPr>
          <a:xfrm>
            <a:off x="1107847" y="1976929"/>
            <a:ext cx="3070748" cy="4012442"/>
            <a:chOff x="3957849" y="1009934"/>
            <a:chExt cx="3753136" cy="4872250"/>
          </a:xfrm>
        </p:grpSpPr>
        <p:sp>
          <p:nvSpPr>
            <p:cNvPr id="37" name="Rectangle 36">
              <a:extLst>
                <a:ext uri="{FF2B5EF4-FFF2-40B4-BE49-F238E27FC236}">
                  <a16:creationId xmlns:a16="http://schemas.microsoft.com/office/drawing/2014/main" id="{97EC33D8-5992-55C0-7934-B1F96557A8A4}"/>
                </a:ext>
              </a:extLst>
            </p:cNvPr>
            <p:cNvSpPr/>
            <p:nvPr/>
          </p:nvSpPr>
          <p:spPr>
            <a:xfrm>
              <a:off x="3957849" y="1869742"/>
              <a:ext cx="3753135" cy="3643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2778232-3A7E-05FC-E46B-A53EC2024953}"/>
                </a:ext>
              </a:extLst>
            </p:cNvPr>
            <p:cNvSpPr/>
            <p:nvPr/>
          </p:nvSpPr>
          <p:spPr>
            <a:xfrm>
              <a:off x="3957851" y="1009934"/>
              <a:ext cx="3753134" cy="504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entagon 9">
              <a:extLst>
                <a:ext uri="{FF2B5EF4-FFF2-40B4-BE49-F238E27FC236}">
                  <a16:creationId xmlns:a16="http://schemas.microsoft.com/office/drawing/2014/main" id="{40B59FC8-7ACD-A12B-3826-8B21FFDF2B3B}"/>
                </a:ext>
              </a:extLst>
            </p:cNvPr>
            <p:cNvSpPr/>
            <p:nvPr/>
          </p:nvSpPr>
          <p:spPr>
            <a:xfrm rot="5400000">
              <a:off x="5404511" y="68241"/>
              <a:ext cx="859811" cy="3753134"/>
            </a:xfrm>
            <a:prstGeom prst="homePlate">
              <a:avLst>
                <a:gd name="adj"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0D9ACA4-D0FB-6823-C0CA-95BFC0FB0AD0}"/>
                </a:ext>
              </a:extLst>
            </p:cNvPr>
            <p:cNvSpPr/>
            <p:nvPr/>
          </p:nvSpPr>
          <p:spPr>
            <a:xfrm flipV="1">
              <a:off x="3957849" y="5513696"/>
              <a:ext cx="3753134" cy="368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0C01EA59-6E7B-DCDF-6954-B51958764720}"/>
              </a:ext>
            </a:extLst>
          </p:cNvPr>
          <p:cNvGrpSpPr/>
          <p:nvPr/>
        </p:nvGrpSpPr>
        <p:grpSpPr>
          <a:xfrm>
            <a:off x="7918087" y="1947725"/>
            <a:ext cx="3070748" cy="4012442"/>
            <a:chOff x="3957849" y="1009934"/>
            <a:chExt cx="3753136" cy="4872250"/>
          </a:xfrm>
        </p:grpSpPr>
        <p:sp>
          <p:nvSpPr>
            <p:cNvPr id="42" name="Rectangle 41">
              <a:extLst>
                <a:ext uri="{FF2B5EF4-FFF2-40B4-BE49-F238E27FC236}">
                  <a16:creationId xmlns:a16="http://schemas.microsoft.com/office/drawing/2014/main" id="{B8112708-F214-BFA6-627B-1A3DD16A77EC}"/>
                </a:ext>
              </a:extLst>
            </p:cNvPr>
            <p:cNvSpPr/>
            <p:nvPr/>
          </p:nvSpPr>
          <p:spPr>
            <a:xfrm>
              <a:off x="3957849" y="1869742"/>
              <a:ext cx="3753135" cy="3643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8CF99B1-CF86-5E15-E802-C51C20026F7D}"/>
                </a:ext>
              </a:extLst>
            </p:cNvPr>
            <p:cNvSpPr/>
            <p:nvPr/>
          </p:nvSpPr>
          <p:spPr>
            <a:xfrm>
              <a:off x="3957851" y="1009934"/>
              <a:ext cx="3753134" cy="5049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entagon 14">
              <a:extLst>
                <a:ext uri="{FF2B5EF4-FFF2-40B4-BE49-F238E27FC236}">
                  <a16:creationId xmlns:a16="http://schemas.microsoft.com/office/drawing/2014/main" id="{D621AC20-9136-FCD2-F6E0-35EC3370C615}"/>
                </a:ext>
              </a:extLst>
            </p:cNvPr>
            <p:cNvSpPr/>
            <p:nvPr/>
          </p:nvSpPr>
          <p:spPr>
            <a:xfrm rot="5400000">
              <a:off x="5404511" y="68241"/>
              <a:ext cx="859811" cy="3753134"/>
            </a:xfrm>
            <a:prstGeom prst="homePlate">
              <a:avLst>
                <a:gd name="adj" fmla="val 2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A872648-A706-A0AC-4339-925E6095C221}"/>
                </a:ext>
              </a:extLst>
            </p:cNvPr>
            <p:cNvSpPr/>
            <p:nvPr/>
          </p:nvSpPr>
          <p:spPr>
            <a:xfrm flipV="1">
              <a:off x="3957849" y="5513696"/>
              <a:ext cx="3753134" cy="3684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6" name="Picture 45">
            <a:extLst>
              <a:ext uri="{FF2B5EF4-FFF2-40B4-BE49-F238E27FC236}">
                <a16:creationId xmlns:a16="http://schemas.microsoft.com/office/drawing/2014/main" id="{1B25252B-1807-A343-0744-56652E00E2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941"/>
          <a:stretch/>
        </p:blipFill>
        <p:spPr>
          <a:xfrm rot="16200000">
            <a:off x="5569534" y="3791309"/>
            <a:ext cx="4872250" cy="175147"/>
          </a:xfrm>
          <a:prstGeom prst="rect">
            <a:avLst/>
          </a:prstGeom>
        </p:spPr>
      </p:pic>
      <p:pic>
        <p:nvPicPr>
          <p:cNvPr id="47" name="Picture 46">
            <a:extLst>
              <a:ext uri="{FF2B5EF4-FFF2-40B4-BE49-F238E27FC236}">
                <a16:creationId xmlns:a16="http://schemas.microsoft.com/office/drawing/2014/main" id="{036960AF-C513-B07D-E62A-5F0DD05F07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941"/>
          <a:stretch/>
        </p:blipFill>
        <p:spPr>
          <a:xfrm rot="5400000" flipH="1">
            <a:off x="1641256" y="3791309"/>
            <a:ext cx="4872250" cy="175147"/>
          </a:xfrm>
          <a:prstGeom prst="rect">
            <a:avLst/>
          </a:prstGeom>
        </p:spPr>
      </p:pic>
      <p:pic>
        <p:nvPicPr>
          <p:cNvPr id="48" name="Picture 47">
            <a:extLst>
              <a:ext uri="{FF2B5EF4-FFF2-40B4-BE49-F238E27FC236}">
                <a16:creationId xmlns:a16="http://schemas.microsoft.com/office/drawing/2014/main" id="{04CD5BA5-CC7F-6196-6A2C-C881D88EB0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941"/>
          <a:stretch/>
        </p:blipFill>
        <p:spPr>
          <a:xfrm>
            <a:off x="7918085" y="5964565"/>
            <a:ext cx="3070747" cy="110799"/>
          </a:xfrm>
          <a:prstGeom prst="rect">
            <a:avLst/>
          </a:prstGeom>
        </p:spPr>
      </p:pic>
      <p:sp>
        <p:nvSpPr>
          <p:cNvPr id="49" name="TextBox 48">
            <a:extLst>
              <a:ext uri="{FF2B5EF4-FFF2-40B4-BE49-F238E27FC236}">
                <a16:creationId xmlns:a16="http://schemas.microsoft.com/office/drawing/2014/main" id="{AC4E0245-708C-DA18-E6A3-7205B22D6C43}"/>
              </a:ext>
            </a:extLst>
          </p:cNvPr>
          <p:cNvSpPr txBox="1"/>
          <p:nvPr/>
        </p:nvSpPr>
        <p:spPr>
          <a:xfrm>
            <a:off x="4401510" y="1781376"/>
            <a:ext cx="3280012"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Outcome</a:t>
            </a:r>
          </a:p>
        </p:txBody>
      </p:sp>
      <p:graphicFrame>
        <p:nvGraphicFramePr>
          <p:cNvPr id="50" name="Table 49">
            <a:extLst>
              <a:ext uri="{FF2B5EF4-FFF2-40B4-BE49-F238E27FC236}">
                <a16:creationId xmlns:a16="http://schemas.microsoft.com/office/drawing/2014/main" id="{D7FC3600-27F9-CB1D-EE88-6CCA1374F43D}"/>
              </a:ext>
            </a:extLst>
          </p:cNvPr>
          <p:cNvGraphicFramePr>
            <a:graphicFrameLocks noGrp="1"/>
          </p:cNvGraphicFramePr>
          <p:nvPr>
            <p:extLst>
              <p:ext uri="{D42A27DB-BD31-4B8C-83A1-F6EECF244321}">
                <p14:modId xmlns:p14="http://schemas.microsoft.com/office/powerpoint/2010/main" val="99052272"/>
              </p:ext>
            </p:extLst>
          </p:nvPr>
        </p:nvGraphicFramePr>
        <p:xfrm>
          <a:off x="1282995" y="3219954"/>
          <a:ext cx="2659046" cy="2223516"/>
        </p:xfrm>
        <a:graphic>
          <a:graphicData uri="http://schemas.openxmlformats.org/drawingml/2006/table">
            <a:tbl>
              <a:tblPr firstRow="1" bandRow="1">
                <a:tableStyleId>{5C22544A-7EE6-4342-B048-85BDC9FD1C3A}</a:tableStyleId>
              </a:tblPr>
              <a:tblGrid>
                <a:gridCol w="2659046">
                  <a:extLst>
                    <a:ext uri="{9D8B030D-6E8A-4147-A177-3AD203B41FA5}">
                      <a16:colId xmlns:a16="http://schemas.microsoft.com/office/drawing/2014/main" val="20000"/>
                    </a:ext>
                  </a:extLst>
                </a:gridCol>
              </a:tblGrid>
              <a:tr h="555879">
                <a:tc>
                  <a:txBody>
                    <a:bodyPr/>
                    <a:lstStyle/>
                    <a:p>
                      <a:pPr algn="ctr"/>
                      <a:r>
                        <a:rPr lang="en-US" b="1" dirty="0">
                          <a:solidFill>
                            <a:schemeClr val="tx1">
                              <a:lumMod val="50000"/>
                              <a:lumOff val="50000"/>
                            </a:schemeClr>
                          </a:solidFill>
                          <a:latin typeface="Arial" panose="020B0604020202020204" pitchFamily="34" charset="0"/>
                          <a:cs typeface="Arial" panose="020B0604020202020204" pitchFamily="34" charset="0"/>
                        </a:rPr>
                        <a:t>Non-</a:t>
                      </a:r>
                      <a:r>
                        <a:rPr lang="en-US" b="1" dirty="0" err="1">
                          <a:solidFill>
                            <a:schemeClr val="tx1">
                              <a:lumMod val="50000"/>
                              <a:lumOff val="50000"/>
                            </a:schemeClr>
                          </a:solidFill>
                          <a:latin typeface="Arial" panose="020B0604020202020204" pitchFamily="34" charset="0"/>
                          <a:cs typeface="Arial" panose="020B0604020202020204" pitchFamily="34" charset="0"/>
                        </a:rPr>
                        <a:t>scaleable</a:t>
                      </a:r>
                      <a:endParaRPr lang="en-US" b="1" dirty="0">
                        <a:solidFill>
                          <a:schemeClr val="tx1">
                            <a:lumMod val="50000"/>
                            <a:lumOff val="5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58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Arial" panose="020B0604020202020204" pitchFamily="34" charset="0"/>
                          <a:cs typeface="Arial" panose="020B0604020202020204" pitchFamily="34" charset="0"/>
                        </a:rPr>
                        <a:t>Not integrated</a:t>
                      </a: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58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Arial" panose="020B0604020202020204" pitchFamily="34" charset="0"/>
                          <a:cs typeface="Arial" panose="020B0604020202020204" pitchFamily="34" charset="0"/>
                        </a:rPr>
                        <a:t>Needed design flair</a:t>
                      </a: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58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Arial" panose="020B0604020202020204" pitchFamily="34" charset="0"/>
                          <a:cs typeface="Arial" panose="020B0604020202020204" pitchFamily="34" charset="0"/>
                        </a:rPr>
                        <a:t>Tight SLAs</a:t>
                      </a: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51" name="Table 50">
            <a:extLst>
              <a:ext uri="{FF2B5EF4-FFF2-40B4-BE49-F238E27FC236}">
                <a16:creationId xmlns:a16="http://schemas.microsoft.com/office/drawing/2014/main" id="{92849767-6EF7-E98F-0563-37B3419623BD}"/>
              </a:ext>
            </a:extLst>
          </p:cNvPr>
          <p:cNvGraphicFramePr>
            <a:graphicFrameLocks noGrp="1"/>
          </p:cNvGraphicFramePr>
          <p:nvPr>
            <p:extLst>
              <p:ext uri="{D42A27DB-BD31-4B8C-83A1-F6EECF244321}">
                <p14:modId xmlns:p14="http://schemas.microsoft.com/office/powerpoint/2010/main" val="1719796931"/>
              </p:ext>
            </p:extLst>
          </p:nvPr>
        </p:nvGraphicFramePr>
        <p:xfrm>
          <a:off x="4401510" y="3140968"/>
          <a:ext cx="3280012" cy="2515740"/>
        </p:xfrm>
        <a:graphic>
          <a:graphicData uri="http://schemas.openxmlformats.org/drawingml/2006/table">
            <a:tbl>
              <a:tblPr firstRow="1" bandRow="1">
                <a:tableStyleId>{5C22544A-7EE6-4342-B048-85BDC9FD1C3A}</a:tableStyleId>
              </a:tblPr>
              <a:tblGrid>
                <a:gridCol w="3280012">
                  <a:extLst>
                    <a:ext uri="{9D8B030D-6E8A-4147-A177-3AD203B41FA5}">
                      <a16:colId xmlns:a16="http://schemas.microsoft.com/office/drawing/2014/main" val="20000"/>
                    </a:ext>
                  </a:extLst>
                </a:gridCol>
              </a:tblGrid>
              <a:tr h="628935">
                <a:tc>
                  <a:txBody>
                    <a:bodyPr/>
                    <a:lstStyle/>
                    <a:p>
                      <a:pPr algn="ctr"/>
                      <a:r>
                        <a:rPr lang="en-US" b="1" dirty="0">
                          <a:solidFill>
                            <a:schemeClr val="tx1">
                              <a:lumMod val="50000"/>
                              <a:lumOff val="50000"/>
                            </a:schemeClr>
                          </a:solidFill>
                          <a:latin typeface="Arial" panose="020B0604020202020204" pitchFamily="34" charset="0"/>
                          <a:cs typeface="Arial" panose="020B0604020202020204" pitchFamily="34" charset="0"/>
                        </a:rPr>
                        <a:t>SLAs met</a:t>
                      </a:r>
                    </a:p>
                  </a:txBody>
                  <a:tcP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28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Arial" panose="020B0604020202020204" pitchFamily="34" charset="0"/>
                          <a:cs typeface="Arial" panose="020B0604020202020204" pitchFamily="34" charset="0"/>
                        </a:rPr>
                        <a:t>Integrated process</a:t>
                      </a: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8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Arial" panose="020B0604020202020204" pitchFamily="34" charset="0"/>
                          <a:cs typeface="Arial" panose="020B0604020202020204" pitchFamily="34" charset="0"/>
                        </a:rPr>
                        <a:t>Full Audit Trail</a:t>
                      </a: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8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Arial" panose="020B0604020202020204" pitchFamily="34" charset="0"/>
                          <a:cs typeface="Arial" panose="020B0604020202020204" pitchFamily="34" charset="0"/>
                        </a:rPr>
                        <a:t>Confidence</a:t>
                      </a: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52" name="Table 51">
            <a:extLst>
              <a:ext uri="{FF2B5EF4-FFF2-40B4-BE49-F238E27FC236}">
                <a16:creationId xmlns:a16="http://schemas.microsoft.com/office/drawing/2014/main" id="{D3C9A6FE-8B98-3EFA-60FF-1CBD04593D96}"/>
              </a:ext>
            </a:extLst>
          </p:cNvPr>
          <p:cNvGraphicFramePr>
            <a:graphicFrameLocks noGrp="1"/>
          </p:cNvGraphicFramePr>
          <p:nvPr>
            <p:extLst>
              <p:ext uri="{D42A27DB-BD31-4B8C-83A1-F6EECF244321}">
                <p14:modId xmlns:p14="http://schemas.microsoft.com/office/powerpoint/2010/main" val="2564459417"/>
              </p:ext>
            </p:extLst>
          </p:nvPr>
        </p:nvGraphicFramePr>
        <p:xfrm>
          <a:off x="8127355" y="3190750"/>
          <a:ext cx="2659046" cy="2307717"/>
        </p:xfrm>
        <a:graphic>
          <a:graphicData uri="http://schemas.openxmlformats.org/drawingml/2006/table">
            <a:tbl>
              <a:tblPr firstRow="1" bandRow="1">
                <a:tableStyleId>{5C22544A-7EE6-4342-B048-85BDC9FD1C3A}</a:tableStyleId>
              </a:tblPr>
              <a:tblGrid>
                <a:gridCol w="2659046">
                  <a:extLst>
                    <a:ext uri="{9D8B030D-6E8A-4147-A177-3AD203B41FA5}">
                      <a16:colId xmlns:a16="http://schemas.microsoft.com/office/drawing/2014/main" val="20000"/>
                    </a:ext>
                  </a:extLst>
                </a:gridCol>
              </a:tblGrid>
              <a:tr h="555879">
                <a:tc>
                  <a:txBody>
                    <a:bodyPr/>
                    <a:lstStyle/>
                    <a:p>
                      <a:pPr algn="ctr"/>
                      <a:r>
                        <a:rPr lang="en-US" b="1" dirty="0">
                          <a:solidFill>
                            <a:schemeClr val="tx1">
                              <a:lumMod val="50000"/>
                              <a:lumOff val="50000"/>
                            </a:schemeClr>
                          </a:solidFill>
                          <a:latin typeface="Arial" panose="020B0604020202020204" pitchFamily="34" charset="0"/>
                          <a:cs typeface="Arial" panose="020B0604020202020204" pitchFamily="34" charset="0"/>
                        </a:rPr>
                        <a:t>Data driven process</a:t>
                      </a:r>
                    </a:p>
                  </a:txBody>
                  <a:tcP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58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err="1">
                          <a:solidFill>
                            <a:schemeClr val="tx1">
                              <a:lumMod val="50000"/>
                              <a:lumOff val="50000"/>
                            </a:schemeClr>
                          </a:solidFill>
                          <a:latin typeface="Arial" panose="020B0604020202020204" pitchFamily="34" charset="0"/>
                          <a:cs typeface="Arial" panose="020B0604020202020204" pitchFamily="34" charset="0"/>
                        </a:rPr>
                        <a:t>Personalisation</a:t>
                      </a:r>
                      <a:endParaRPr lang="en-US" b="1" dirty="0">
                        <a:solidFill>
                          <a:schemeClr val="tx1">
                            <a:lumMod val="50000"/>
                            <a:lumOff val="50000"/>
                          </a:schemeClr>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58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Arial" panose="020B0604020202020204" pitchFamily="34" charset="0"/>
                          <a:cs typeface="Arial" panose="020B0604020202020204" pitchFamily="34" charset="0"/>
                        </a:rPr>
                        <a:t>Extensive RA provision</a:t>
                      </a: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58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lumMod val="50000"/>
                              <a:lumOff val="50000"/>
                            </a:schemeClr>
                          </a:solidFill>
                          <a:latin typeface="Arial" panose="020B0604020202020204" pitchFamily="34" charset="0"/>
                          <a:cs typeface="Arial" panose="020B0604020202020204" pitchFamily="34" charset="0"/>
                        </a:rPr>
                        <a:t>Courier Integration</a:t>
                      </a:r>
                    </a:p>
                  </a:txBody>
                  <a:tcP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3" name="TextBox 52">
            <a:extLst>
              <a:ext uri="{FF2B5EF4-FFF2-40B4-BE49-F238E27FC236}">
                <a16:creationId xmlns:a16="http://schemas.microsoft.com/office/drawing/2014/main" id="{3337AE06-3137-8C78-67BD-8641BEAE93DE}"/>
              </a:ext>
            </a:extLst>
          </p:cNvPr>
          <p:cNvSpPr txBox="1"/>
          <p:nvPr/>
        </p:nvSpPr>
        <p:spPr>
          <a:xfrm>
            <a:off x="1107846" y="2168915"/>
            <a:ext cx="3070744"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Scenario</a:t>
            </a:r>
          </a:p>
        </p:txBody>
      </p:sp>
      <p:sp>
        <p:nvSpPr>
          <p:cNvPr id="54" name="TextBox 53">
            <a:extLst>
              <a:ext uri="{FF2B5EF4-FFF2-40B4-BE49-F238E27FC236}">
                <a16:creationId xmlns:a16="http://schemas.microsoft.com/office/drawing/2014/main" id="{78F62845-C8EB-B8A1-15DA-4642A2AD5537}"/>
              </a:ext>
            </a:extLst>
          </p:cNvPr>
          <p:cNvSpPr txBox="1"/>
          <p:nvPr/>
        </p:nvSpPr>
        <p:spPr>
          <a:xfrm>
            <a:off x="7918077" y="2139711"/>
            <a:ext cx="3070755"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Solution</a:t>
            </a:r>
          </a:p>
        </p:txBody>
      </p:sp>
      <p:sp>
        <p:nvSpPr>
          <p:cNvPr id="55" name="TextBox 54">
            <a:extLst>
              <a:ext uri="{FF2B5EF4-FFF2-40B4-BE49-F238E27FC236}">
                <a16:creationId xmlns:a16="http://schemas.microsoft.com/office/drawing/2014/main" id="{6308D64A-E72F-C543-139D-FB62065B1672}"/>
              </a:ext>
            </a:extLst>
          </p:cNvPr>
          <p:cNvSpPr txBox="1"/>
          <p:nvPr/>
        </p:nvSpPr>
        <p:spPr>
          <a:xfrm>
            <a:off x="5277387" y="189762"/>
            <a:ext cx="6763274" cy="861774"/>
          </a:xfrm>
          <a:prstGeom prst="rect">
            <a:avLst/>
          </a:prstGeom>
          <a:noFill/>
        </p:spPr>
        <p:txBody>
          <a:bodyPr wrap="square" lIns="0" tIns="0" rIns="0" bIns="0" rtlCol="0" anchor="b">
            <a:spAutoFit/>
          </a:bodyPr>
          <a:lstStyle/>
          <a:p>
            <a:pPr defTabSz="1218987" fontAlgn="auto">
              <a:spcBef>
                <a:spcPts val="0"/>
              </a:spcBef>
              <a:spcAft>
                <a:spcPts val="0"/>
              </a:spcAft>
              <a:defRPr/>
            </a:pPr>
            <a:r>
              <a:rPr lang="en-GB" sz="2800" b="1" kern="0" dirty="0">
                <a:latin typeface="Arial" pitchFamily="34" charset="0"/>
                <a:cs typeface="Arial" pitchFamily="34" charset="0"/>
              </a:rPr>
              <a:t>On Demand Exam Print and Distribution</a:t>
            </a:r>
          </a:p>
        </p:txBody>
      </p:sp>
    </p:spTree>
    <p:extLst>
      <p:ext uri="{BB962C8B-B14F-4D97-AF65-F5344CB8AC3E}">
        <p14:creationId xmlns:p14="http://schemas.microsoft.com/office/powerpoint/2010/main" val="168773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49" grpId="0"/>
      <p:bldP spid="53"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B4DDCE9-5DBB-43E2-A1DF-B06051B5F225}"/>
              </a:ext>
            </a:extLst>
          </p:cNvPr>
          <p:cNvSpPr/>
          <p:nvPr/>
        </p:nvSpPr>
        <p:spPr>
          <a:xfrm>
            <a:off x="546465" y="6377017"/>
            <a:ext cx="5106022" cy="180226"/>
          </a:xfrm>
          <a:prstGeom prst="ellipse">
            <a:avLst/>
          </a:prstGeom>
          <a:gradFill flip="none" rotWithShape="1">
            <a:gsLst>
              <a:gs pos="0">
                <a:srgbClr val="008698">
                  <a:tint val="66000"/>
                  <a:satMod val="160000"/>
                </a:srgbClr>
              </a:gs>
              <a:gs pos="50000">
                <a:srgbClr val="008698">
                  <a:tint val="44500"/>
                  <a:satMod val="160000"/>
                </a:srgbClr>
              </a:gs>
              <a:gs pos="100000">
                <a:srgbClr val="008698">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02" name="Group 101">
            <a:extLst>
              <a:ext uri="{FF2B5EF4-FFF2-40B4-BE49-F238E27FC236}">
                <a16:creationId xmlns:a16="http://schemas.microsoft.com/office/drawing/2014/main" id="{F3F456E0-A73D-4B4D-A4E6-2A3FB64B8C9F}"/>
              </a:ext>
            </a:extLst>
          </p:cNvPr>
          <p:cNvGrpSpPr/>
          <p:nvPr/>
        </p:nvGrpSpPr>
        <p:grpSpPr>
          <a:xfrm>
            <a:off x="1295259" y="1795952"/>
            <a:ext cx="3608437" cy="4625748"/>
            <a:chOff x="2942829" y="1167968"/>
            <a:chExt cx="4647195" cy="5973212"/>
          </a:xfrm>
          <a:solidFill>
            <a:srgbClr val="008698"/>
          </a:solidFill>
        </p:grpSpPr>
        <p:sp>
          <p:nvSpPr>
            <p:cNvPr id="109" name="Rectangle: Rounded Corners 108">
              <a:extLst>
                <a:ext uri="{FF2B5EF4-FFF2-40B4-BE49-F238E27FC236}">
                  <a16:creationId xmlns:a16="http://schemas.microsoft.com/office/drawing/2014/main" id="{7ABFDF6F-F1BC-4656-836E-FD7EC5DEFF3D}"/>
                </a:ext>
              </a:extLst>
            </p:cNvPr>
            <p:cNvSpPr/>
            <p:nvPr/>
          </p:nvSpPr>
          <p:spPr>
            <a:xfrm>
              <a:off x="2942829" y="1167968"/>
              <a:ext cx="4647195" cy="5973212"/>
            </a:xfrm>
            <a:prstGeom prst="roundRect">
              <a:avLst>
                <a:gd name="adj" fmla="val 4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Rectangle 109">
              <a:extLst>
                <a:ext uri="{FF2B5EF4-FFF2-40B4-BE49-F238E27FC236}">
                  <a16:creationId xmlns:a16="http://schemas.microsoft.com/office/drawing/2014/main" id="{2BE1F9A3-E3F6-42C1-93B8-0028303DDCB4}"/>
                </a:ext>
              </a:extLst>
            </p:cNvPr>
            <p:cNvSpPr/>
            <p:nvPr/>
          </p:nvSpPr>
          <p:spPr>
            <a:xfrm>
              <a:off x="3285560" y="1502989"/>
              <a:ext cx="3961731" cy="524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57" name="Oval 56">
            <a:extLst>
              <a:ext uri="{FF2B5EF4-FFF2-40B4-BE49-F238E27FC236}">
                <a16:creationId xmlns:a16="http://schemas.microsoft.com/office/drawing/2014/main" id="{E88BC052-8544-4E47-8F70-DB9E10864A28}"/>
              </a:ext>
            </a:extLst>
          </p:cNvPr>
          <p:cNvSpPr/>
          <p:nvPr/>
        </p:nvSpPr>
        <p:spPr>
          <a:xfrm>
            <a:off x="1922388" y="3475405"/>
            <a:ext cx="521180" cy="521180"/>
          </a:xfrm>
          <a:prstGeom prst="ellipse">
            <a:avLst/>
          </a:prstGeom>
          <a:solidFill>
            <a:srgbClr val="008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58" name="Group 57">
            <a:extLst>
              <a:ext uri="{FF2B5EF4-FFF2-40B4-BE49-F238E27FC236}">
                <a16:creationId xmlns:a16="http://schemas.microsoft.com/office/drawing/2014/main" id="{173FFB74-6381-488A-94D4-052787A42E8F}"/>
              </a:ext>
            </a:extLst>
          </p:cNvPr>
          <p:cNvGrpSpPr/>
          <p:nvPr/>
        </p:nvGrpSpPr>
        <p:grpSpPr>
          <a:xfrm>
            <a:off x="2058893" y="3632224"/>
            <a:ext cx="239735" cy="203407"/>
            <a:chOff x="3013076" y="3852863"/>
            <a:chExt cx="2168525" cy="1839912"/>
          </a:xfrm>
          <a:solidFill>
            <a:schemeClr val="bg1"/>
          </a:solidFill>
        </p:grpSpPr>
        <p:sp>
          <p:nvSpPr>
            <p:cNvPr id="59" name="Freeform 5">
              <a:extLst>
                <a:ext uri="{FF2B5EF4-FFF2-40B4-BE49-F238E27FC236}">
                  <a16:creationId xmlns:a16="http://schemas.microsoft.com/office/drawing/2014/main" id="{1DC024D1-53BE-444B-AAAF-A0A241E2116C}"/>
                </a:ext>
              </a:extLst>
            </p:cNvPr>
            <p:cNvSpPr>
              <a:spLocks noEditPoints="1"/>
            </p:cNvSpPr>
            <p:nvPr/>
          </p:nvSpPr>
          <p:spPr bwMode="auto">
            <a:xfrm>
              <a:off x="3013076" y="3852863"/>
              <a:ext cx="2168525" cy="1839912"/>
            </a:xfrm>
            <a:custGeom>
              <a:avLst/>
              <a:gdLst>
                <a:gd name="T0" fmla="*/ 951 w 1536"/>
                <a:gd name="T1" fmla="*/ 0 h 1302"/>
                <a:gd name="T2" fmla="*/ 901 w 1536"/>
                <a:gd name="T3" fmla="*/ 200 h 1302"/>
                <a:gd name="T4" fmla="*/ 0 w 1536"/>
                <a:gd name="T5" fmla="*/ 351 h 1302"/>
                <a:gd name="T6" fmla="*/ 150 w 1536"/>
                <a:gd name="T7" fmla="*/ 1102 h 1302"/>
                <a:gd name="T8" fmla="*/ 400 w 1536"/>
                <a:gd name="T9" fmla="*/ 1202 h 1302"/>
                <a:gd name="T10" fmla="*/ 300 w 1536"/>
                <a:gd name="T11" fmla="*/ 1252 h 1302"/>
                <a:gd name="T12" fmla="*/ 751 w 1536"/>
                <a:gd name="T13" fmla="*/ 1302 h 1302"/>
                <a:gd name="T14" fmla="*/ 751 w 1536"/>
                <a:gd name="T15" fmla="*/ 1202 h 1302"/>
                <a:gd name="T16" fmla="*/ 701 w 1536"/>
                <a:gd name="T17" fmla="*/ 1102 h 1302"/>
                <a:gd name="T18" fmla="*/ 901 w 1536"/>
                <a:gd name="T19" fmla="*/ 1252 h 1302"/>
                <a:gd name="T20" fmla="*/ 1485 w 1536"/>
                <a:gd name="T21" fmla="*/ 1302 h 1302"/>
                <a:gd name="T22" fmla="*/ 1536 w 1536"/>
                <a:gd name="T23" fmla="*/ 50 h 1302"/>
                <a:gd name="T24" fmla="*/ 601 w 1536"/>
                <a:gd name="T25" fmla="*/ 1202 h 1302"/>
                <a:gd name="T26" fmla="*/ 500 w 1536"/>
                <a:gd name="T27" fmla="*/ 1102 h 1302"/>
                <a:gd name="T28" fmla="*/ 601 w 1536"/>
                <a:gd name="T29" fmla="*/ 1202 h 1302"/>
                <a:gd name="T30" fmla="*/ 150 w 1536"/>
                <a:gd name="T31" fmla="*/ 1002 h 1302"/>
                <a:gd name="T32" fmla="*/ 100 w 1536"/>
                <a:gd name="T33" fmla="*/ 351 h 1302"/>
                <a:gd name="T34" fmla="*/ 951 w 1536"/>
                <a:gd name="T35" fmla="*/ 301 h 1302"/>
                <a:gd name="T36" fmla="*/ 1001 w 1536"/>
                <a:gd name="T37" fmla="*/ 952 h 1302"/>
                <a:gd name="T38" fmla="*/ 1435 w 1536"/>
                <a:gd name="T39" fmla="*/ 1202 h 1302"/>
                <a:gd name="T40" fmla="*/ 1001 w 1536"/>
                <a:gd name="T41" fmla="*/ 1093 h 1302"/>
                <a:gd name="T42" fmla="*/ 1101 w 1536"/>
                <a:gd name="T43" fmla="*/ 701 h 1302"/>
                <a:gd name="T44" fmla="*/ 1335 w 1536"/>
                <a:gd name="T45" fmla="*/ 651 h 1302"/>
                <a:gd name="T46" fmla="*/ 1101 w 1536"/>
                <a:gd name="T47" fmla="*/ 601 h 1302"/>
                <a:gd name="T48" fmla="*/ 1285 w 1536"/>
                <a:gd name="T49" fmla="*/ 501 h 1302"/>
                <a:gd name="T50" fmla="*/ 1285 w 1536"/>
                <a:gd name="T51" fmla="*/ 401 h 1302"/>
                <a:gd name="T52" fmla="*/ 1101 w 1536"/>
                <a:gd name="T53" fmla="*/ 351 h 1302"/>
                <a:gd name="T54" fmla="*/ 1285 w 1536"/>
                <a:gd name="T55" fmla="*/ 301 h 1302"/>
                <a:gd name="T56" fmla="*/ 1285 w 1536"/>
                <a:gd name="T57" fmla="*/ 200 h 1302"/>
                <a:gd name="T58" fmla="*/ 1016 w 1536"/>
                <a:gd name="T59" fmla="*/ 215 h 1302"/>
                <a:gd name="T60" fmla="*/ 1001 w 1536"/>
                <a:gd name="T61" fmla="*/ 100 h 1302"/>
                <a:gd name="T62" fmla="*/ 1435 w 1536"/>
                <a:gd name="T63" fmla="*/ 1202 h 1302"/>
                <a:gd name="T64" fmla="*/ 1435 w 1536"/>
                <a:gd name="T65" fmla="*/ 12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6" h="1302">
                  <a:moveTo>
                    <a:pt x="1485" y="0"/>
                  </a:moveTo>
                  <a:cubicBezTo>
                    <a:pt x="951" y="0"/>
                    <a:pt x="951" y="0"/>
                    <a:pt x="951" y="0"/>
                  </a:cubicBezTo>
                  <a:cubicBezTo>
                    <a:pt x="924" y="0"/>
                    <a:pt x="901" y="22"/>
                    <a:pt x="901" y="50"/>
                  </a:cubicBezTo>
                  <a:cubicBezTo>
                    <a:pt x="901" y="200"/>
                    <a:pt x="901" y="200"/>
                    <a:pt x="901" y="200"/>
                  </a:cubicBezTo>
                  <a:cubicBezTo>
                    <a:pt x="150" y="200"/>
                    <a:pt x="150" y="200"/>
                    <a:pt x="150" y="200"/>
                  </a:cubicBezTo>
                  <a:cubicBezTo>
                    <a:pt x="67" y="200"/>
                    <a:pt x="0" y="268"/>
                    <a:pt x="0" y="351"/>
                  </a:cubicBezTo>
                  <a:cubicBezTo>
                    <a:pt x="0" y="952"/>
                    <a:pt x="0" y="952"/>
                    <a:pt x="0" y="952"/>
                  </a:cubicBezTo>
                  <a:cubicBezTo>
                    <a:pt x="0" y="1034"/>
                    <a:pt x="67" y="1102"/>
                    <a:pt x="150" y="1102"/>
                  </a:cubicBezTo>
                  <a:cubicBezTo>
                    <a:pt x="400" y="1102"/>
                    <a:pt x="400" y="1102"/>
                    <a:pt x="400" y="1102"/>
                  </a:cubicBezTo>
                  <a:cubicBezTo>
                    <a:pt x="400" y="1202"/>
                    <a:pt x="400" y="1202"/>
                    <a:pt x="400" y="1202"/>
                  </a:cubicBezTo>
                  <a:cubicBezTo>
                    <a:pt x="350" y="1202"/>
                    <a:pt x="350" y="1202"/>
                    <a:pt x="350" y="1202"/>
                  </a:cubicBezTo>
                  <a:cubicBezTo>
                    <a:pt x="323" y="1202"/>
                    <a:pt x="300" y="1224"/>
                    <a:pt x="300" y="1252"/>
                  </a:cubicBezTo>
                  <a:cubicBezTo>
                    <a:pt x="300" y="1280"/>
                    <a:pt x="323" y="1302"/>
                    <a:pt x="350" y="1302"/>
                  </a:cubicBezTo>
                  <a:cubicBezTo>
                    <a:pt x="393" y="1302"/>
                    <a:pt x="708" y="1302"/>
                    <a:pt x="751" y="1302"/>
                  </a:cubicBezTo>
                  <a:cubicBezTo>
                    <a:pt x="779" y="1302"/>
                    <a:pt x="801" y="1280"/>
                    <a:pt x="801" y="1252"/>
                  </a:cubicBezTo>
                  <a:cubicBezTo>
                    <a:pt x="801" y="1224"/>
                    <a:pt x="779" y="1202"/>
                    <a:pt x="751" y="1202"/>
                  </a:cubicBezTo>
                  <a:cubicBezTo>
                    <a:pt x="701" y="1202"/>
                    <a:pt x="701" y="1202"/>
                    <a:pt x="701" y="1202"/>
                  </a:cubicBezTo>
                  <a:cubicBezTo>
                    <a:pt x="701" y="1102"/>
                    <a:pt x="701" y="1102"/>
                    <a:pt x="701" y="1102"/>
                  </a:cubicBezTo>
                  <a:cubicBezTo>
                    <a:pt x="901" y="1102"/>
                    <a:pt x="901" y="1102"/>
                    <a:pt x="901" y="1102"/>
                  </a:cubicBezTo>
                  <a:cubicBezTo>
                    <a:pt x="901" y="1252"/>
                    <a:pt x="901" y="1252"/>
                    <a:pt x="901" y="1252"/>
                  </a:cubicBezTo>
                  <a:cubicBezTo>
                    <a:pt x="901" y="1280"/>
                    <a:pt x="924" y="1302"/>
                    <a:pt x="951" y="1302"/>
                  </a:cubicBezTo>
                  <a:cubicBezTo>
                    <a:pt x="1485" y="1302"/>
                    <a:pt x="1485" y="1302"/>
                    <a:pt x="1485" y="1302"/>
                  </a:cubicBezTo>
                  <a:cubicBezTo>
                    <a:pt x="1513" y="1302"/>
                    <a:pt x="1536" y="1280"/>
                    <a:pt x="1536" y="1252"/>
                  </a:cubicBezTo>
                  <a:cubicBezTo>
                    <a:pt x="1536" y="50"/>
                    <a:pt x="1536" y="50"/>
                    <a:pt x="1536" y="50"/>
                  </a:cubicBezTo>
                  <a:cubicBezTo>
                    <a:pt x="1536" y="22"/>
                    <a:pt x="1513" y="0"/>
                    <a:pt x="1485" y="0"/>
                  </a:cubicBezTo>
                  <a:close/>
                  <a:moveTo>
                    <a:pt x="601" y="1202"/>
                  </a:moveTo>
                  <a:cubicBezTo>
                    <a:pt x="500" y="1202"/>
                    <a:pt x="500" y="1202"/>
                    <a:pt x="500" y="1202"/>
                  </a:cubicBezTo>
                  <a:cubicBezTo>
                    <a:pt x="500" y="1102"/>
                    <a:pt x="500" y="1102"/>
                    <a:pt x="500" y="1102"/>
                  </a:cubicBezTo>
                  <a:cubicBezTo>
                    <a:pt x="601" y="1102"/>
                    <a:pt x="601" y="1102"/>
                    <a:pt x="601" y="1102"/>
                  </a:cubicBezTo>
                  <a:lnTo>
                    <a:pt x="601" y="1202"/>
                  </a:lnTo>
                  <a:close/>
                  <a:moveTo>
                    <a:pt x="951" y="1002"/>
                  </a:moveTo>
                  <a:cubicBezTo>
                    <a:pt x="150" y="1002"/>
                    <a:pt x="150" y="1002"/>
                    <a:pt x="150" y="1002"/>
                  </a:cubicBezTo>
                  <a:cubicBezTo>
                    <a:pt x="122" y="1002"/>
                    <a:pt x="100" y="979"/>
                    <a:pt x="100" y="952"/>
                  </a:cubicBezTo>
                  <a:cubicBezTo>
                    <a:pt x="100" y="351"/>
                    <a:pt x="100" y="351"/>
                    <a:pt x="100" y="351"/>
                  </a:cubicBezTo>
                  <a:cubicBezTo>
                    <a:pt x="100" y="323"/>
                    <a:pt x="122" y="301"/>
                    <a:pt x="150" y="301"/>
                  </a:cubicBezTo>
                  <a:cubicBezTo>
                    <a:pt x="951" y="301"/>
                    <a:pt x="951" y="301"/>
                    <a:pt x="951" y="301"/>
                  </a:cubicBezTo>
                  <a:cubicBezTo>
                    <a:pt x="979" y="301"/>
                    <a:pt x="1001" y="323"/>
                    <a:pt x="1001" y="351"/>
                  </a:cubicBezTo>
                  <a:cubicBezTo>
                    <a:pt x="1001" y="952"/>
                    <a:pt x="1001" y="952"/>
                    <a:pt x="1001" y="952"/>
                  </a:cubicBezTo>
                  <a:cubicBezTo>
                    <a:pt x="1001" y="979"/>
                    <a:pt x="979" y="1002"/>
                    <a:pt x="951" y="1002"/>
                  </a:cubicBezTo>
                  <a:close/>
                  <a:moveTo>
                    <a:pt x="1435" y="1202"/>
                  </a:moveTo>
                  <a:cubicBezTo>
                    <a:pt x="1001" y="1202"/>
                    <a:pt x="1001" y="1202"/>
                    <a:pt x="1001" y="1202"/>
                  </a:cubicBezTo>
                  <a:cubicBezTo>
                    <a:pt x="1001" y="1093"/>
                    <a:pt x="1001" y="1093"/>
                    <a:pt x="1001" y="1093"/>
                  </a:cubicBezTo>
                  <a:cubicBezTo>
                    <a:pt x="1060" y="1073"/>
                    <a:pt x="1101" y="1017"/>
                    <a:pt x="1101" y="952"/>
                  </a:cubicBezTo>
                  <a:cubicBezTo>
                    <a:pt x="1101" y="701"/>
                    <a:pt x="1101" y="701"/>
                    <a:pt x="1101" y="701"/>
                  </a:cubicBezTo>
                  <a:cubicBezTo>
                    <a:pt x="1285" y="701"/>
                    <a:pt x="1285" y="701"/>
                    <a:pt x="1285" y="701"/>
                  </a:cubicBezTo>
                  <a:cubicBezTo>
                    <a:pt x="1313" y="701"/>
                    <a:pt x="1335" y="679"/>
                    <a:pt x="1335" y="651"/>
                  </a:cubicBezTo>
                  <a:cubicBezTo>
                    <a:pt x="1335" y="623"/>
                    <a:pt x="1313" y="601"/>
                    <a:pt x="1285" y="601"/>
                  </a:cubicBezTo>
                  <a:cubicBezTo>
                    <a:pt x="1101" y="601"/>
                    <a:pt x="1101" y="601"/>
                    <a:pt x="1101" y="601"/>
                  </a:cubicBezTo>
                  <a:cubicBezTo>
                    <a:pt x="1101" y="501"/>
                    <a:pt x="1101" y="501"/>
                    <a:pt x="1101" y="501"/>
                  </a:cubicBezTo>
                  <a:cubicBezTo>
                    <a:pt x="1285" y="501"/>
                    <a:pt x="1285" y="501"/>
                    <a:pt x="1285" y="501"/>
                  </a:cubicBezTo>
                  <a:cubicBezTo>
                    <a:pt x="1313" y="501"/>
                    <a:pt x="1335" y="478"/>
                    <a:pt x="1335" y="451"/>
                  </a:cubicBezTo>
                  <a:cubicBezTo>
                    <a:pt x="1335" y="423"/>
                    <a:pt x="1313" y="401"/>
                    <a:pt x="1285" y="401"/>
                  </a:cubicBezTo>
                  <a:cubicBezTo>
                    <a:pt x="1101" y="401"/>
                    <a:pt x="1101" y="401"/>
                    <a:pt x="1101" y="401"/>
                  </a:cubicBezTo>
                  <a:cubicBezTo>
                    <a:pt x="1101" y="351"/>
                    <a:pt x="1101" y="351"/>
                    <a:pt x="1101" y="351"/>
                  </a:cubicBezTo>
                  <a:cubicBezTo>
                    <a:pt x="1101" y="333"/>
                    <a:pt x="1098" y="316"/>
                    <a:pt x="1093" y="301"/>
                  </a:cubicBezTo>
                  <a:cubicBezTo>
                    <a:pt x="1285" y="301"/>
                    <a:pt x="1285" y="301"/>
                    <a:pt x="1285" y="301"/>
                  </a:cubicBezTo>
                  <a:cubicBezTo>
                    <a:pt x="1313" y="301"/>
                    <a:pt x="1335" y="278"/>
                    <a:pt x="1335" y="250"/>
                  </a:cubicBezTo>
                  <a:cubicBezTo>
                    <a:pt x="1335" y="223"/>
                    <a:pt x="1313" y="200"/>
                    <a:pt x="1285" y="200"/>
                  </a:cubicBezTo>
                  <a:cubicBezTo>
                    <a:pt x="1051" y="200"/>
                    <a:pt x="1051" y="200"/>
                    <a:pt x="1051" y="200"/>
                  </a:cubicBezTo>
                  <a:cubicBezTo>
                    <a:pt x="1038" y="200"/>
                    <a:pt x="1025" y="206"/>
                    <a:pt x="1016" y="215"/>
                  </a:cubicBezTo>
                  <a:cubicBezTo>
                    <a:pt x="1011" y="213"/>
                    <a:pt x="1006" y="211"/>
                    <a:pt x="1001" y="209"/>
                  </a:cubicBezTo>
                  <a:cubicBezTo>
                    <a:pt x="1001" y="100"/>
                    <a:pt x="1001" y="100"/>
                    <a:pt x="1001" y="100"/>
                  </a:cubicBezTo>
                  <a:cubicBezTo>
                    <a:pt x="1435" y="100"/>
                    <a:pt x="1435" y="100"/>
                    <a:pt x="1435" y="100"/>
                  </a:cubicBezTo>
                  <a:lnTo>
                    <a:pt x="1435" y="1202"/>
                  </a:lnTo>
                  <a:close/>
                  <a:moveTo>
                    <a:pt x="1435" y="1202"/>
                  </a:moveTo>
                  <a:cubicBezTo>
                    <a:pt x="1435" y="1202"/>
                    <a:pt x="1435" y="1202"/>
                    <a:pt x="1435" y="1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0" name="Freeform 6">
              <a:extLst>
                <a:ext uri="{FF2B5EF4-FFF2-40B4-BE49-F238E27FC236}">
                  <a16:creationId xmlns:a16="http://schemas.microsoft.com/office/drawing/2014/main" id="{964E5383-2367-4B78-B2FC-FDF8FD2755D7}"/>
                </a:ext>
              </a:extLst>
            </p:cNvPr>
            <p:cNvSpPr>
              <a:spLocks noEditPoints="1"/>
            </p:cNvSpPr>
            <p:nvPr/>
          </p:nvSpPr>
          <p:spPr bwMode="auto">
            <a:xfrm>
              <a:off x="4756151" y="4984750"/>
              <a:ext cx="141288" cy="142875"/>
            </a:xfrm>
            <a:custGeom>
              <a:avLst/>
              <a:gdLst>
                <a:gd name="T0" fmla="*/ 100 w 100"/>
                <a:gd name="T1" fmla="*/ 50 h 101"/>
                <a:gd name="T2" fmla="*/ 50 w 100"/>
                <a:gd name="T3" fmla="*/ 101 h 101"/>
                <a:gd name="T4" fmla="*/ 0 w 100"/>
                <a:gd name="T5" fmla="*/ 50 h 101"/>
                <a:gd name="T6" fmla="*/ 50 w 100"/>
                <a:gd name="T7" fmla="*/ 0 h 101"/>
                <a:gd name="T8" fmla="*/ 100 w 100"/>
                <a:gd name="T9" fmla="*/ 50 h 101"/>
                <a:gd name="T10" fmla="*/ 100 w 100"/>
                <a:gd name="T11" fmla="*/ 50 h 101"/>
                <a:gd name="T12" fmla="*/ 100 w 100"/>
                <a:gd name="T13" fmla="*/ 50 h 101"/>
              </a:gdLst>
              <a:ahLst/>
              <a:cxnLst>
                <a:cxn ang="0">
                  <a:pos x="T0" y="T1"/>
                </a:cxn>
                <a:cxn ang="0">
                  <a:pos x="T2" y="T3"/>
                </a:cxn>
                <a:cxn ang="0">
                  <a:pos x="T4" y="T5"/>
                </a:cxn>
                <a:cxn ang="0">
                  <a:pos x="T6" y="T7"/>
                </a:cxn>
                <a:cxn ang="0">
                  <a:pos x="T8" y="T9"/>
                </a:cxn>
                <a:cxn ang="0">
                  <a:pos x="T10" y="T11"/>
                </a:cxn>
                <a:cxn ang="0">
                  <a:pos x="T12" y="T13"/>
                </a:cxn>
              </a:cxnLst>
              <a:rect l="0" t="0" r="r" b="b"/>
              <a:pathLst>
                <a:path w="100" h="101">
                  <a:moveTo>
                    <a:pt x="100" y="50"/>
                  </a:moveTo>
                  <a:cubicBezTo>
                    <a:pt x="100" y="78"/>
                    <a:pt x="78" y="101"/>
                    <a:pt x="50" y="101"/>
                  </a:cubicBezTo>
                  <a:cubicBezTo>
                    <a:pt x="22" y="101"/>
                    <a:pt x="0" y="78"/>
                    <a:pt x="0" y="50"/>
                  </a:cubicBezTo>
                  <a:cubicBezTo>
                    <a:pt x="0" y="23"/>
                    <a:pt x="22" y="0"/>
                    <a:pt x="50" y="0"/>
                  </a:cubicBezTo>
                  <a:cubicBezTo>
                    <a:pt x="78" y="0"/>
                    <a:pt x="100" y="23"/>
                    <a:pt x="100" y="50"/>
                  </a:cubicBezTo>
                  <a:close/>
                  <a:moveTo>
                    <a:pt x="100" y="50"/>
                  </a:moveTo>
                  <a:cubicBezTo>
                    <a:pt x="100" y="50"/>
                    <a:pt x="100" y="50"/>
                    <a:pt x="100"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1" name="Freeform 7">
              <a:extLst>
                <a:ext uri="{FF2B5EF4-FFF2-40B4-BE49-F238E27FC236}">
                  <a16:creationId xmlns:a16="http://schemas.microsoft.com/office/drawing/2014/main" id="{34F369F3-5973-442F-A098-019E3CD85BC0}"/>
                </a:ext>
              </a:extLst>
            </p:cNvPr>
            <p:cNvSpPr>
              <a:spLocks noEditPoints="1"/>
            </p:cNvSpPr>
            <p:nvPr/>
          </p:nvSpPr>
          <p:spPr bwMode="auto">
            <a:xfrm>
              <a:off x="4756151" y="5268913"/>
              <a:ext cx="141288" cy="141287"/>
            </a:xfrm>
            <a:custGeom>
              <a:avLst/>
              <a:gdLst>
                <a:gd name="T0" fmla="*/ 100 w 100"/>
                <a:gd name="T1" fmla="*/ 50 h 100"/>
                <a:gd name="T2" fmla="*/ 50 w 100"/>
                <a:gd name="T3" fmla="*/ 100 h 100"/>
                <a:gd name="T4" fmla="*/ 0 w 100"/>
                <a:gd name="T5" fmla="*/ 50 h 100"/>
                <a:gd name="T6" fmla="*/ 50 w 100"/>
                <a:gd name="T7" fmla="*/ 0 h 100"/>
                <a:gd name="T8" fmla="*/ 100 w 100"/>
                <a:gd name="T9" fmla="*/ 50 h 100"/>
                <a:gd name="T10" fmla="*/ 100 w 100"/>
                <a:gd name="T11" fmla="*/ 50 h 100"/>
                <a:gd name="T12" fmla="*/ 100 w 100"/>
                <a:gd name="T13" fmla="*/ 50 h 100"/>
              </a:gdLst>
              <a:ahLst/>
              <a:cxnLst>
                <a:cxn ang="0">
                  <a:pos x="T0" y="T1"/>
                </a:cxn>
                <a:cxn ang="0">
                  <a:pos x="T2" y="T3"/>
                </a:cxn>
                <a:cxn ang="0">
                  <a:pos x="T4" y="T5"/>
                </a:cxn>
                <a:cxn ang="0">
                  <a:pos x="T6" y="T7"/>
                </a:cxn>
                <a:cxn ang="0">
                  <a:pos x="T8" y="T9"/>
                </a:cxn>
                <a:cxn ang="0">
                  <a:pos x="T10" y="T11"/>
                </a:cxn>
                <a:cxn ang="0">
                  <a:pos x="T12" y="T13"/>
                </a:cxn>
              </a:cxnLst>
              <a:rect l="0" t="0" r="r" b="b"/>
              <a:pathLst>
                <a:path w="100" h="100">
                  <a:moveTo>
                    <a:pt x="100" y="50"/>
                  </a:moveTo>
                  <a:cubicBezTo>
                    <a:pt x="100" y="77"/>
                    <a:pt x="78" y="100"/>
                    <a:pt x="50" y="100"/>
                  </a:cubicBezTo>
                  <a:cubicBezTo>
                    <a:pt x="22" y="100"/>
                    <a:pt x="0" y="77"/>
                    <a:pt x="0" y="50"/>
                  </a:cubicBezTo>
                  <a:cubicBezTo>
                    <a:pt x="0" y="22"/>
                    <a:pt x="22" y="0"/>
                    <a:pt x="50" y="0"/>
                  </a:cubicBezTo>
                  <a:cubicBezTo>
                    <a:pt x="78" y="0"/>
                    <a:pt x="100" y="22"/>
                    <a:pt x="100" y="50"/>
                  </a:cubicBezTo>
                  <a:close/>
                  <a:moveTo>
                    <a:pt x="100" y="50"/>
                  </a:moveTo>
                  <a:cubicBezTo>
                    <a:pt x="100" y="50"/>
                    <a:pt x="100" y="50"/>
                    <a:pt x="100"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62" name="Oval 61">
            <a:extLst>
              <a:ext uri="{FF2B5EF4-FFF2-40B4-BE49-F238E27FC236}">
                <a16:creationId xmlns:a16="http://schemas.microsoft.com/office/drawing/2014/main" id="{38F36AAB-10FB-43F3-A6DE-B63ABA3C6C24}"/>
              </a:ext>
            </a:extLst>
          </p:cNvPr>
          <p:cNvSpPr/>
          <p:nvPr/>
        </p:nvSpPr>
        <p:spPr>
          <a:xfrm>
            <a:off x="1922388" y="2630445"/>
            <a:ext cx="521180" cy="521180"/>
          </a:xfrm>
          <a:prstGeom prst="ellipse">
            <a:avLst/>
          </a:prstGeom>
          <a:solidFill>
            <a:srgbClr val="008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Freeform 11">
            <a:extLst>
              <a:ext uri="{FF2B5EF4-FFF2-40B4-BE49-F238E27FC236}">
                <a16:creationId xmlns:a16="http://schemas.microsoft.com/office/drawing/2014/main" id="{21EDDAD7-1546-4C55-B64E-3BA8281B38BD}"/>
              </a:ext>
            </a:extLst>
          </p:cNvPr>
          <p:cNvSpPr>
            <a:spLocks noEditPoints="1"/>
          </p:cNvSpPr>
          <p:nvPr/>
        </p:nvSpPr>
        <p:spPr bwMode="auto">
          <a:xfrm>
            <a:off x="2069638" y="2781855"/>
            <a:ext cx="237308" cy="208620"/>
          </a:xfrm>
          <a:custGeom>
            <a:avLst/>
            <a:gdLst>
              <a:gd name="T0" fmla="*/ 1491 w 1536"/>
              <a:gd name="T1" fmla="*/ 180 h 1350"/>
              <a:gd name="T2" fmla="*/ 1491 w 1536"/>
              <a:gd name="T3" fmla="*/ 180 h 1350"/>
              <a:gd name="T4" fmla="*/ 1083 w 1536"/>
              <a:gd name="T5" fmla="*/ 180 h 1350"/>
              <a:gd name="T6" fmla="*/ 1083 w 1536"/>
              <a:gd name="T7" fmla="*/ 135 h 1350"/>
              <a:gd name="T8" fmla="*/ 948 w 1536"/>
              <a:gd name="T9" fmla="*/ 0 h 1350"/>
              <a:gd name="T10" fmla="*/ 588 w 1536"/>
              <a:gd name="T11" fmla="*/ 0 h 1350"/>
              <a:gd name="T12" fmla="*/ 453 w 1536"/>
              <a:gd name="T13" fmla="*/ 135 h 1350"/>
              <a:gd name="T14" fmla="*/ 453 w 1536"/>
              <a:gd name="T15" fmla="*/ 180 h 1350"/>
              <a:gd name="T16" fmla="*/ 45 w 1536"/>
              <a:gd name="T17" fmla="*/ 180 h 1350"/>
              <a:gd name="T18" fmla="*/ 0 w 1536"/>
              <a:gd name="T19" fmla="*/ 225 h 1350"/>
              <a:gd name="T20" fmla="*/ 0 w 1536"/>
              <a:gd name="T21" fmla="*/ 1215 h 1350"/>
              <a:gd name="T22" fmla="*/ 135 w 1536"/>
              <a:gd name="T23" fmla="*/ 1350 h 1350"/>
              <a:gd name="T24" fmla="*/ 1401 w 1536"/>
              <a:gd name="T25" fmla="*/ 1350 h 1350"/>
              <a:gd name="T26" fmla="*/ 1536 w 1536"/>
              <a:gd name="T27" fmla="*/ 1215 h 1350"/>
              <a:gd name="T28" fmla="*/ 1536 w 1536"/>
              <a:gd name="T29" fmla="*/ 226 h 1350"/>
              <a:gd name="T30" fmla="*/ 1536 w 1536"/>
              <a:gd name="T31" fmla="*/ 226 h 1350"/>
              <a:gd name="T32" fmla="*/ 1491 w 1536"/>
              <a:gd name="T33" fmla="*/ 180 h 1350"/>
              <a:gd name="T34" fmla="*/ 543 w 1536"/>
              <a:gd name="T35" fmla="*/ 135 h 1350"/>
              <a:gd name="T36" fmla="*/ 588 w 1536"/>
              <a:gd name="T37" fmla="*/ 90 h 1350"/>
              <a:gd name="T38" fmla="*/ 948 w 1536"/>
              <a:gd name="T39" fmla="*/ 90 h 1350"/>
              <a:gd name="T40" fmla="*/ 993 w 1536"/>
              <a:gd name="T41" fmla="*/ 135 h 1350"/>
              <a:gd name="T42" fmla="*/ 993 w 1536"/>
              <a:gd name="T43" fmla="*/ 180 h 1350"/>
              <a:gd name="T44" fmla="*/ 543 w 1536"/>
              <a:gd name="T45" fmla="*/ 180 h 1350"/>
              <a:gd name="T46" fmla="*/ 543 w 1536"/>
              <a:gd name="T47" fmla="*/ 135 h 1350"/>
              <a:gd name="T48" fmla="*/ 1429 w 1536"/>
              <a:gd name="T49" fmla="*/ 270 h 1350"/>
              <a:gd name="T50" fmla="*/ 1289 w 1536"/>
              <a:gd name="T51" fmla="*/ 689 h 1350"/>
              <a:gd name="T52" fmla="*/ 1246 w 1536"/>
              <a:gd name="T53" fmla="*/ 720 h 1350"/>
              <a:gd name="T54" fmla="*/ 993 w 1536"/>
              <a:gd name="T55" fmla="*/ 720 h 1350"/>
              <a:gd name="T56" fmla="*/ 993 w 1536"/>
              <a:gd name="T57" fmla="*/ 675 h 1350"/>
              <a:gd name="T58" fmla="*/ 948 w 1536"/>
              <a:gd name="T59" fmla="*/ 630 h 1350"/>
              <a:gd name="T60" fmla="*/ 588 w 1536"/>
              <a:gd name="T61" fmla="*/ 630 h 1350"/>
              <a:gd name="T62" fmla="*/ 543 w 1536"/>
              <a:gd name="T63" fmla="*/ 675 h 1350"/>
              <a:gd name="T64" fmla="*/ 543 w 1536"/>
              <a:gd name="T65" fmla="*/ 720 h 1350"/>
              <a:gd name="T66" fmla="*/ 290 w 1536"/>
              <a:gd name="T67" fmla="*/ 720 h 1350"/>
              <a:gd name="T68" fmla="*/ 247 w 1536"/>
              <a:gd name="T69" fmla="*/ 689 h 1350"/>
              <a:gd name="T70" fmla="*/ 107 w 1536"/>
              <a:gd name="T71" fmla="*/ 270 h 1350"/>
              <a:gd name="T72" fmla="*/ 1429 w 1536"/>
              <a:gd name="T73" fmla="*/ 270 h 1350"/>
              <a:gd name="T74" fmla="*/ 903 w 1536"/>
              <a:gd name="T75" fmla="*/ 720 h 1350"/>
              <a:gd name="T76" fmla="*/ 903 w 1536"/>
              <a:gd name="T77" fmla="*/ 810 h 1350"/>
              <a:gd name="T78" fmla="*/ 633 w 1536"/>
              <a:gd name="T79" fmla="*/ 810 h 1350"/>
              <a:gd name="T80" fmla="*/ 633 w 1536"/>
              <a:gd name="T81" fmla="*/ 720 h 1350"/>
              <a:gd name="T82" fmla="*/ 903 w 1536"/>
              <a:gd name="T83" fmla="*/ 720 h 1350"/>
              <a:gd name="T84" fmla="*/ 1446 w 1536"/>
              <a:gd name="T85" fmla="*/ 1215 h 1350"/>
              <a:gd name="T86" fmla="*/ 1401 w 1536"/>
              <a:gd name="T87" fmla="*/ 1260 h 1350"/>
              <a:gd name="T88" fmla="*/ 135 w 1536"/>
              <a:gd name="T89" fmla="*/ 1260 h 1350"/>
              <a:gd name="T90" fmla="*/ 90 w 1536"/>
              <a:gd name="T91" fmla="*/ 1215 h 1350"/>
              <a:gd name="T92" fmla="*/ 90 w 1536"/>
              <a:gd name="T93" fmla="*/ 502 h 1350"/>
              <a:gd name="T94" fmla="*/ 162 w 1536"/>
              <a:gd name="T95" fmla="*/ 718 h 1350"/>
              <a:gd name="T96" fmla="*/ 290 w 1536"/>
              <a:gd name="T97" fmla="*/ 810 h 1350"/>
              <a:gd name="T98" fmla="*/ 543 w 1536"/>
              <a:gd name="T99" fmla="*/ 810 h 1350"/>
              <a:gd name="T100" fmla="*/ 543 w 1536"/>
              <a:gd name="T101" fmla="*/ 855 h 1350"/>
              <a:gd name="T102" fmla="*/ 588 w 1536"/>
              <a:gd name="T103" fmla="*/ 900 h 1350"/>
              <a:gd name="T104" fmla="*/ 948 w 1536"/>
              <a:gd name="T105" fmla="*/ 900 h 1350"/>
              <a:gd name="T106" fmla="*/ 993 w 1536"/>
              <a:gd name="T107" fmla="*/ 855 h 1350"/>
              <a:gd name="T108" fmla="*/ 993 w 1536"/>
              <a:gd name="T109" fmla="*/ 810 h 1350"/>
              <a:gd name="T110" fmla="*/ 1246 w 1536"/>
              <a:gd name="T111" fmla="*/ 810 h 1350"/>
              <a:gd name="T112" fmla="*/ 1374 w 1536"/>
              <a:gd name="T113" fmla="*/ 718 h 1350"/>
              <a:gd name="T114" fmla="*/ 1446 w 1536"/>
              <a:gd name="T115" fmla="*/ 502 h 1350"/>
              <a:gd name="T116" fmla="*/ 1446 w 1536"/>
              <a:gd name="T117" fmla="*/ 1215 h 1350"/>
              <a:gd name="T118" fmla="*/ 1446 w 1536"/>
              <a:gd name="T119" fmla="*/ 1215 h 1350"/>
              <a:gd name="T120" fmla="*/ 1446 w 1536"/>
              <a:gd name="T121" fmla="*/ 1215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6" h="1350">
                <a:moveTo>
                  <a:pt x="1491" y="180"/>
                </a:moveTo>
                <a:cubicBezTo>
                  <a:pt x="1491" y="180"/>
                  <a:pt x="1491" y="180"/>
                  <a:pt x="1491" y="180"/>
                </a:cubicBezTo>
                <a:cubicBezTo>
                  <a:pt x="1083" y="180"/>
                  <a:pt x="1083" y="180"/>
                  <a:pt x="1083" y="180"/>
                </a:cubicBezTo>
                <a:cubicBezTo>
                  <a:pt x="1083" y="135"/>
                  <a:pt x="1083" y="135"/>
                  <a:pt x="1083" y="135"/>
                </a:cubicBezTo>
                <a:cubicBezTo>
                  <a:pt x="1083" y="61"/>
                  <a:pt x="1022" y="0"/>
                  <a:pt x="948" y="0"/>
                </a:cubicBezTo>
                <a:cubicBezTo>
                  <a:pt x="588" y="0"/>
                  <a:pt x="588" y="0"/>
                  <a:pt x="588" y="0"/>
                </a:cubicBezTo>
                <a:cubicBezTo>
                  <a:pt x="514" y="0"/>
                  <a:pt x="453" y="61"/>
                  <a:pt x="453" y="135"/>
                </a:cubicBezTo>
                <a:cubicBezTo>
                  <a:pt x="453" y="180"/>
                  <a:pt x="453" y="180"/>
                  <a:pt x="453" y="180"/>
                </a:cubicBezTo>
                <a:cubicBezTo>
                  <a:pt x="45" y="180"/>
                  <a:pt x="45" y="180"/>
                  <a:pt x="45" y="180"/>
                </a:cubicBezTo>
                <a:cubicBezTo>
                  <a:pt x="20" y="180"/>
                  <a:pt x="0" y="201"/>
                  <a:pt x="0" y="225"/>
                </a:cubicBezTo>
                <a:cubicBezTo>
                  <a:pt x="0" y="1215"/>
                  <a:pt x="0" y="1215"/>
                  <a:pt x="0" y="1215"/>
                </a:cubicBezTo>
                <a:cubicBezTo>
                  <a:pt x="0" y="1289"/>
                  <a:pt x="61" y="1350"/>
                  <a:pt x="135" y="1350"/>
                </a:cubicBezTo>
                <a:cubicBezTo>
                  <a:pt x="1401" y="1350"/>
                  <a:pt x="1401" y="1350"/>
                  <a:pt x="1401" y="1350"/>
                </a:cubicBezTo>
                <a:cubicBezTo>
                  <a:pt x="1475" y="1350"/>
                  <a:pt x="1536" y="1289"/>
                  <a:pt x="1536" y="1215"/>
                </a:cubicBezTo>
                <a:cubicBezTo>
                  <a:pt x="1536" y="226"/>
                  <a:pt x="1536" y="226"/>
                  <a:pt x="1536" y="226"/>
                </a:cubicBezTo>
                <a:cubicBezTo>
                  <a:pt x="1536" y="226"/>
                  <a:pt x="1536" y="226"/>
                  <a:pt x="1536" y="226"/>
                </a:cubicBezTo>
                <a:cubicBezTo>
                  <a:pt x="1534" y="196"/>
                  <a:pt x="1516" y="180"/>
                  <a:pt x="1491" y="180"/>
                </a:cubicBezTo>
                <a:close/>
                <a:moveTo>
                  <a:pt x="543" y="135"/>
                </a:moveTo>
                <a:cubicBezTo>
                  <a:pt x="543" y="110"/>
                  <a:pt x="563" y="90"/>
                  <a:pt x="588" y="90"/>
                </a:cubicBezTo>
                <a:cubicBezTo>
                  <a:pt x="948" y="90"/>
                  <a:pt x="948" y="90"/>
                  <a:pt x="948" y="90"/>
                </a:cubicBezTo>
                <a:cubicBezTo>
                  <a:pt x="973" y="90"/>
                  <a:pt x="993" y="110"/>
                  <a:pt x="993" y="135"/>
                </a:cubicBezTo>
                <a:cubicBezTo>
                  <a:pt x="993" y="180"/>
                  <a:pt x="993" y="180"/>
                  <a:pt x="993" y="180"/>
                </a:cubicBezTo>
                <a:cubicBezTo>
                  <a:pt x="543" y="180"/>
                  <a:pt x="543" y="180"/>
                  <a:pt x="543" y="180"/>
                </a:cubicBezTo>
                <a:lnTo>
                  <a:pt x="543" y="135"/>
                </a:lnTo>
                <a:close/>
                <a:moveTo>
                  <a:pt x="1429" y="270"/>
                </a:moveTo>
                <a:cubicBezTo>
                  <a:pt x="1289" y="689"/>
                  <a:pt x="1289" y="689"/>
                  <a:pt x="1289" y="689"/>
                </a:cubicBezTo>
                <a:cubicBezTo>
                  <a:pt x="1283" y="708"/>
                  <a:pt x="1266" y="720"/>
                  <a:pt x="1246" y="720"/>
                </a:cubicBezTo>
                <a:cubicBezTo>
                  <a:pt x="993" y="720"/>
                  <a:pt x="993" y="720"/>
                  <a:pt x="993" y="720"/>
                </a:cubicBezTo>
                <a:cubicBezTo>
                  <a:pt x="993" y="675"/>
                  <a:pt x="993" y="675"/>
                  <a:pt x="993" y="675"/>
                </a:cubicBezTo>
                <a:cubicBezTo>
                  <a:pt x="993" y="650"/>
                  <a:pt x="973" y="630"/>
                  <a:pt x="948" y="630"/>
                </a:cubicBezTo>
                <a:cubicBezTo>
                  <a:pt x="588" y="630"/>
                  <a:pt x="588" y="630"/>
                  <a:pt x="588" y="630"/>
                </a:cubicBezTo>
                <a:cubicBezTo>
                  <a:pt x="563" y="630"/>
                  <a:pt x="543" y="650"/>
                  <a:pt x="543" y="675"/>
                </a:cubicBezTo>
                <a:cubicBezTo>
                  <a:pt x="543" y="720"/>
                  <a:pt x="543" y="720"/>
                  <a:pt x="543" y="720"/>
                </a:cubicBezTo>
                <a:cubicBezTo>
                  <a:pt x="290" y="720"/>
                  <a:pt x="290" y="720"/>
                  <a:pt x="290" y="720"/>
                </a:cubicBezTo>
                <a:cubicBezTo>
                  <a:pt x="270" y="720"/>
                  <a:pt x="253" y="708"/>
                  <a:pt x="247" y="689"/>
                </a:cubicBezTo>
                <a:cubicBezTo>
                  <a:pt x="107" y="270"/>
                  <a:pt x="107" y="270"/>
                  <a:pt x="107" y="270"/>
                </a:cubicBezTo>
                <a:lnTo>
                  <a:pt x="1429" y="270"/>
                </a:lnTo>
                <a:close/>
                <a:moveTo>
                  <a:pt x="903" y="720"/>
                </a:moveTo>
                <a:cubicBezTo>
                  <a:pt x="903" y="810"/>
                  <a:pt x="903" y="810"/>
                  <a:pt x="903" y="810"/>
                </a:cubicBezTo>
                <a:cubicBezTo>
                  <a:pt x="633" y="810"/>
                  <a:pt x="633" y="810"/>
                  <a:pt x="633" y="810"/>
                </a:cubicBezTo>
                <a:cubicBezTo>
                  <a:pt x="633" y="720"/>
                  <a:pt x="633" y="720"/>
                  <a:pt x="633" y="720"/>
                </a:cubicBezTo>
                <a:lnTo>
                  <a:pt x="903" y="720"/>
                </a:lnTo>
                <a:close/>
                <a:moveTo>
                  <a:pt x="1446" y="1215"/>
                </a:moveTo>
                <a:cubicBezTo>
                  <a:pt x="1446" y="1240"/>
                  <a:pt x="1426" y="1260"/>
                  <a:pt x="1401" y="1260"/>
                </a:cubicBezTo>
                <a:cubicBezTo>
                  <a:pt x="135" y="1260"/>
                  <a:pt x="135" y="1260"/>
                  <a:pt x="135" y="1260"/>
                </a:cubicBezTo>
                <a:cubicBezTo>
                  <a:pt x="110" y="1260"/>
                  <a:pt x="90" y="1240"/>
                  <a:pt x="90" y="1215"/>
                </a:cubicBezTo>
                <a:cubicBezTo>
                  <a:pt x="90" y="502"/>
                  <a:pt x="90" y="502"/>
                  <a:pt x="90" y="502"/>
                </a:cubicBezTo>
                <a:cubicBezTo>
                  <a:pt x="162" y="718"/>
                  <a:pt x="162" y="718"/>
                  <a:pt x="162" y="718"/>
                </a:cubicBezTo>
                <a:cubicBezTo>
                  <a:pt x="180" y="773"/>
                  <a:pt x="232" y="810"/>
                  <a:pt x="290" y="810"/>
                </a:cubicBezTo>
                <a:cubicBezTo>
                  <a:pt x="543" y="810"/>
                  <a:pt x="543" y="810"/>
                  <a:pt x="543" y="810"/>
                </a:cubicBezTo>
                <a:cubicBezTo>
                  <a:pt x="543" y="855"/>
                  <a:pt x="543" y="855"/>
                  <a:pt x="543" y="855"/>
                </a:cubicBezTo>
                <a:cubicBezTo>
                  <a:pt x="543" y="880"/>
                  <a:pt x="563" y="900"/>
                  <a:pt x="588" y="900"/>
                </a:cubicBezTo>
                <a:cubicBezTo>
                  <a:pt x="948" y="900"/>
                  <a:pt x="948" y="900"/>
                  <a:pt x="948" y="900"/>
                </a:cubicBezTo>
                <a:cubicBezTo>
                  <a:pt x="973" y="900"/>
                  <a:pt x="993" y="880"/>
                  <a:pt x="993" y="855"/>
                </a:cubicBezTo>
                <a:cubicBezTo>
                  <a:pt x="993" y="810"/>
                  <a:pt x="993" y="810"/>
                  <a:pt x="993" y="810"/>
                </a:cubicBezTo>
                <a:cubicBezTo>
                  <a:pt x="1246" y="810"/>
                  <a:pt x="1246" y="810"/>
                  <a:pt x="1246" y="810"/>
                </a:cubicBezTo>
                <a:cubicBezTo>
                  <a:pt x="1304" y="810"/>
                  <a:pt x="1356" y="773"/>
                  <a:pt x="1374" y="718"/>
                </a:cubicBezTo>
                <a:cubicBezTo>
                  <a:pt x="1446" y="502"/>
                  <a:pt x="1446" y="502"/>
                  <a:pt x="1446" y="502"/>
                </a:cubicBezTo>
                <a:lnTo>
                  <a:pt x="1446" y="1215"/>
                </a:lnTo>
                <a:close/>
                <a:moveTo>
                  <a:pt x="1446" y="1215"/>
                </a:moveTo>
                <a:cubicBezTo>
                  <a:pt x="1446" y="1215"/>
                  <a:pt x="1446" y="1215"/>
                  <a:pt x="1446" y="12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65" name="Group 64">
            <a:extLst>
              <a:ext uri="{FF2B5EF4-FFF2-40B4-BE49-F238E27FC236}">
                <a16:creationId xmlns:a16="http://schemas.microsoft.com/office/drawing/2014/main" id="{9C184D57-1614-400C-B09C-493BD87262A8}"/>
              </a:ext>
            </a:extLst>
          </p:cNvPr>
          <p:cNvGrpSpPr/>
          <p:nvPr/>
        </p:nvGrpSpPr>
        <p:grpSpPr>
          <a:xfrm>
            <a:off x="2077329" y="4477741"/>
            <a:ext cx="236436" cy="232252"/>
            <a:chOff x="7383463" y="3756025"/>
            <a:chExt cx="179388" cy="176213"/>
          </a:xfrm>
          <a:solidFill>
            <a:schemeClr val="bg1"/>
          </a:solidFill>
        </p:grpSpPr>
        <p:sp>
          <p:nvSpPr>
            <p:cNvPr id="66" name="Freeform 15">
              <a:extLst>
                <a:ext uri="{FF2B5EF4-FFF2-40B4-BE49-F238E27FC236}">
                  <a16:creationId xmlns:a16="http://schemas.microsoft.com/office/drawing/2014/main" id="{325A5937-B841-450F-B668-9D2C9334B9F4}"/>
                </a:ext>
              </a:extLst>
            </p:cNvPr>
            <p:cNvSpPr>
              <a:spLocks noEditPoints="1"/>
            </p:cNvSpPr>
            <p:nvPr/>
          </p:nvSpPr>
          <p:spPr bwMode="auto">
            <a:xfrm>
              <a:off x="7383463" y="3756025"/>
              <a:ext cx="179388" cy="176213"/>
            </a:xfrm>
            <a:custGeom>
              <a:avLst/>
              <a:gdLst>
                <a:gd name="T0" fmla="*/ 1496 w 1549"/>
                <a:gd name="T1" fmla="*/ 483 h 1536"/>
                <a:gd name="T2" fmla="*/ 1305 w 1549"/>
                <a:gd name="T3" fmla="*/ 483 h 1536"/>
                <a:gd name="T4" fmla="*/ 1170 w 1549"/>
                <a:gd name="T5" fmla="*/ 619 h 1536"/>
                <a:gd name="T6" fmla="*/ 1170 w 1549"/>
                <a:gd name="T7" fmla="*/ 262 h 1536"/>
                <a:gd name="T8" fmla="*/ 1131 w 1549"/>
                <a:gd name="T9" fmla="*/ 167 h 1536"/>
                <a:gd name="T10" fmla="*/ 1003 w 1549"/>
                <a:gd name="T11" fmla="*/ 40 h 1536"/>
                <a:gd name="T12" fmla="*/ 908 w 1549"/>
                <a:gd name="T13" fmla="*/ 0 h 1536"/>
                <a:gd name="T14" fmla="*/ 135 w 1549"/>
                <a:gd name="T15" fmla="*/ 0 h 1536"/>
                <a:gd name="T16" fmla="*/ 0 w 1549"/>
                <a:gd name="T17" fmla="*/ 135 h 1536"/>
                <a:gd name="T18" fmla="*/ 0 w 1549"/>
                <a:gd name="T19" fmla="*/ 1401 h 1536"/>
                <a:gd name="T20" fmla="*/ 135 w 1549"/>
                <a:gd name="T21" fmla="*/ 1536 h 1536"/>
                <a:gd name="T22" fmla="*/ 1035 w 1549"/>
                <a:gd name="T23" fmla="*/ 1536 h 1536"/>
                <a:gd name="T24" fmla="*/ 1170 w 1549"/>
                <a:gd name="T25" fmla="*/ 1401 h 1536"/>
                <a:gd name="T26" fmla="*/ 1170 w 1549"/>
                <a:gd name="T27" fmla="*/ 1001 h 1536"/>
                <a:gd name="T28" fmla="*/ 1496 w 1549"/>
                <a:gd name="T29" fmla="*/ 674 h 1536"/>
                <a:gd name="T30" fmla="*/ 1496 w 1549"/>
                <a:gd name="T31" fmla="*/ 483 h 1536"/>
                <a:gd name="T32" fmla="*/ 900 w 1549"/>
                <a:gd name="T33" fmla="*/ 90 h 1536"/>
                <a:gd name="T34" fmla="*/ 940 w 1549"/>
                <a:gd name="T35" fmla="*/ 103 h 1536"/>
                <a:gd name="T36" fmla="*/ 1067 w 1549"/>
                <a:gd name="T37" fmla="*/ 230 h 1536"/>
                <a:gd name="T38" fmla="*/ 1080 w 1549"/>
                <a:gd name="T39" fmla="*/ 270 h 1536"/>
                <a:gd name="T40" fmla="*/ 900 w 1549"/>
                <a:gd name="T41" fmla="*/ 270 h 1536"/>
                <a:gd name="T42" fmla="*/ 900 w 1549"/>
                <a:gd name="T43" fmla="*/ 90 h 1536"/>
                <a:gd name="T44" fmla="*/ 1080 w 1549"/>
                <a:gd name="T45" fmla="*/ 1401 h 1536"/>
                <a:gd name="T46" fmla="*/ 1035 w 1549"/>
                <a:gd name="T47" fmla="*/ 1446 h 1536"/>
                <a:gd name="T48" fmla="*/ 135 w 1549"/>
                <a:gd name="T49" fmla="*/ 1446 h 1536"/>
                <a:gd name="T50" fmla="*/ 90 w 1549"/>
                <a:gd name="T51" fmla="*/ 1401 h 1536"/>
                <a:gd name="T52" fmla="*/ 90 w 1549"/>
                <a:gd name="T53" fmla="*/ 135 h 1536"/>
                <a:gd name="T54" fmla="*/ 135 w 1549"/>
                <a:gd name="T55" fmla="*/ 90 h 1536"/>
                <a:gd name="T56" fmla="*/ 810 w 1549"/>
                <a:gd name="T57" fmla="*/ 90 h 1536"/>
                <a:gd name="T58" fmla="*/ 810 w 1549"/>
                <a:gd name="T59" fmla="*/ 315 h 1536"/>
                <a:gd name="T60" fmla="*/ 855 w 1549"/>
                <a:gd name="T61" fmla="*/ 360 h 1536"/>
                <a:gd name="T62" fmla="*/ 1080 w 1549"/>
                <a:gd name="T63" fmla="*/ 360 h 1536"/>
                <a:gd name="T64" fmla="*/ 1080 w 1549"/>
                <a:gd name="T65" fmla="*/ 709 h 1536"/>
                <a:gd name="T66" fmla="*/ 947 w 1549"/>
                <a:gd name="T67" fmla="*/ 842 h 1536"/>
                <a:gd name="T68" fmla="*/ 884 w 1549"/>
                <a:gd name="T69" fmla="*/ 905 h 1536"/>
                <a:gd name="T70" fmla="*/ 873 w 1549"/>
                <a:gd name="T71" fmla="*/ 923 h 1536"/>
                <a:gd name="T72" fmla="*/ 809 w 1549"/>
                <a:gd name="T73" fmla="*/ 1114 h 1536"/>
                <a:gd name="T74" fmla="*/ 820 w 1549"/>
                <a:gd name="T75" fmla="*/ 1160 h 1536"/>
                <a:gd name="T76" fmla="*/ 866 w 1549"/>
                <a:gd name="T77" fmla="*/ 1171 h 1536"/>
                <a:gd name="T78" fmla="*/ 1057 w 1549"/>
                <a:gd name="T79" fmla="*/ 1107 h 1536"/>
                <a:gd name="T80" fmla="*/ 1075 w 1549"/>
                <a:gd name="T81" fmla="*/ 1096 h 1536"/>
                <a:gd name="T82" fmla="*/ 1080 w 1549"/>
                <a:gd name="T83" fmla="*/ 1091 h 1536"/>
                <a:gd name="T84" fmla="*/ 1080 w 1549"/>
                <a:gd name="T85" fmla="*/ 1401 h 1536"/>
                <a:gd name="T86" fmla="*/ 979 w 1549"/>
                <a:gd name="T87" fmla="*/ 937 h 1536"/>
                <a:gd name="T88" fmla="*/ 1043 w 1549"/>
                <a:gd name="T89" fmla="*/ 1001 h 1536"/>
                <a:gd name="T90" fmla="*/ 1018 w 1549"/>
                <a:gd name="T91" fmla="*/ 1025 h 1536"/>
                <a:gd name="T92" fmla="*/ 923 w 1549"/>
                <a:gd name="T93" fmla="*/ 1057 h 1536"/>
                <a:gd name="T94" fmla="*/ 955 w 1549"/>
                <a:gd name="T95" fmla="*/ 962 h 1536"/>
                <a:gd name="T96" fmla="*/ 979 w 1549"/>
                <a:gd name="T97" fmla="*/ 937 h 1536"/>
                <a:gd name="T98" fmla="*/ 1106 w 1549"/>
                <a:gd name="T99" fmla="*/ 937 h 1536"/>
                <a:gd name="T100" fmla="*/ 1043 w 1549"/>
                <a:gd name="T101" fmla="*/ 874 h 1536"/>
                <a:gd name="T102" fmla="*/ 1259 w 1549"/>
                <a:gd name="T103" fmla="*/ 657 h 1536"/>
                <a:gd name="T104" fmla="*/ 1323 w 1549"/>
                <a:gd name="T105" fmla="*/ 721 h 1536"/>
                <a:gd name="T106" fmla="*/ 1106 w 1549"/>
                <a:gd name="T107" fmla="*/ 937 h 1536"/>
                <a:gd name="T108" fmla="*/ 1433 w 1549"/>
                <a:gd name="T109" fmla="*/ 611 h 1536"/>
                <a:gd name="T110" fmla="*/ 1386 w 1549"/>
                <a:gd name="T111" fmla="*/ 657 h 1536"/>
                <a:gd name="T112" fmla="*/ 1323 w 1549"/>
                <a:gd name="T113" fmla="*/ 593 h 1536"/>
                <a:gd name="T114" fmla="*/ 1369 w 1549"/>
                <a:gd name="T115" fmla="*/ 547 h 1536"/>
                <a:gd name="T116" fmla="*/ 1433 w 1549"/>
                <a:gd name="T117" fmla="*/ 547 h 1536"/>
                <a:gd name="T118" fmla="*/ 1433 w 1549"/>
                <a:gd name="T119" fmla="*/ 611 h 1536"/>
                <a:gd name="T120" fmla="*/ 1433 w 1549"/>
                <a:gd name="T121" fmla="*/ 611 h 1536"/>
                <a:gd name="T122" fmla="*/ 1433 w 1549"/>
                <a:gd name="T123" fmla="*/ 61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9" h="1536">
                  <a:moveTo>
                    <a:pt x="1496" y="483"/>
                  </a:moveTo>
                  <a:cubicBezTo>
                    <a:pt x="1444" y="431"/>
                    <a:pt x="1358" y="431"/>
                    <a:pt x="1305" y="483"/>
                  </a:cubicBezTo>
                  <a:cubicBezTo>
                    <a:pt x="1289" y="500"/>
                    <a:pt x="1186" y="603"/>
                    <a:pt x="1170" y="619"/>
                  </a:cubicBezTo>
                  <a:cubicBezTo>
                    <a:pt x="1170" y="262"/>
                    <a:pt x="1170" y="262"/>
                    <a:pt x="1170" y="262"/>
                  </a:cubicBezTo>
                  <a:cubicBezTo>
                    <a:pt x="1170" y="226"/>
                    <a:pt x="1156" y="192"/>
                    <a:pt x="1131" y="167"/>
                  </a:cubicBezTo>
                  <a:cubicBezTo>
                    <a:pt x="1003" y="40"/>
                    <a:pt x="1003" y="40"/>
                    <a:pt x="1003" y="40"/>
                  </a:cubicBezTo>
                  <a:cubicBezTo>
                    <a:pt x="978" y="14"/>
                    <a:pt x="944" y="0"/>
                    <a:pt x="908" y="0"/>
                  </a:cubicBezTo>
                  <a:cubicBezTo>
                    <a:pt x="135" y="0"/>
                    <a:pt x="135" y="0"/>
                    <a:pt x="135" y="0"/>
                  </a:cubicBezTo>
                  <a:cubicBezTo>
                    <a:pt x="61" y="0"/>
                    <a:pt x="0" y="61"/>
                    <a:pt x="0" y="135"/>
                  </a:cubicBezTo>
                  <a:cubicBezTo>
                    <a:pt x="0" y="1401"/>
                    <a:pt x="0" y="1401"/>
                    <a:pt x="0" y="1401"/>
                  </a:cubicBezTo>
                  <a:cubicBezTo>
                    <a:pt x="0" y="1475"/>
                    <a:pt x="61" y="1536"/>
                    <a:pt x="135" y="1536"/>
                  </a:cubicBezTo>
                  <a:cubicBezTo>
                    <a:pt x="1035" y="1536"/>
                    <a:pt x="1035" y="1536"/>
                    <a:pt x="1035" y="1536"/>
                  </a:cubicBezTo>
                  <a:cubicBezTo>
                    <a:pt x="1110" y="1536"/>
                    <a:pt x="1170" y="1475"/>
                    <a:pt x="1170" y="1401"/>
                  </a:cubicBezTo>
                  <a:cubicBezTo>
                    <a:pt x="1170" y="1001"/>
                    <a:pt x="1170" y="1001"/>
                    <a:pt x="1170" y="1001"/>
                  </a:cubicBezTo>
                  <a:cubicBezTo>
                    <a:pt x="1496" y="674"/>
                    <a:pt x="1496" y="674"/>
                    <a:pt x="1496" y="674"/>
                  </a:cubicBezTo>
                  <a:cubicBezTo>
                    <a:pt x="1549" y="622"/>
                    <a:pt x="1549" y="536"/>
                    <a:pt x="1496" y="483"/>
                  </a:cubicBezTo>
                  <a:close/>
                  <a:moveTo>
                    <a:pt x="900" y="90"/>
                  </a:moveTo>
                  <a:cubicBezTo>
                    <a:pt x="909" y="90"/>
                    <a:pt x="925" y="89"/>
                    <a:pt x="940" y="103"/>
                  </a:cubicBezTo>
                  <a:cubicBezTo>
                    <a:pt x="1067" y="230"/>
                    <a:pt x="1067" y="230"/>
                    <a:pt x="1067" y="230"/>
                  </a:cubicBezTo>
                  <a:cubicBezTo>
                    <a:pt x="1081" y="245"/>
                    <a:pt x="1080" y="260"/>
                    <a:pt x="1080" y="270"/>
                  </a:cubicBezTo>
                  <a:cubicBezTo>
                    <a:pt x="900" y="270"/>
                    <a:pt x="900" y="270"/>
                    <a:pt x="900" y="270"/>
                  </a:cubicBezTo>
                  <a:lnTo>
                    <a:pt x="900" y="90"/>
                  </a:lnTo>
                  <a:close/>
                  <a:moveTo>
                    <a:pt x="1080" y="1401"/>
                  </a:moveTo>
                  <a:cubicBezTo>
                    <a:pt x="1080" y="1426"/>
                    <a:pt x="1060" y="1446"/>
                    <a:pt x="1035" y="1446"/>
                  </a:cubicBezTo>
                  <a:cubicBezTo>
                    <a:pt x="135" y="1446"/>
                    <a:pt x="135" y="1446"/>
                    <a:pt x="135" y="1446"/>
                  </a:cubicBezTo>
                  <a:cubicBezTo>
                    <a:pt x="110" y="1446"/>
                    <a:pt x="90" y="1426"/>
                    <a:pt x="90" y="1401"/>
                  </a:cubicBezTo>
                  <a:cubicBezTo>
                    <a:pt x="90" y="135"/>
                    <a:pt x="90" y="135"/>
                    <a:pt x="90" y="135"/>
                  </a:cubicBezTo>
                  <a:cubicBezTo>
                    <a:pt x="90" y="110"/>
                    <a:pt x="110" y="90"/>
                    <a:pt x="135" y="90"/>
                  </a:cubicBezTo>
                  <a:cubicBezTo>
                    <a:pt x="810" y="90"/>
                    <a:pt x="810" y="90"/>
                    <a:pt x="810" y="90"/>
                  </a:cubicBezTo>
                  <a:cubicBezTo>
                    <a:pt x="810" y="315"/>
                    <a:pt x="810" y="315"/>
                    <a:pt x="810" y="315"/>
                  </a:cubicBezTo>
                  <a:cubicBezTo>
                    <a:pt x="810" y="340"/>
                    <a:pt x="830" y="360"/>
                    <a:pt x="855" y="360"/>
                  </a:cubicBezTo>
                  <a:cubicBezTo>
                    <a:pt x="1080" y="360"/>
                    <a:pt x="1080" y="360"/>
                    <a:pt x="1080" y="360"/>
                  </a:cubicBezTo>
                  <a:cubicBezTo>
                    <a:pt x="1080" y="709"/>
                    <a:pt x="1080" y="709"/>
                    <a:pt x="1080" y="709"/>
                  </a:cubicBezTo>
                  <a:cubicBezTo>
                    <a:pt x="1080" y="709"/>
                    <a:pt x="947" y="842"/>
                    <a:pt x="947" y="842"/>
                  </a:cubicBezTo>
                  <a:cubicBezTo>
                    <a:pt x="884" y="905"/>
                    <a:pt x="884" y="905"/>
                    <a:pt x="884" y="905"/>
                  </a:cubicBezTo>
                  <a:cubicBezTo>
                    <a:pt x="879" y="910"/>
                    <a:pt x="875" y="916"/>
                    <a:pt x="873" y="923"/>
                  </a:cubicBezTo>
                  <a:cubicBezTo>
                    <a:pt x="809" y="1114"/>
                    <a:pt x="809" y="1114"/>
                    <a:pt x="809" y="1114"/>
                  </a:cubicBezTo>
                  <a:cubicBezTo>
                    <a:pt x="804" y="1130"/>
                    <a:pt x="808" y="1148"/>
                    <a:pt x="820" y="1160"/>
                  </a:cubicBezTo>
                  <a:cubicBezTo>
                    <a:pt x="832" y="1172"/>
                    <a:pt x="850" y="1176"/>
                    <a:pt x="866" y="1171"/>
                  </a:cubicBezTo>
                  <a:cubicBezTo>
                    <a:pt x="1057" y="1107"/>
                    <a:pt x="1057" y="1107"/>
                    <a:pt x="1057" y="1107"/>
                  </a:cubicBezTo>
                  <a:cubicBezTo>
                    <a:pt x="1064" y="1105"/>
                    <a:pt x="1070" y="1101"/>
                    <a:pt x="1075" y="1096"/>
                  </a:cubicBezTo>
                  <a:cubicBezTo>
                    <a:pt x="1080" y="1091"/>
                    <a:pt x="1080" y="1091"/>
                    <a:pt x="1080" y="1091"/>
                  </a:cubicBezTo>
                  <a:lnTo>
                    <a:pt x="1080" y="1401"/>
                  </a:lnTo>
                  <a:close/>
                  <a:moveTo>
                    <a:pt x="979" y="937"/>
                  </a:moveTo>
                  <a:cubicBezTo>
                    <a:pt x="1043" y="1001"/>
                    <a:pt x="1043" y="1001"/>
                    <a:pt x="1043" y="1001"/>
                  </a:cubicBezTo>
                  <a:cubicBezTo>
                    <a:pt x="1018" y="1025"/>
                    <a:pt x="1018" y="1025"/>
                    <a:pt x="1018" y="1025"/>
                  </a:cubicBezTo>
                  <a:cubicBezTo>
                    <a:pt x="923" y="1057"/>
                    <a:pt x="923" y="1057"/>
                    <a:pt x="923" y="1057"/>
                  </a:cubicBezTo>
                  <a:cubicBezTo>
                    <a:pt x="955" y="962"/>
                    <a:pt x="955" y="962"/>
                    <a:pt x="955" y="962"/>
                  </a:cubicBezTo>
                  <a:lnTo>
                    <a:pt x="979" y="937"/>
                  </a:lnTo>
                  <a:close/>
                  <a:moveTo>
                    <a:pt x="1106" y="937"/>
                  </a:moveTo>
                  <a:cubicBezTo>
                    <a:pt x="1043" y="874"/>
                    <a:pt x="1043" y="874"/>
                    <a:pt x="1043" y="874"/>
                  </a:cubicBezTo>
                  <a:cubicBezTo>
                    <a:pt x="1077" y="840"/>
                    <a:pt x="1227" y="689"/>
                    <a:pt x="1259" y="657"/>
                  </a:cubicBezTo>
                  <a:cubicBezTo>
                    <a:pt x="1323" y="721"/>
                    <a:pt x="1323" y="721"/>
                    <a:pt x="1323" y="721"/>
                  </a:cubicBezTo>
                  <a:lnTo>
                    <a:pt x="1106" y="937"/>
                  </a:lnTo>
                  <a:close/>
                  <a:moveTo>
                    <a:pt x="1433" y="611"/>
                  </a:moveTo>
                  <a:cubicBezTo>
                    <a:pt x="1386" y="657"/>
                    <a:pt x="1386" y="657"/>
                    <a:pt x="1386" y="657"/>
                  </a:cubicBezTo>
                  <a:cubicBezTo>
                    <a:pt x="1323" y="593"/>
                    <a:pt x="1323" y="593"/>
                    <a:pt x="1323" y="593"/>
                  </a:cubicBezTo>
                  <a:cubicBezTo>
                    <a:pt x="1369" y="547"/>
                    <a:pt x="1369" y="547"/>
                    <a:pt x="1369" y="547"/>
                  </a:cubicBezTo>
                  <a:cubicBezTo>
                    <a:pt x="1387" y="529"/>
                    <a:pt x="1415" y="529"/>
                    <a:pt x="1433" y="547"/>
                  </a:cubicBezTo>
                  <a:cubicBezTo>
                    <a:pt x="1450" y="565"/>
                    <a:pt x="1450" y="593"/>
                    <a:pt x="1433" y="611"/>
                  </a:cubicBezTo>
                  <a:close/>
                  <a:moveTo>
                    <a:pt x="1433" y="611"/>
                  </a:moveTo>
                  <a:cubicBezTo>
                    <a:pt x="1433" y="611"/>
                    <a:pt x="1433" y="611"/>
                    <a:pt x="1433" y="611"/>
                  </a:cubicBezTo>
                </a:path>
              </a:pathLst>
            </a:custGeom>
            <a:grpFill/>
            <a:ln>
              <a:noFill/>
            </a:ln>
          </p:spPr>
          <p:txBody>
            <a:bodyPr vert="horz" wrap="square" lIns="91440" tIns="45720" rIns="91440" bIns="45720" numCol="1" anchor="t" anchorCtr="0" compatLnSpc="1">
              <a:prstTxWarp prst="textNoShape">
                <a:avLst/>
              </a:prstTxWarp>
            </a:bodyPr>
            <a:lstStyle/>
            <a:p>
              <a:endParaRPr lang="en-IN" dirty="0"/>
            </a:p>
          </p:txBody>
        </p:sp>
        <p:sp>
          <p:nvSpPr>
            <p:cNvPr id="67" name="Freeform 16">
              <a:extLst>
                <a:ext uri="{FF2B5EF4-FFF2-40B4-BE49-F238E27FC236}">
                  <a16:creationId xmlns:a16="http://schemas.microsoft.com/office/drawing/2014/main" id="{7B9B6DC0-E452-4CF9-B9E0-2666F79403AC}"/>
                </a:ext>
              </a:extLst>
            </p:cNvPr>
            <p:cNvSpPr>
              <a:spLocks noEditPoints="1"/>
            </p:cNvSpPr>
            <p:nvPr/>
          </p:nvSpPr>
          <p:spPr bwMode="auto">
            <a:xfrm>
              <a:off x="7404101" y="3808413"/>
              <a:ext cx="84138" cy="9525"/>
            </a:xfrm>
            <a:custGeom>
              <a:avLst/>
              <a:gdLst>
                <a:gd name="T0" fmla="*/ 675 w 720"/>
                <a:gd name="T1" fmla="*/ 0 h 90"/>
                <a:gd name="T2" fmla="*/ 45 w 720"/>
                <a:gd name="T3" fmla="*/ 0 h 90"/>
                <a:gd name="T4" fmla="*/ 0 w 720"/>
                <a:gd name="T5" fmla="*/ 45 h 90"/>
                <a:gd name="T6" fmla="*/ 45 w 720"/>
                <a:gd name="T7" fmla="*/ 90 h 90"/>
                <a:gd name="T8" fmla="*/ 675 w 720"/>
                <a:gd name="T9" fmla="*/ 90 h 90"/>
                <a:gd name="T10" fmla="*/ 720 w 720"/>
                <a:gd name="T11" fmla="*/ 45 h 90"/>
                <a:gd name="T12" fmla="*/ 675 w 720"/>
                <a:gd name="T13" fmla="*/ 0 h 90"/>
                <a:gd name="T14" fmla="*/ 675 w 720"/>
                <a:gd name="T15" fmla="*/ 0 h 90"/>
                <a:gd name="T16" fmla="*/ 675 w 72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0">
                  <a:moveTo>
                    <a:pt x="675" y="0"/>
                  </a:moveTo>
                  <a:cubicBezTo>
                    <a:pt x="45" y="0"/>
                    <a:pt x="45" y="0"/>
                    <a:pt x="45" y="0"/>
                  </a:cubicBezTo>
                  <a:cubicBezTo>
                    <a:pt x="20" y="0"/>
                    <a:pt x="0" y="20"/>
                    <a:pt x="0" y="45"/>
                  </a:cubicBezTo>
                  <a:cubicBezTo>
                    <a:pt x="0" y="70"/>
                    <a:pt x="20" y="90"/>
                    <a:pt x="45" y="90"/>
                  </a:cubicBezTo>
                  <a:cubicBezTo>
                    <a:pt x="675" y="90"/>
                    <a:pt x="675" y="90"/>
                    <a:pt x="675" y="90"/>
                  </a:cubicBezTo>
                  <a:cubicBezTo>
                    <a:pt x="700" y="90"/>
                    <a:pt x="720" y="70"/>
                    <a:pt x="720" y="45"/>
                  </a:cubicBezTo>
                  <a:cubicBezTo>
                    <a:pt x="720" y="20"/>
                    <a:pt x="700" y="0"/>
                    <a:pt x="675" y="0"/>
                  </a:cubicBezTo>
                  <a:close/>
                  <a:moveTo>
                    <a:pt x="675" y="0"/>
                  </a:moveTo>
                  <a:cubicBezTo>
                    <a:pt x="675" y="0"/>
                    <a:pt x="675" y="0"/>
                    <a:pt x="675" y="0"/>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8" name="Freeform 17">
              <a:extLst>
                <a:ext uri="{FF2B5EF4-FFF2-40B4-BE49-F238E27FC236}">
                  <a16:creationId xmlns:a16="http://schemas.microsoft.com/office/drawing/2014/main" id="{E125D596-E717-4642-ABFE-22E3F5B363C5}"/>
                </a:ext>
              </a:extLst>
            </p:cNvPr>
            <p:cNvSpPr>
              <a:spLocks noEditPoints="1"/>
            </p:cNvSpPr>
            <p:nvPr/>
          </p:nvSpPr>
          <p:spPr bwMode="auto">
            <a:xfrm>
              <a:off x="7404101" y="3829050"/>
              <a:ext cx="63500" cy="9525"/>
            </a:xfrm>
            <a:custGeom>
              <a:avLst/>
              <a:gdLst>
                <a:gd name="T0" fmla="*/ 495 w 540"/>
                <a:gd name="T1" fmla="*/ 0 h 90"/>
                <a:gd name="T2" fmla="*/ 45 w 540"/>
                <a:gd name="T3" fmla="*/ 0 h 90"/>
                <a:gd name="T4" fmla="*/ 0 w 540"/>
                <a:gd name="T5" fmla="*/ 45 h 90"/>
                <a:gd name="T6" fmla="*/ 45 w 540"/>
                <a:gd name="T7" fmla="*/ 90 h 90"/>
                <a:gd name="T8" fmla="*/ 495 w 540"/>
                <a:gd name="T9" fmla="*/ 90 h 90"/>
                <a:gd name="T10" fmla="*/ 540 w 540"/>
                <a:gd name="T11" fmla="*/ 45 h 90"/>
                <a:gd name="T12" fmla="*/ 495 w 540"/>
                <a:gd name="T13" fmla="*/ 0 h 90"/>
                <a:gd name="T14" fmla="*/ 495 w 540"/>
                <a:gd name="T15" fmla="*/ 0 h 90"/>
                <a:gd name="T16" fmla="*/ 495 w 54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90">
                  <a:moveTo>
                    <a:pt x="495" y="0"/>
                  </a:moveTo>
                  <a:cubicBezTo>
                    <a:pt x="45" y="0"/>
                    <a:pt x="45" y="0"/>
                    <a:pt x="45" y="0"/>
                  </a:cubicBezTo>
                  <a:cubicBezTo>
                    <a:pt x="20" y="0"/>
                    <a:pt x="0" y="20"/>
                    <a:pt x="0" y="45"/>
                  </a:cubicBezTo>
                  <a:cubicBezTo>
                    <a:pt x="0" y="70"/>
                    <a:pt x="20" y="90"/>
                    <a:pt x="45" y="90"/>
                  </a:cubicBezTo>
                  <a:cubicBezTo>
                    <a:pt x="495" y="90"/>
                    <a:pt x="495" y="90"/>
                    <a:pt x="495" y="90"/>
                  </a:cubicBezTo>
                  <a:cubicBezTo>
                    <a:pt x="520" y="90"/>
                    <a:pt x="540" y="70"/>
                    <a:pt x="540" y="45"/>
                  </a:cubicBezTo>
                  <a:cubicBezTo>
                    <a:pt x="540" y="20"/>
                    <a:pt x="520" y="0"/>
                    <a:pt x="495" y="0"/>
                  </a:cubicBezTo>
                  <a:close/>
                  <a:moveTo>
                    <a:pt x="495" y="0"/>
                  </a:moveTo>
                  <a:cubicBezTo>
                    <a:pt x="495" y="0"/>
                    <a:pt x="495" y="0"/>
                    <a:pt x="495" y="0"/>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6" name="Freeform 18">
              <a:extLst>
                <a:ext uri="{FF2B5EF4-FFF2-40B4-BE49-F238E27FC236}">
                  <a16:creationId xmlns:a16="http://schemas.microsoft.com/office/drawing/2014/main" id="{F8F9BF2F-69BC-433B-8C75-188DC6F18104}"/>
                </a:ext>
              </a:extLst>
            </p:cNvPr>
            <p:cNvSpPr>
              <a:spLocks noEditPoints="1"/>
            </p:cNvSpPr>
            <p:nvPr/>
          </p:nvSpPr>
          <p:spPr bwMode="auto">
            <a:xfrm>
              <a:off x="7404101" y="3849688"/>
              <a:ext cx="63500" cy="9525"/>
            </a:xfrm>
            <a:custGeom>
              <a:avLst/>
              <a:gdLst>
                <a:gd name="T0" fmla="*/ 495 w 540"/>
                <a:gd name="T1" fmla="*/ 0 h 90"/>
                <a:gd name="T2" fmla="*/ 45 w 540"/>
                <a:gd name="T3" fmla="*/ 0 h 90"/>
                <a:gd name="T4" fmla="*/ 0 w 540"/>
                <a:gd name="T5" fmla="*/ 45 h 90"/>
                <a:gd name="T6" fmla="*/ 45 w 540"/>
                <a:gd name="T7" fmla="*/ 90 h 90"/>
                <a:gd name="T8" fmla="*/ 495 w 540"/>
                <a:gd name="T9" fmla="*/ 90 h 90"/>
                <a:gd name="T10" fmla="*/ 540 w 540"/>
                <a:gd name="T11" fmla="*/ 45 h 90"/>
                <a:gd name="T12" fmla="*/ 495 w 540"/>
                <a:gd name="T13" fmla="*/ 0 h 90"/>
                <a:gd name="T14" fmla="*/ 495 w 540"/>
                <a:gd name="T15" fmla="*/ 0 h 90"/>
                <a:gd name="T16" fmla="*/ 495 w 54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90">
                  <a:moveTo>
                    <a:pt x="495" y="0"/>
                  </a:moveTo>
                  <a:cubicBezTo>
                    <a:pt x="45" y="0"/>
                    <a:pt x="45" y="0"/>
                    <a:pt x="45" y="0"/>
                  </a:cubicBezTo>
                  <a:cubicBezTo>
                    <a:pt x="20" y="0"/>
                    <a:pt x="0" y="20"/>
                    <a:pt x="0" y="45"/>
                  </a:cubicBezTo>
                  <a:cubicBezTo>
                    <a:pt x="0" y="70"/>
                    <a:pt x="20" y="90"/>
                    <a:pt x="45" y="90"/>
                  </a:cubicBezTo>
                  <a:cubicBezTo>
                    <a:pt x="495" y="90"/>
                    <a:pt x="495" y="90"/>
                    <a:pt x="495" y="90"/>
                  </a:cubicBezTo>
                  <a:cubicBezTo>
                    <a:pt x="520" y="90"/>
                    <a:pt x="540" y="70"/>
                    <a:pt x="540" y="45"/>
                  </a:cubicBezTo>
                  <a:cubicBezTo>
                    <a:pt x="540" y="20"/>
                    <a:pt x="520" y="0"/>
                    <a:pt x="495" y="0"/>
                  </a:cubicBezTo>
                  <a:close/>
                  <a:moveTo>
                    <a:pt x="495" y="0"/>
                  </a:moveTo>
                  <a:cubicBezTo>
                    <a:pt x="495" y="0"/>
                    <a:pt x="495" y="0"/>
                    <a:pt x="495" y="0"/>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7" name="Freeform 19">
              <a:extLst>
                <a:ext uri="{FF2B5EF4-FFF2-40B4-BE49-F238E27FC236}">
                  <a16:creationId xmlns:a16="http://schemas.microsoft.com/office/drawing/2014/main" id="{1BDA8A65-6D53-42C6-86E7-291E27720050}"/>
                </a:ext>
              </a:extLst>
            </p:cNvPr>
            <p:cNvSpPr>
              <a:spLocks noEditPoints="1"/>
            </p:cNvSpPr>
            <p:nvPr/>
          </p:nvSpPr>
          <p:spPr bwMode="auto">
            <a:xfrm>
              <a:off x="7404101" y="3870325"/>
              <a:ext cx="63500" cy="9525"/>
            </a:xfrm>
            <a:custGeom>
              <a:avLst/>
              <a:gdLst>
                <a:gd name="T0" fmla="*/ 495 w 540"/>
                <a:gd name="T1" fmla="*/ 0 h 90"/>
                <a:gd name="T2" fmla="*/ 45 w 540"/>
                <a:gd name="T3" fmla="*/ 0 h 90"/>
                <a:gd name="T4" fmla="*/ 0 w 540"/>
                <a:gd name="T5" fmla="*/ 45 h 90"/>
                <a:gd name="T6" fmla="*/ 45 w 540"/>
                <a:gd name="T7" fmla="*/ 90 h 90"/>
                <a:gd name="T8" fmla="*/ 495 w 540"/>
                <a:gd name="T9" fmla="*/ 90 h 90"/>
                <a:gd name="T10" fmla="*/ 540 w 540"/>
                <a:gd name="T11" fmla="*/ 45 h 90"/>
                <a:gd name="T12" fmla="*/ 495 w 540"/>
                <a:gd name="T13" fmla="*/ 0 h 90"/>
                <a:gd name="T14" fmla="*/ 495 w 540"/>
                <a:gd name="T15" fmla="*/ 0 h 90"/>
                <a:gd name="T16" fmla="*/ 495 w 54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90">
                  <a:moveTo>
                    <a:pt x="495" y="0"/>
                  </a:moveTo>
                  <a:cubicBezTo>
                    <a:pt x="45" y="0"/>
                    <a:pt x="45" y="0"/>
                    <a:pt x="45" y="0"/>
                  </a:cubicBezTo>
                  <a:cubicBezTo>
                    <a:pt x="20" y="0"/>
                    <a:pt x="0" y="20"/>
                    <a:pt x="0" y="45"/>
                  </a:cubicBezTo>
                  <a:cubicBezTo>
                    <a:pt x="0" y="70"/>
                    <a:pt x="20" y="90"/>
                    <a:pt x="45" y="90"/>
                  </a:cubicBezTo>
                  <a:cubicBezTo>
                    <a:pt x="495" y="90"/>
                    <a:pt x="495" y="90"/>
                    <a:pt x="495" y="90"/>
                  </a:cubicBezTo>
                  <a:cubicBezTo>
                    <a:pt x="520" y="90"/>
                    <a:pt x="540" y="70"/>
                    <a:pt x="540" y="45"/>
                  </a:cubicBezTo>
                  <a:cubicBezTo>
                    <a:pt x="540" y="20"/>
                    <a:pt x="520" y="0"/>
                    <a:pt x="495" y="0"/>
                  </a:cubicBezTo>
                  <a:close/>
                  <a:moveTo>
                    <a:pt x="495" y="0"/>
                  </a:moveTo>
                  <a:cubicBezTo>
                    <a:pt x="495" y="0"/>
                    <a:pt x="495" y="0"/>
                    <a:pt x="495" y="0"/>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8" name="Freeform 20">
              <a:extLst>
                <a:ext uri="{FF2B5EF4-FFF2-40B4-BE49-F238E27FC236}">
                  <a16:creationId xmlns:a16="http://schemas.microsoft.com/office/drawing/2014/main" id="{DA106A38-2721-4304-B144-1A77A431C1CC}"/>
                </a:ext>
              </a:extLst>
            </p:cNvPr>
            <p:cNvSpPr>
              <a:spLocks noEditPoints="1"/>
            </p:cNvSpPr>
            <p:nvPr/>
          </p:nvSpPr>
          <p:spPr bwMode="auto">
            <a:xfrm>
              <a:off x="7445376" y="3902075"/>
              <a:ext cx="42863" cy="9525"/>
            </a:xfrm>
            <a:custGeom>
              <a:avLst/>
              <a:gdLst>
                <a:gd name="T0" fmla="*/ 315 w 360"/>
                <a:gd name="T1" fmla="*/ 0 h 90"/>
                <a:gd name="T2" fmla="*/ 45 w 360"/>
                <a:gd name="T3" fmla="*/ 0 h 90"/>
                <a:gd name="T4" fmla="*/ 0 w 360"/>
                <a:gd name="T5" fmla="*/ 45 h 90"/>
                <a:gd name="T6" fmla="*/ 45 w 360"/>
                <a:gd name="T7" fmla="*/ 90 h 90"/>
                <a:gd name="T8" fmla="*/ 315 w 360"/>
                <a:gd name="T9" fmla="*/ 90 h 90"/>
                <a:gd name="T10" fmla="*/ 360 w 360"/>
                <a:gd name="T11" fmla="*/ 45 h 90"/>
                <a:gd name="T12" fmla="*/ 315 w 360"/>
                <a:gd name="T13" fmla="*/ 0 h 90"/>
                <a:gd name="T14" fmla="*/ 315 w 360"/>
                <a:gd name="T15" fmla="*/ 0 h 90"/>
                <a:gd name="T16" fmla="*/ 315 w 36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90">
                  <a:moveTo>
                    <a:pt x="315" y="0"/>
                  </a:moveTo>
                  <a:cubicBezTo>
                    <a:pt x="45" y="0"/>
                    <a:pt x="45" y="0"/>
                    <a:pt x="45" y="0"/>
                  </a:cubicBezTo>
                  <a:cubicBezTo>
                    <a:pt x="20" y="0"/>
                    <a:pt x="0" y="20"/>
                    <a:pt x="0" y="45"/>
                  </a:cubicBezTo>
                  <a:cubicBezTo>
                    <a:pt x="0" y="70"/>
                    <a:pt x="20" y="90"/>
                    <a:pt x="45" y="90"/>
                  </a:cubicBezTo>
                  <a:cubicBezTo>
                    <a:pt x="315" y="90"/>
                    <a:pt x="315" y="90"/>
                    <a:pt x="315" y="90"/>
                  </a:cubicBezTo>
                  <a:cubicBezTo>
                    <a:pt x="340" y="90"/>
                    <a:pt x="360" y="70"/>
                    <a:pt x="360" y="45"/>
                  </a:cubicBezTo>
                  <a:cubicBezTo>
                    <a:pt x="360" y="20"/>
                    <a:pt x="340" y="0"/>
                    <a:pt x="315" y="0"/>
                  </a:cubicBezTo>
                  <a:close/>
                  <a:moveTo>
                    <a:pt x="315" y="0"/>
                  </a:moveTo>
                  <a:cubicBezTo>
                    <a:pt x="315" y="0"/>
                    <a:pt x="315" y="0"/>
                    <a:pt x="315" y="0"/>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sp>
        <p:nvSpPr>
          <p:cNvPr id="64" name="Oval 63">
            <a:extLst>
              <a:ext uri="{FF2B5EF4-FFF2-40B4-BE49-F238E27FC236}">
                <a16:creationId xmlns:a16="http://schemas.microsoft.com/office/drawing/2014/main" id="{BE57625F-D7F3-4873-9A98-ED07891A5ABF}"/>
              </a:ext>
            </a:extLst>
          </p:cNvPr>
          <p:cNvSpPr/>
          <p:nvPr/>
        </p:nvSpPr>
        <p:spPr>
          <a:xfrm>
            <a:off x="1902412" y="4320365"/>
            <a:ext cx="521180" cy="521180"/>
          </a:xfrm>
          <a:prstGeom prst="ellipse">
            <a:avLst/>
          </a:prstGeom>
          <a:solidFill>
            <a:srgbClr val="008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Oval 88">
            <a:extLst>
              <a:ext uri="{FF2B5EF4-FFF2-40B4-BE49-F238E27FC236}">
                <a16:creationId xmlns:a16="http://schemas.microsoft.com/office/drawing/2014/main" id="{B2F0B296-F250-4601-AAFC-48366173D927}"/>
              </a:ext>
            </a:extLst>
          </p:cNvPr>
          <p:cNvSpPr/>
          <p:nvPr/>
        </p:nvSpPr>
        <p:spPr>
          <a:xfrm>
            <a:off x="1922388" y="5165325"/>
            <a:ext cx="521180" cy="521180"/>
          </a:xfrm>
          <a:prstGeom prst="ellipse">
            <a:avLst/>
          </a:prstGeom>
          <a:solidFill>
            <a:srgbClr val="008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Freeform 24">
            <a:extLst>
              <a:ext uri="{FF2B5EF4-FFF2-40B4-BE49-F238E27FC236}">
                <a16:creationId xmlns:a16="http://schemas.microsoft.com/office/drawing/2014/main" id="{BD17599D-9722-41E8-A1F0-60D991D556E1}"/>
              </a:ext>
            </a:extLst>
          </p:cNvPr>
          <p:cNvSpPr>
            <a:spLocks noEditPoints="1"/>
          </p:cNvSpPr>
          <p:nvPr/>
        </p:nvSpPr>
        <p:spPr bwMode="auto">
          <a:xfrm>
            <a:off x="2057909" y="5300846"/>
            <a:ext cx="250139" cy="250139"/>
          </a:xfrm>
          <a:custGeom>
            <a:avLst/>
            <a:gdLst>
              <a:gd name="T0" fmla="*/ 1725 w 2048"/>
              <a:gd name="T1" fmla="*/ 148 h 2048"/>
              <a:gd name="T2" fmla="*/ 1667 w 2048"/>
              <a:gd name="T3" fmla="*/ 0 h 2048"/>
              <a:gd name="T4" fmla="*/ 321 w 2048"/>
              <a:gd name="T5" fmla="*/ 60 h 2048"/>
              <a:gd name="T6" fmla="*/ 60 w 2048"/>
              <a:gd name="T7" fmla="*/ 148 h 2048"/>
              <a:gd name="T8" fmla="*/ 198 w 2048"/>
              <a:gd name="T9" fmla="*/ 922 h 2048"/>
              <a:gd name="T10" fmla="*/ 803 w 2048"/>
              <a:gd name="T11" fmla="*/ 1340 h 2048"/>
              <a:gd name="T12" fmla="*/ 703 w 2048"/>
              <a:gd name="T13" fmla="*/ 1607 h 2048"/>
              <a:gd name="T14" fmla="*/ 482 w 2048"/>
              <a:gd name="T15" fmla="*/ 1928 h 2048"/>
              <a:gd name="T16" fmla="*/ 418 w 2048"/>
              <a:gd name="T17" fmla="*/ 1988 h 2048"/>
              <a:gd name="T18" fmla="*/ 1570 w 2048"/>
              <a:gd name="T19" fmla="*/ 2048 h 2048"/>
              <a:gd name="T20" fmla="*/ 1570 w 2048"/>
              <a:gd name="T21" fmla="*/ 1928 h 2048"/>
              <a:gd name="T22" fmla="*/ 1566 w 2048"/>
              <a:gd name="T23" fmla="*/ 1827 h 2048"/>
              <a:gd name="T24" fmla="*/ 1245 w 2048"/>
              <a:gd name="T25" fmla="*/ 1607 h 2048"/>
              <a:gd name="T26" fmla="*/ 1375 w 2048"/>
              <a:gd name="T27" fmla="*/ 1231 h 2048"/>
              <a:gd name="T28" fmla="*/ 2048 w 2048"/>
              <a:gd name="T29" fmla="*/ 208 h 2048"/>
              <a:gd name="T30" fmla="*/ 298 w 2048"/>
              <a:gd name="T31" fmla="*/ 856 h 2048"/>
              <a:gd name="T32" fmla="*/ 330 w 2048"/>
              <a:gd name="T33" fmla="*/ 268 h 2048"/>
              <a:gd name="T34" fmla="*/ 566 w 2048"/>
              <a:gd name="T35" fmla="*/ 1086 h 2048"/>
              <a:gd name="T36" fmla="*/ 1446 w 2048"/>
              <a:gd name="T37" fmla="*/ 1827 h 2048"/>
              <a:gd name="T38" fmla="*/ 602 w 2048"/>
              <a:gd name="T39" fmla="*/ 1928 h 2048"/>
              <a:gd name="T40" fmla="*/ 703 w 2048"/>
              <a:gd name="T41" fmla="*/ 1727 h 2048"/>
              <a:gd name="T42" fmla="*/ 1446 w 2048"/>
              <a:gd name="T43" fmla="*/ 1827 h 2048"/>
              <a:gd name="T44" fmla="*/ 923 w 2048"/>
              <a:gd name="T45" fmla="*/ 1607 h 2048"/>
              <a:gd name="T46" fmla="*/ 1024 w 2048"/>
              <a:gd name="T47" fmla="*/ 1405 h 2048"/>
              <a:gd name="T48" fmla="*/ 1125 w 2048"/>
              <a:gd name="T49" fmla="*/ 1607 h 2048"/>
              <a:gd name="T50" fmla="*/ 1154 w 2048"/>
              <a:gd name="T51" fmla="*/ 1253 h 2048"/>
              <a:gd name="T52" fmla="*/ 894 w 2048"/>
              <a:gd name="T53" fmla="*/ 1253 h 2048"/>
              <a:gd name="T54" fmla="*/ 751 w 2048"/>
              <a:gd name="T55" fmla="*/ 1138 h 2048"/>
              <a:gd name="T56" fmla="*/ 623 w 2048"/>
              <a:gd name="T57" fmla="*/ 942 h 2048"/>
              <a:gd name="T58" fmla="*/ 1606 w 2048"/>
              <a:gd name="T59" fmla="*/ 120 h 2048"/>
              <a:gd name="T60" fmla="*/ 1305 w 2048"/>
              <a:gd name="T61" fmla="*/ 1129 h 2048"/>
              <a:gd name="T62" fmla="*/ 1162 w 2048"/>
              <a:gd name="T63" fmla="*/ 1249 h 2048"/>
              <a:gd name="T64" fmla="*/ 1482 w 2048"/>
              <a:gd name="T65" fmla="*/ 1086 h 2048"/>
              <a:gd name="T66" fmla="*/ 1718 w 2048"/>
              <a:gd name="T67" fmla="*/ 268 h 2048"/>
              <a:gd name="T68" fmla="*/ 1750 w 2048"/>
              <a:gd name="T69" fmla="*/ 856 h 2048"/>
              <a:gd name="T70" fmla="*/ 1750 w 2048"/>
              <a:gd name="T71" fmla="*/ 85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8" h="2048">
                <a:moveTo>
                  <a:pt x="1988" y="148"/>
                </a:moveTo>
                <a:cubicBezTo>
                  <a:pt x="1725" y="148"/>
                  <a:pt x="1725" y="148"/>
                  <a:pt x="1725" y="148"/>
                </a:cubicBezTo>
                <a:cubicBezTo>
                  <a:pt x="1726" y="119"/>
                  <a:pt x="1727" y="89"/>
                  <a:pt x="1727" y="60"/>
                </a:cubicBezTo>
                <a:cubicBezTo>
                  <a:pt x="1727" y="27"/>
                  <a:pt x="1700" y="0"/>
                  <a:pt x="1667" y="0"/>
                </a:cubicBezTo>
                <a:cubicBezTo>
                  <a:pt x="381" y="0"/>
                  <a:pt x="381" y="0"/>
                  <a:pt x="381" y="0"/>
                </a:cubicBezTo>
                <a:cubicBezTo>
                  <a:pt x="348" y="0"/>
                  <a:pt x="321" y="27"/>
                  <a:pt x="321" y="60"/>
                </a:cubicBezTo>
                <a:cubicBezTo>
                  <a:pt x="321" y="89"/>
                  <a:pt x="322" y="119"/>
                  <a:pt x="323" y="148"/>
                </a:cubicBezTo>
                <a:cubicBezTo>
                  <a:pt x="60" y="148"/>
                  <a:pt x="60" y="148"/>
                  <a:pt x="60" y="148"/>
                </a:cubicBezTo>
                <a:cubicBezTo>
                  <a:pt x="27" y="148"/>
                  <a:pt x="0" y="175"/>
                  <a:pt x="0" y="208"/>
                </a:cubicBezTo>
                <a:cubicBezTo>
                  <a:pt x="0" y="477"/>
                  <a:pt x="70" y="730"/>
                  <a:pt x="198" y="922"/>
                </a:cubicBezTo>
                <a:cubicBezTo>
                  <a:pt x="324" y="1112"/>
                  <a:pt x="492" y="1220"/>
                  <a:pt x="673" y="1231"/>
                </a:cubicBezTo>
                <a:cubicBezTo>
                  <a:pt x="715" y="1276"/>
                  <a:pt x="758" y="1312"/>
                  <a:pt x="803" y="1340"/>
                </a:cubicBezTo>
                <a:cubicBezTo>
                  <a:pt x="803" y="1607"/>
                  <a:pt x="803" y="1607"/>
                  <a:pt x="803" y="1607"/>
                </a:cubicBezTo>
                <a:cubicBezTo>
                  <a:pt x="703" y="1607"/>
                  <a:pt x="703" y="1607"/>
                  <a:pt x="703" y="1607"/>
                </a:cubicBezTo>
                <a:cubicBezTo>
                  <a:pt x="581" y="1607"/>
                  <a:pt x="482" y="1706"/>
                  <a:pt x="482" y="1827"/>
                </a:cubicBezTo>
                <a:cubicBezTo>
                  <a:pt x="482" y="1928"/>
                  <a:pt x="482" y="1928"/>
                  <a:pt x="482" y="1928"/>
                </a:cubicBezTo>
                <a:cubicBezTo>
                  <a:pt x="478" y="1928"/>
                  <a:pt x="478" y="1928"/>
                  <a:pt x="478" y="1928"/>
                </a:cubicBezTo>
                <a:cubicBezTo>
                  <a:pt x="445" y="1928"/>
                  <a:pt x="418" y="1955"/>
                  <a:pt x="418" y="1988"/>
                </a:cubicBezTo>
                <a:cubicBezTo>
                  <a:pt x="418" y="2021"/>
                  <a:pt x="445" y="2048"/>
                  <a:pt x="478" y="2048"/>
                </a:cubicBezTo>
                <a:cubicBezTo>
                  <a:pt x="1570" y="2048"/>
                  <a:pt x="1570" y="2048"/>
                  <a:pt x="1570" y="2048"/>
                </a:cubicBezTo>
                <a:cubicBezTo>
                  <a:pt x="1603" y="2048"/>
                  <a:pt x="1630" y="2021"/>
                  <a:pt x="1630" y="1988"/>
                </a:cubicBezTo>
                <a:cubicBezTo>
                  <a:pt x="1630" y="1955"/>
                  <a:pt x="1603" y="1928"/>
                  <a:pt x="1570" y="1928"/>
                </a:cubicBezTo>
                <a:cubicBezTo>
                  <a:pt x="1566" y="1928"/>
                  <a:pt x="1566" y="1928"/>
                  <a:pt x="1566" y="1928"/>
                </a:cubicBezTo>
                <a:cubicBezTo>
                  <a:pt x="1566" y="1827"/>
                  <a:pt x="1566" y="1827"/>
                  <a:pt x="1566" y="1827"/>
                </a:cubicBezTo>
                <a:cubicBezTo>
                  <a:pt x="1566" y="1706"/>
                  <a:pt x="1467" y="1607"/>
                  <a:pt x="1345" y="1607"/>
                </a:cubicBezTo>
                <a:cubicBezTo>
                  <a:pt x="1245" y="1607"/>
                  <a:pt x="1245" y="1607"/>
                  <a:pt x="1245" y="1607"/>
                </a:cubicBezTo>
                <a:cubicBezTo>
                  <a:pt x="1245" y="1340"/>
                  <a:pt x="1245" y="1340"/>
                  <a:pt x="1245" y="1340"/>
                </a:cubicBezTo>
                <a:cubicBezTo>
                  <a:pt x="1290" y="1312"/>
                  <a:pt x="1333" y="1276"/>
                  <a:pt x="1375" y="1231"/>
                </a:cubicBezTo>
                <a:cubicBezTo>
                  <a:pt x="1556" y="1220"/>
                  <a:pt x="1724" y="1112"/>
                  <a:pt x="1850" y="922"/>
                </a:cubicBezTo>
                <a:cubicBezTo>
                  <a:pt x="1978" y="730"/>
                  <a:pt x="2048" y="477"/>
                  <a:pt x="2048" y="208"/>
                </a:cubicBezTo>
                <a:cubicBezTo>
                  <a:pt x="2048" y="175"/>
                  <a:pt x="2021" y="148"/>
                  <a:pt x="1988" y="148"/>
                </a:cubicBezTo>
                <a:close/>
                <a:moveTo>
                  <a:pt x="298" y="856"/>
                </a:moveTo>
                <a:cubicBezTo>
                  <a:pt x="193" y="697"/>
                  <a:pt x="131" y="491"/>
                  <a:pt x="121" y="268"/>
                </a:cubicBezTo>
                <a:cubicBezTo>
                  <a:pt x="330" y="268"/>
                  <a:pt x="330" y="268"/>
                  <a:pt x="330" y="268"/>
                </a:cubicBezTo>
                <a:cubicBezTo>
                  <a:pt x="351" y="542"/>
                  <a:pt x="415" y="795"/>
                  <a:pt x="516" y="996"/>
                </a:cubicBezTo>
                <a:cubicBezTo>
                  <a:pt x="532" y="1028"/>
                  <a:pt x="549" y="1058"/>
                  <a:pt x="566" y="1086"/>
                </a:cubicBezTo>
                <a:cubicBezTo>
                  <a:pt x="466" y="1049"/>
                  <a:pt x="374" y="970"/>
                  <a:pt x="298" y="856"/>
                </a:cubicBezTo>
                <a:close/>
                <a:moveTo>
                  <a:pt x="1446" y="1827"/>
                </a:moveTo>
                <a:cubicBezTo>
                  <a:pt x="1446" y="1928"/>
                  <a:pt x="1446" y="1928"/>
                  <a:pt x="1446" y="1928"/>
                </a:cubicBezTo>
                <a:cubicBezTo>
                  <a:pt x="602" y="1928"/>
                  <a:pt x="602" y="1928"/>
                  <a:pt x="602" y="1928"/>
                </a:cubicBezTo>
                <a:cubicBezTo>
                  <a:pt x="602" y="1827"/>
                  <a:pt x="602" y="1827"/>
                  <a:pt x="602" y="1827"/>
                </a:cubicBezTo>
                <a:cubicBezTo>
                  <a:pt x="602" y="1772"/>
                  <a:pt x="647" y="1727"/>
                  <a:pt x="703" y="1727"/>
                </a:cubicBezTo>
                <a:cubicBezTo>
                  <a:pt x="1345" y="1727"/>
                  <a:pt x="1345" y="1727"/>
                  <a:pt x="1345" y="1727"/>
                </a:cubicBezTo>
                <a:cubicBezTo>
                  <a:pt x="1401" y="1727"/>
                  <a:pt x="1446" y="1772"/>
                  <a:pt x="1446" y="1827"/>
                </a:cubicBezTo>
                <a:close/>
                <a:moveTo>
                  <a:pt x="1125" y="1607"/>
                </a:moveTo>
                <a:cubicBezTo>
                  <a:pt x="923" y="1607"/>
                  <a:pt x="923" y="1607"/>
                  <a:pt x="923" y="1607"/>
                </a:cubicBezTo>
                <a:cubicBezTo>
                  <a:pt x="923" y="1392"/>
                  <a:pt x="923" y="1392"/>
                  <a:pt x="923" y="1392"/>
                </a:cubicBezTo>
                <a:cubicBezTo>
                  <a:pt x="956" y="1401"/>
                  <a:pt x="990" y="1405"/>
                  <a:pt x="1024" y="1405"/>
                </a:cubicBezTo>
                <a:cubicBezTo>
                  <a:pt x="1058" y="1405"/>
                  <a:pt x="1092" y="1401"/>
                  <a:pt x="1125" y="1392"/>
                </a:cubicBezTo>
                <a:lnTo>
                  <a:pt x="1125" y="1607"/>
                </a:lnTo>
                <a:close/>
                <a:moveTo>
                  <a:pt x="1162" y="1249"/>
                </a:moveTo>
                <a:cubicBezTo>
                  <a:pt x="1159" y="1250"/>
                  <a:pt x="1157" y="1252"/>
                  <a:pt x="1154" y="1253"/>
                </a:cubicBezTo>
                <a:cubicBezTo>
                  <a:pt x="1112" y="1274"/>
                  <a:pt x="1068" y="1285"/>
                  <a:pt x="1024" y="1285"/>
                </a:cubicBezTo>
                <a:cubicBezTo>
                  <a:pt x="980" y="1285"/>
                  <a:pt x="936" y="1274"/>
                  <a:pt x="894" y="1253"/>
                </a:cubicBezTo>
                <a:cubicBezTo>
                  <a:pt x="891" y="1252"/>
                  <a:pt x="889" y="1250"/>
                  <a:pt x="886" y="1249"/>
                </a:cubicBezTo>
                <a:cubicBezTo>
                  <a:pt x="839" y="1224"/>
                  <a:pt x="794" y="1187"/>
                  <a:pt x="751" y="1138"/>
                </a:cubicBezTo>
                <a:cubicBezTo>
                  <a:pt x="748" y="1134"/>
                  <a:pt x="746" y="1131"/>
                  <a:pt x="743" y="1129"/>
                </a:cubicBezTo>
                <a:cubicBezTo>
                  <a:pt x="700" y="1078"/>
                  <a:pt x="660" y="1015"/>
                  <a:pt x="623" y="942"/>
                </a:cubicBezTo>
                <a:cubicBezTo>
                  <a:pt x="513" y="722"/>
                  <a:pt x="449" y="432"/>
                  <a:pt x="442" y="120"/>
                </a:cubicBezTo>
                <a:cubicBezTo>
                  <a:pt x="1606" y="120"/>
                  <a:pt x="1606" y="120"/>
                  <a:pt x="1606" y="120"/>
                </a:cubicBezTo>
                <a:cubicBezTo>
                  <a:pt x="1599" y="432"/>
                  <a:pt x="1535" y="722"/>
                  <a:pt x="1425" y="942"/>
                </a:cubicBezTo>
                <a:cubicBezTo>
                  <a:pt x="1388" y="1015"/>
                  <a:pt x="1348" y="1078"/>
                  <a:pt x="1305" y="1129"/>
                </a:cubicBezTo>
                <a:cubicBezTo>
                  <a:pt x="1302" y="1131"/>
                  <a:pt x="1300" y="1134"/>
                  <a:pt x="1297" y="1138"/>
                </a:cubicBezTo>
                <a:cubicBezTo>
                  <a:pt x="1254" y="1187"/>
                  <a:pt x="1209" y="1224"/>
                  <a:pt x="1162" y="1249"/>
                </a:cubicBezTo>
                <a:close/>
                <a:moveTo>
                  <a:pt x="1750" y="856"/>
                </a:moveTo>
                <a:cubicBezTo>
                  <a:pt x="1674" y="970"/>
                  <a:pt x="1582" y="1049"/>
                  <a:pt x="1482" y="1086"/>
                </a:cubicBezTo>
                <a:cubicBezTo>
                  <a:pt x="1499" y="1058"/>
                  <a:pt x="1516" y="1028"/>
                  <a:pt x="1532" y="996"/>
                </a:cubicBezTo>
                <a:cubicBezTo>
                  <a:pt x="1633" y="795"/>
                  <a:pt x="1697" y="542"/>
                  <a:pt x="1718" y="268"/>
                </a:cubicBezTo>
                <a:cubicBezTo>
                  <a:pt x="1927" y="268"/>
                  <a:pt x="1927" y="268"/>
                  <a:pt x="1927" y="268"/>
                </a:cubicBezTo>
                <a:cubicBezTo>
                  <a:pt x="1917" y="491"/>
                  <a:pt x="1855" y="697"/>
                  <a:pt x="1750" y="856"/>
                </a:cubicBezTo>
                <a:close/>
                <a:moveTo>
                  <a:pt x="1750" y="856"/>
                </a:moveTo>
                <a:cubicBezTo>
                  <a:pt x="1750" y="856"/>
                  <a:pt x="1750" y="856"/>
                  <a:pt x="1750" y="85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111" name="Rectangle 110">
            <a:extLst>
              <a:ext uri="{FF2B5EF4-FFF2-40B4-BE49-F238E27FC236}">
                <a16:creationId xmlns:a16="http://schemas.microsoft.com/office/drawing/2014/main" id="{CBBFC756-65BF-465A-8489-45D609C57847}"/>
              </a:ext>
            </a:extLst>
          </p:cNvPr>
          <p:cNvSpPr/>
          <p:nvPr/>
        </p:nvSpPr>
        <p:spPr>
          <a:xfrm>
            <a:off x="9321169" y="3496659"/>
            <a:ext cx="1652333" cy="523220"/>
          </a:xfrm>
          <a:prstGeom prst="rect">
            <a:avLst/>
          </a:prstGeom>
        </p:spPr>
        <p:txBody>
          <a:bodyPr wrap="square" lIns="0" rIns="0" anchor="ctr">
            <a:spAutoFit/>
          </a:bodyPr>
          <a:lstStyle/>
          <a:p>
            <a:r>
              <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Insert your desired text here. </a:t>
            </a:r>
          </a:p>
        </p:txBody>
      </p:sp>
      <p:sp>
        <p:nvSpPr>
          <p:cNvPr id="112" name="Rectangle 111">
            <a:extLst>
              <a:ext uri="{FF2B5EF4-FFF2-40B4-BE49-F238E27FC236}">
                <a16:creationId xmlns:a16="http://schemas.microsoft.com/office/drawing/2014/main" id="{5AFA5448-BE25-481F-B4FD-E371A3DA83C3}"/>
              </a:ext>
            </a:extLst>
          </p:cNvPr>
          <p:cNvSpPr/>
          <p:nvPr/>
        </p:nvSpPr>
        <p:spPr>
          <a:xfrm>
            <a:off x="9321169" y="2656558"/>
            <a:ext cx="1652333" cy="523220"/>
          </a:xfrm>
          <a:prstGeom prst="rect">
            <a:avLst/>
          </a:prstGeom>
        </p:spPr>
        <p:txBody>
          <a:bodyPr wrap="square" lIns="0" rIns="0" anchor="ctr">
            <a:spAutoFit/>
          </a:bodyPr>
          <a:lstStyle/>
          <a:p>
            <a:r>
              <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Insert your desired text here. </a:t>
            </a:r>
          </a:p>
        </p:txBody>
      </p:sp>
      <p:sp>
        <p:nvSpPr>
          <p:cNvPr id="113" name="Rectangle 112">
            <a:extLst>
              <a:ext uri="{FF2B5EF4-FFF2-40B4-BE49-F238E27FC236}">
                <a16:creationId xmlns:a16="http://schemas.microsoft.com/office/drawing/2014/main" id="{BC2292CE-C146-4E52-85FB-B3AFA2F97ECF}"/>
              </a:ext>
            </a:extLst>
          </p:cNvPr>
          <p:cNvSpPr/>
          <p:nvPr/>
        </p:nvSpPr>
        <p:spPr>
          <a:xfrm>
            <a:off x="9321169" y="4336761"/>
            <a:ext cx="1652333" cy="523220"/>
          </a:xfrm>
          <a:prstGeom prst="rect">
            <a:avLst/>
          </a:prstGeom>
        </p:spPr>
        <p:txBody>
          <a:bodyPr wrap="square" lIns="0" rIns="0" anchor="ctr">
            <a:spAutoFit/>
          </a:bodyPr>
          <a:lstStyle/>
          <a:p>
            <a:r>
              <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Insert your desired text here. </a:t>
            </a:r>
          </a:p>
        </p:txBody>
      </p:sp>
      <p:sp>
        <p:nvSpPr>
          <p:cNvPr id="114" name="Rectangle 113">
            <a:extLst>
              <a:ext uri="{FF2B5EF4-FFF2-40B4-BE49-F238E27FC236}">
                <a16:creationId xmlns:a16="http://schemas.microsoft.com/office/drawing/2014/main" id="{D1D38323-C211-4C40-AFFA-E563CD41C741}"/>
              </a:ext>
            </a:extLst>
          </p:cNvPr>
          <p:cNvSpPr/>
          <p:nvPr/>
        </p:nvSpPr>
        <p:spPr>
          <a:xfrm>
            <a:off x="9321169" y="5176864"/>
            <a:ext cx="1652333" cy="523220"/>
          </a:xfrm>
          <a:prstGeom prst="rect">
            <a:avLst/>
          </a:prstGeom>
        </p:spPr>
        <p:txBody>
          <a:bodyPr wrap="square" lIns="0" rIns="0" anchor="ctr">
            <a:spAutoFit/>
          </a:bodyPr>
          <a:lstStyle/>
          <a:p>
            <a:r>
              <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Insert your desired text here. </a:t>
            </a:r>
          </a:p>
        </p:txBody>
      </p:sp>
      <p:sp>
        <p:nvSpPr>
          <p:cNvPr id="115" name="Rectangle: Rounded Corners 114">
            <a:extLst>
              <a:ext uri="{FF2B5EF4-FFF2-40B4-BE49-F238E27FC236}">
                <a16:creationId xmlns:a16="http://schemas.microsoft.com/office/drawing/2014/main" id="{2DF9DF86-F413-4133-92DD-9046410BCEFB}"/>
              </a:ext>
            </a:extLst>
          </p:cNvPr>
          <p:cNvSpPr/>
          <p:nvPr/>
        </p:nvSpPr>
        <p:spPr>
          <a:xfrm>
            <a:off x="2510319" y="3474149"/>
            <a:ext cx="7622787" cy="52369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6" name="Rectangle: Rounded Corners 115">
            <a:extLst>
              <a:ext uri="{FF2B5EF4-FFF2-40B4-BE49-F238E27FC236}">
                <a16:creationId xmlns:a16="http://schemas.microsoft.com/office/drawing/2014/main" id="{83553EED-A109-4456-8CE1-058E73675F91}"/>
              </a:ext>
            </a:extLst>
          </p:cNvPr>
          <p:cNvSpPr/>
          <p:nvPr/>
        </p:nvSpPr>
        <p:spPr>
          <a:xfrm>
            <a:off x="2510320" y="2629189"/>
            <a:ext cx="7612042" cy="52369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7" name="Rectangle: Rounded Corners 116">
            <a:extLst>
              <a:ext uri="{FF2B5EF4-FFF2-40B4-BE49-F238E27FC236}">
                <a16:creationId xmlns:a16="http://schemas.microsoft.com/office/drawing/2014/main" id="{8AD67ECC-0A7A-4581-A400-7349A7F1D4CD}"/>
              </a:ext>
            </a:extLst>
          </p:cNvPr>
          <p:cNvSpPr/>
          <p:nvPr/>
        </p:nvSpPr>
        <p:spPr>
          <a:xfrm>
            <a:off x="2510320" y="4319109"/>
            <a:ext cx="7622786" cy="52369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8" name="Rectangle: Rounded Corners 117">
            <a:extLst>
              <a:ext uri="{FF2B5EF4-FFF2-40B4-BE49-F238E27FC236}">
                <a16:creationId xmlns:a16="http://schemas.microsoft.com/office/drawing/2014/main" id="{2BFC96BD-503B-4221-AADB-AF7EB2D05A9C}"/>
              </a:ext>
            </a:extLst>
          </p:cNvPr>
          <p:cNvSpPr/>
          <p:nvPr/>
        </p:nvSpPr>
        <p:spPr>
          <a:xfrm>
            <a:off x="2510320" y="5164069"/>
            <a:ext cx="7622786" cy="52369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 name="Group 1">
            <a:extLst>
              <a:ext uri="{FF2B5EF4-FFF2-40B4-BE49-F238E27FC236}">
                <a16:creationId xmlns:a16="http://schemas.microsoft.com/office/drawing/2014/main" id="{748B8CDF-7E2A-6EA6-3D3B-1F433C08470A}"/>
              </a:ext>
            </a:extLst>
          </p:cNvPr>
          <p:cNvGrpSpPr/>
          <p:nvPr/>
        </p:nvGrpSpPr>
        <p:grpSpPr>
          <a:xfrm>
            <a:off x="9903494" y="3451683"/>
            <a:ext cx="578945" cy="578945"/>
            <a:chOff x="8613399" y="3429000"/>
            <a:chExt cx="578945" cy="578945"/>
          </a:xfrm>
        </p:grpSpPr>
        <p:sp>
          <p:nvSpPr>
            <p:cNvPr id="119" name="Oval 118">
              <a:extLst>
                <a:ext uri="{FF2B5EF4-FFF2-40B4-BE49-F238E27FC236}">
                  <a16:creationId xmlns:a16="http://schemas.microsoft.com/office/drawing/2014/main" id="{F260AD06-FD82-4E70-AC0C-C0BC277ACF21}"/>
                </a:ext>
              </a:extLst>
            </p:cNvPr>
            <p:cNvSpPr/>
            <p:nvPr/>
          </p:nvSpPr>
          <p:spPr>
            <a:xfrm>
              <a:off x="8613399" y="3429000"/>
              <a:ext cx="578945" cy="578945"/>
            </a:xfrm>
            <a:prstGeom prst="ellipse">
              <a:avLst/>
            </a:prstGeom>
            <a:solidFill>
              <a:srgbClr val="0086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0" name="Freeform 5">
              <a:extLst>
                <a:ext uri="{FF2B5EF4-FFF2-40B4-BE49-F238E27FC236}">
                  <a16:creationId xmlns:a16="http://schemas.microsoft.com/office/drawing/2014/main" id="{87272D54-C980-46A5-9114-3D71EF06CDA8}"/>
                </a:ext>
              </a:extLst>
            </p:cNvPr>
            <p:cNvSpPr>
              <a:spLocks/>
            </p:cNvSpPr>
            <p:nvPr/>
          </p:nvSpPr>
          <p:spPr bwMode="auto">
            <a:xfrm>
              <a:off x="8725229" y="3609278"/>
              <a:ext cx="280830" cy="263935"/>
            </a:xfrm>
            <a:custGeom>
              <a:avLst/>
              <a:gdLst>
                <a:gd name="T0" fmla="*/ 316 w 853"/>
                <a:gd name="T1" fmla="*/ 576 h 801"/>
                <a:gd name="T2" fmla="*/ 737 w 853"/>
                <a:gd name="T3" fmla="*/ 62 h 801"/>
                <a:gd name="T4" fmla="*/ 821 w 853"/>
                <a:gd name="T5" fmla="*/ 25 h 801"/>
                <a:gd name="T6" fmla="*/ 806 w 853"/>
                <a:gd name="T7" fmla="*/ 117 h 801"/>
                <a:gd name="T8" fmla="*/ 391 w 853"/>
                <a:gd name="T9" fmla="*/ 761 h 801"/>
                <a:gd name="T10" fmla="*/ 323 w 853"/>
                <a:gd name="T11" fmla="*/ 801 h 801"/>
                <a:gd name="T12" fmla="*/ 257 w 853"/>
                <a:gd name="T13" fmla="*/ 765 h 801"/>
                <a:gd name="T14" fmla="*/ 49 w 853"/>
                <a:gd name="T15" fmla="*/ 522 h 801"/>
                <a:gd name="T16" fmla="*/ 59 w 853"/>
                <a:gd name="T17" fmla="*/ 406 h 801"/>
                <a:gd name="T18" fmla="*/ 186 w 853"/>
                <a:gd name="T19" fmla="*/ 422 h 801"/>
                <a:gd name="T20" fmla="*/ 316 w 853"/>
                <a:gd name="T21" fmla="*/ 57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801">
                  <a:moveTo>
                    <a:pt x="316" y="576"/>
                  </a:moveTo>
                  <a:cubicBezTo>
                    <a:pt x="737" y="62"/>
                    <a:pt x="737" y="62"/>
                    <a:pt x="737" y="62"/>
                  </a:cubicBezTo>
                  <a:cubicBezTo>
                    <a:pt x="737" y="62"/>
                    <a:pt x="784" y="0"/>
                    <a:pt x="821" y="25"/>
                  </a:cubicBezTo>
                  <a:cubicBezTo>
                    <a:pt x="853" y="47"/>
                    <a:pt x="806" y="117"/>
                    <a:pt x="806" y="117"/>
                  </a:cubicBezTo>
                  <a:cubicBezTo>
                    <a:pt x="391" y="761"/>
                    <a:pt x="391" y="761"/>
                    <a:pt x="391" y="761"/>
                  </a:cubicBezTo>
                  <a:cubicBezTo>
                    <a:pt x="391" y="761"/>
                    <a:pt x="365" y="801"/>
                    <a:pt x="323" y="801"/>
                  </a:cubicBezTo>
                  <a:cubicBezTo>
                    <a:pt x="283" y="801"/>
                    <a:pt x="257" y="765"/>
                    <a:pt x="257" y="765"/>
                  </a:cubicBezTo>
                  <a:cubicBezTo>
                    <a:pt x="49" y="522"/>
                    <a:pt x="49" y="522"/>
                    <a:pt x="49" y="522"/>
                  </a:cubicBezTo>
                  <a:cubicBezTo>
                    <a:pt x="49" y="522"/>
                    <a:pt x="0" y="451"/>
                    <a:pt x="59" y="406"/>
                  </a:cubicBezTo>
                  <a:cubicBezTo>
                    <a:pt x="128" y="353"/>
                    <a:pt x="186" y="422"/>
                    <a:pt x="186" y="422"/>
                  </a:cubicBezTo>
                  <a:lnTo>
                    <a:pt x="316" y="5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grpSp>
      <p:sp>
        <p:nvSpPr>
          <p:cNvPr id="127" name="TextBox 126">
            <a:extLst>
              <a:ext uri="{FF2B5EF4-FFF2-40B4-BE49-F238E27FC236}">
                <a16:creationId xmlns:a16="http://schemas.microsoft.com/office/drawing/2014/main" id="{249AD565-1A96-4D3E-82AC-E5878220D556}"/>
              </a:ext>
            </a:extLst>
          </p:cNvPr>
          <p:cNvSpPr txBox="1"/>
          <p:nvPr/>
        </p:nvSpPr>
        <p:spPr>
          <a:xfrm>
            <a:off x="2666987" y="2767918"/>
            <a:ext cx="7162052" cy="239143"/>
          </a:xfrm>
          <a:prstGeom prst="rect">
            <a:avLst/>
          </a:prstGeom>
          <a:noFill/>
        </p:spPr>
        <p:txBody>
          <a:bodyPr wrap="square" lIns="0" tIns="0" rIns="0" bIns="0" rtlCol="0" anchor="ctr">
            <a:noAutofit/>
          </a:bodyPr>
          <a:lstStyle/>
          <a:p>
            <a:r>
              <a:rPr lang="en-GB" sz="2400" dirty="0">
                <a:latin typeface="Arial" panose="020B0604020202020204" pitchFamily="34" charset="0"/>
                <a:cs typeface="Arial" panose="020B0604020202020204" pitchFamily="34" charset="0"/>
              </a:rPr>
              <a:t>Outsourcing brings greater control of the process</a:t>
            </a:r>
            <a:endParaRPr lang="en-IN" sz="2400" dirty="0">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968A2010-81D2-46E4-8CFF-5BBBEF1479FB}"/>
              </a:ext>
            </a:extLst>
          </p:cNvPr>
          <p:cNvSpPr txBox="1"/>
          <p:nvPr/>
        </p:nvSpPr>
        <p:spPr>
          <a:xfrm>
            <a:off x="2666987" y="3630666"/>
            <a:ext cx="7963631" cy="191617"/>
          </a:xfrm>
          <a:prstGeom prst="rect">
            <a:avLst/>
          </a:prstGeom>
          <a:noFill/>
        </p:spPr>
        <p:txBody>
          <a:bodyPr wrap="square" lIns="0" tIns="0" rIns="0" bIns="0" rtlCol="0" anchor="ctr">
            <a:noAutofit/>
          </a:bodyPr>
          <a:lstStyle/>
          <a:p>
            <a:r>
              <a:rPr lang="en-GB" sz="2400" dirty="0">
                <a:latin typeface="Arial" panose="020B0604020202020204" pitchFamily="34" charset="0"/>
                <a:cs typeface="Arial" panose="020B0604020202020204" pitchFamily="34" charset="0"/>
              </a:rPr>
              <a:t>Quicker processing - reduces cost and waste</a:t>
            </a:r>
            <a:endParaRPr lang="en-IN" sz="2400" dirty="0">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8B57BE7A-F64B-406A-A210-B668A7018575}"/>
              </a:ext>
            </a:extLst>
          </p:cNvPr>
          <p:cNvSpPr txBox="1"/>
          <p:nvPr/>
        </p:nvSpPr>
        <p:spPr>
          <a:xfrm>
            <a:off x="2666987" y="4457839"/>
            <a:ext cx="7185289" cy="183106"/>
          </a:xfrm>
          <a:prstGeom prst="rect">
            <a:avLst/>
          </a:prstGeom>
          <a:noFill/>
        </p:spPr>
        <p:txBody>
          <a:bodyPr wrap="square" lIns="0" tIns="0" rIns="0" bIns="0" rtlCol="0" anchor="ctr">
            <a:noAutofit/>
          </a:bodyPr>
          <a:lstStyle/>
          <a:p>
            <a:r>
              <a:rPr lang="en-GB" sz="2400" dirty="0">
                <a:solidFill>
                  <a:schemeClr val="tx1">
                    <a:lumMod val="95000"/>
                    <a:lumOff val="5000"/>
                  </a:schemeClr>
                </a:solidFill>
                <a:latin typeface="Arial" panose="020B0604020202020204" pitchFamily="34" charset="0"/>
                <a:cs typeface="Arial" panose="020B0604020202020204" pitchFamily="34" charset="0"/>
              </a:rPr>
              <a:t>Greater personalisation improves learner experience</a:t>
            </a:r>
            <a:endParaRPr lang="en-IN" sz="2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FD2B2EFB-F916-4619-B16B-6FE53A6FC738}"/>
              </a:ext>
            </a:extLst>
          </p:cNvPr>
          <p:cNvSpPr txBox="1"/>
          <p:nvPr/>
        </p:nvSpPr>
        <p:spPr>
          <a:xfrm>
            <a:off x="2666987" y="5302799"/>
            <a:ext cx="6396111" cy="241154"/>
          </a:xfrm>
          <a:prstGeom prst="rect">
            <a:avLst/>
          </a:prstGeom>
          <a:noFill/>
        </p:spPr>
        <p:txBody>
          <a:bodyPr wrap="square" lIns="0" tIns="0" rIns="0" bIns="0" rtlCol="0" anchor="ctr">
            <a:noAutofit/>
          </a:bodyPr>
          <a:lstStyle/>
          <a:p>
            <a:r>
              <a:rPr lang="en-GB" sz="2400" dirty="0">
                <a:latin typeface="Arial" panose="020B0604020202020204" pitchFamily="34" charset="0"/>
                <a:cs typeface="Arial" panose="020B0604020202020204" pitchFamily="34" charset="0"/>
              </a:rPr>
              <a:t>Paper is a technology and thriving</a:t>
            </a:r>
            <a:endParaRPr lang="en-IN" sz="2400" dirty="0">
              <a:latin typeface="Arial" panose="020B0604020202020204" pitchFamily="34" charset="0"/>
              <a:cs typeface="Arial" panose="020B0604020202020204" pitchFamily="34" charset="0"/>
            </a:endParaRPr>
          </a:p>
        </p:txBody>
      </p:sp>
      <p:grpSp>
        <p:nvGrpSpPr>
          <p:cNvPr id="134" name="Group 133">
            <a:extLst>
              <a:ext uri="{FF2B5EF4-FFF2-40B4-BE49-F238E27FC236}">
                <a16:creationId xmlns:a16="http://schemas.microsoft.com/office/drawing/2014/main" id="{6E6DEDBF-7341-4895-950A-BE917962FD31}"/>
              </a:ext>
            </a:extLst>
          </p:cNvPr>
          <p:cNvGrpSpPr/>
          <p:nvPr/>
        </p:nvGrpSpPr>
        <p:grpSpPr>
          <a:xfrm>
            <a:off x="2267025" y="1179614"/>
            <a:ext cx="1674740" cy="1100869"/>
            <a:chOff x="3941618" y="1615515"/>
            <a:chExt cx="1730067" cy="1137241"/>
          </a:xfrm>
          <a:solidFill>
            <a:srgbClr val="008698"/>
          </a:solidFill>
        </p:grpSpPr>
        <p:grpSp>
          <p:nvGrpSpPr>
            <p:cNvPr id="135" name="Group 134">
              <a:extLst>
                <a:ext uri="{FF2B5EF4-FFF2-40B4-BE49-F238E27FC236}">
                  <a16:creationId xmlns:a16="http://schemas.microsoft.com/office/drawing/2014/main" id="{D89AC637-615E-45EF-B5AB-E5D3995D4CCB}"/>
                </a:ext>
              </a:extLst>
            </p:cNvPr>
            <p:cNvGrpSpPr/>
            <p:nvPr/>
          </p:nvGrpSpPr>
          <p:grpSpPr>
            <a:xfrm>
              <a:off x="3941618" y="2144737"/>
              <a:ext cx="1730067" cy="608019"/>
              <a:chOff x="4427180" y="1975524"/>
              <a:chExt cx="1958618" cy="688341"/>
            </a:xfrm>
            <a:grpFill/>
          </p:grpSpPr>
          <p:sp>
            <p:nvSpPr>
              <p:cNvPr id="138" name="Rectangle 6">
                <a:extLst>
                  <a:ext uri="{FF2B5EF4-FFF2-40B4-BE49-F238E27FC236}">
                    <a16:creationId xmlns:a16="http://schemas.microsoft.com/office/drawing/2014/main" id="{DF10EBE9-56AA-408E-B949-508B3BDD8859}"/>
                  </a:ext>
                </a:extLst>
              </p:cNvPr>
              <p:cNvSpPr/>
              <p:nvPr/>
            </p:nvSpPr>
            <p:spPr>
              <a:xfrm>
                <a:off x="4427180" y="2557577"/>
                <a:ext cx="1958617" cy="106288"/>
              </a:xfrm>
              <a:custGeom>
                <a:avLst/>
                <a:gdLst>
                  <a:gd name="connsiteX0" fmla="*/ 0 w 2448272"/>
                  <a:gd name="connsiteY0" fmla="*/ 0 h 432048"/>
                  <a:gd name="connsiteX1" fmla="*/ 2448272 w 2448272"/>
                  <a:gd name="connsiteY1" fmla="*/ 0 h 432048"/>
                  <a:gd name="connsiteX2" fmla="*/ 2448272 w 2448272"/>
                  <a:gd name="connsiteY2" fmla="*/ 432048 h 432048"/>
                  <a:gd name="connsiteX3" fmla="*/ 0 w 2448272"/>
                  <a:gd name="connsiteY3" fmla="*/ 432048 h 432048"/>
                  <a:gd name="connsiteX4" fmla="*/ 0 w 2448272"/>
                  <a:gd name="connsiteY4" fmla="*/ 0 h 432048"/>
                  <a:gd name="connsiteX0" fmla="*/ 0 w 2448272"/>
                  <a:gd name="connsiteY0" fmla="*/ 0 h 433457"/>
                  <a:gd name="connsiteX1" fmla="*/ 2448272 w 2448272"/>
                  <a:gd name="connsiteY1" fmla="*/ 0 h 433457"/>
                  <a:gd name="connsiteX2" fmla="*/ 2448272 w 2448272"/>
                  <a:gd name="connsiteY2" fmla="*/ 432048 h 433457"/>
                  <a:gd name="connsiteX3" fmla="*/ 1909509 w 2448272"/>
                  <a:gd name="connsiteY3" fmla="*/ 433457 h 433457"/>
                  <a:gd name="connsiteX4" fmla="*/ 0 w 2448272"/>
                  <a:gd name="connsiteY4" fmla="*/ 432048 h 433457"/>
                  <a:gd name="connsiteX5" fmla="*/ 0 w 2448272"/>
                  <a:gd name="connsiteY5" fmla="*/ 0 h 433457"/>
                  <a:gd name="connsiteX0" fmla="*/ 0 w 2448272"/>
                  <a:gd name="connsiteY0" fmla="*/ 0 h 433457"/>
                  <a:gd name="connsiteX1" fmla="*/ 2448272 w 2448272"/>
                  <a:gd name="connsiteY1" fmla="*/ 0 h 433457"/>
                  <a:gd name="connsiteX2" fmla="*/ 2448272 w 2448272"/>
                  <a:gd name="connsiteY2" fmla="*/ 432048 h 433457"/>
                  <a:gd name="connsiteX3" fmla="*/ 1909509 w 2448272"/>
                  <a:gd name="connsiteY3" fmla="*/ 433457 h 433457"/>
                  <a:gd name="connsiteX4" fmla="*/ 492189 w 2448272"/>
                  <a:gd name="connsiteY4" fmla="*/ 433457 h 433457"/>
                  <a:gd name="connsiteX5" fmla="*/ 0 w 2448272"/>
                  <a:gd name="connsiteY5" fmla="*/ 432048 h 433457"/>
                  <a:gd name="connsiteX6" fmla="*/ 0 w 2448272"/>
                  <a:gd name="connsiteY6" fmla="*/ 0 h 433457"/>
                  <a:gd name="connsiteX0" fmla="*/ 0 w 2448272"/>
                  <a:gd name="connsiteY0" fmla="*/ 0 h 433457"/>
                  <a:gd name="connsiteX1" fmla="*/ 2448272 w 2448272"/>
                  <a:gd name="connsiteY1" fmla="*/ 0 h 433457"/>
                  <a:gd name="connsiteX2" fmla="*/ 2448272 w 2448272"/>
                  <a:gd name="connsiteY2" fmla="*/ 432048 h 433457"/>
                  <a:gd name="connsiteX3" fmla="*/ 1909509 w 2448272"/>
                  <a:gd name="connsiteY3" fmla="*/ 433457 h 433457"/>
                  <a:gd name="connsiteX4" fmla="*/ 492189 w 2448272"/>
                  <a:gd name="connsiteY4" fmla="*/ 433457 h 433457"/>
                  <a:gd name="connsiteX5" fmla="*/ 0 w 2448272"/>
                  <a:gd name="connsiteY5" fmla="*/ 0 h 433457"/>
                  <a:gd name="connsiteX0" fmla="*/ 0 w 2448272"/>
                  <a:gd name="connsiteY0" fmla="*/ 0 h 433457"/>
                  <a:gd name="connsiteX1" fmla="*/ 2448272 w 2448272"/>
                  <a:gd name="connsiteY1" fmla="*/ 0 h 433457"/>
                  <a:gd name="connsiteX2" fmla="*/ 1909509 w 2448272"/>
                  <a:gd name="connsiteY2" fmla="*/ 433457 h 433457"/>
                  <a:gd name="connsiteX3" fmla="*/ 492189 w 2448272"/>
                  <a:gd name="connsiteY3" fmla="*/ 433457 h 433457"/>
                  <a:gd name="connsiteX4" fmla="*/ 0 w 2448272"/>
                  <a:gd name="connsiteY4" fmla="*/ 0 h 433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433457">
                    <a:moveTo>
                      <a:pt x="0" y="0"/>
                    </a:moveTo>
                    <a:lnTo>
                      <a:pt x="2448272" y="0"/>
                    </a:lnTo>
                    <a:lnTo>
                      <a:pt x="1909509" y="433457"/>
                    </a:lnTo>
                    <a:lnTo>
                      <a:pt x="492189" y="4334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9" name="Rectangle 138">
                <a:extLst>
                  <a:ext uri="{FF2B5EF4-FFF2-40B4-BE49-F238E27FC236}">
                    <a16:creationId xmlns:a16="http://schemas.microsoft.com/office/drawing/2014/main" id="{74DE165C-BBE9-4116-9A8D-A7B080C0B1B7}"/>
                  </a:ext>
                </a:extLst>
              </p:cNvPr>
              <p:cNvSpPr/>
              <p:nvPr/>
            </p:nvSpPr>
            <p:spPr>
              <a:xfrm>
                <a:off x="4427181" y="1975524"/>
                <a:ext cx="1958617" cy="5846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36" name="Rectangle: Top Corners Rounded 135">
              <a:extLst>
                <a:ext uri="{FF2B5EF4-FFF2-40B4-BE49-F238E27FC236}">
                  <a16:creationId xmlns:a16="http://schemas.microsoft.com/office/drawing/2014/main" id="{0CF09AD5-F57B-48AF-AD11-402E1F794A11}"/>
                </a:ext>
              </a:extLst>
            </p:cNvPr>
            <p:cNvSpPr/>
            <p:nvPr/>
          </p:nvSpPr>
          <p:spPr>
            <a:xfrm>
              <a:off x="4509459" y="1615515"/>
              <a:ext cx="594386" cy="71672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7" name="Oval 136">
              <a:extLst>
                <a:ext uri="{FF2B5EF4-FFF2-40B4-BE49-F238E27FC236}">
                  <a16:creationId xmlns:a16="http://schemas.microsoft.com/office/drawing/2014/main" id="{6E3CA469-805B-46DA-B45F-1F435E6C8F48}"/>
                </a:ext>
              </a:extLst>
            </p:cNvPr>
            <p:cNvSpPr/>
            <p:nvPr/>
          </p:nvSpPr>
          <p:spPr>
            <a:xfrm>
              <a:off x="4642191" y="1754390"/>
              <a:ext cx="328922" cy="328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4" name="Group 3">
            <a:extLst>
              <a:ext uri="{FF2B5EF4-FFF2-40B4-BE49-F238E27FC236}">
                <a16:creationId xmlns:a16="http://schemas.microsoft.com/office/drawing/2014/main" id="{1B486A38-BB00-0D4F-3F86-82B22FDAE265}"/>
              </a:ext>
            </a:extLst>
          </p:cNvPr>
          <p:cNvGrpSpPr/>
          <p:nvPr/>
        </p:nvGrpSpPr>
        <p:grpSpPr>
          <a:xfrm>
            <a:off x="9903494" y="2632965"/>
            <a:ext cx="578945" cy="578945"/>
            <a:chOff x="8613399" y="3429000"/>
            <a:chExt cx="578945" cy="578945"/>
          </a:xfrm>
        </p:grpSpPr>
        <p:sp>
          <p:nvSpPr>
            <p:cNvPr id="5" name="Oval 4">
              <a:extLst>
                <a:ext uri="{FF2B5EF4-FFF2-40B4-BE49-F238E27FC236}">
                  <a16:creationId xmlns:a16="http://schemas.microsoft.com/office/drawing/2014/main" id="{B9E7B308-A66D-3CEB-A167-CDF838857883}"/>
                </a:ext>
              </a:extLst>
            </p:cNvPr>
            <p:cNvSpPr/>
            <p:nvPr/>
          </p:nvSpPr>
          <p:spPr>
            <a:xfrm>
              <a:off x="8613399" y="3429000"/>
              <a:ext cx="578945" cy="578945"/>
            </a:xfrm>
            <a:prstGeom prst="ellipse">
              <a:avLst/>
            </a:prstGeom>
            <a:solidFill>
              <a:srgbClr val="0086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reeform 5">
              <a:extLst>
                <a:ext uri="{FF2B5EF4-FFF2-40B4-BE49-F238E27FC236}">
                  <a16:creationId xmlns:a16="http://schemas.microsoft.com/office/drawing/2014/main" id="{4BD2CB9D-9C58-1834-886C-E25550417EFD}"/>
                </a:ext>
              </a:extLst>
            </p:cNvPr>
            <p:cNvSpPr>
              <a:spLocks/>
            </p:cNvSpPr>
            <p:nvPr/>
          </p:nvSpPr>
          <p:spPr bwMode="auto">
            <a:xfrm>
              <a:off x="8725229" y="3609278"/>
              <a:ext cx="280830" cy="263935"/>
            </a:xfrm>
            <a:custGeom>
              <a:avLst/>
              <a:gdLst>
                <a:gd name="T0" fmla="*/ 316 w 853"/>
                <a:gd name="T1" fmla="*/ 576 h 801"/>
                <a:gd name="T2" fmla="*/ 737 w 853"/>
                <a:gd name="T3" fmla="*/ 62 h 801"/>
                <a:gd name="T4" fmla="*/ 821 w 853"/>
                <a:gd name="T5" fmla="*/ 25 h 801"/>
                <a:gd name="T6" fmla="*/ 806 w 853"/>
                <a:gd name="T7" fmla="*/ 117 h 801"/>
                <a:gd name="T8" fmla="*/ 391 w 853"/>
                <a:gd name="T9" fmla="*/ 761 h 801"/>
                <a:gd name="T10" fmla="*/ 323 w 853"/>
                <a:gd name="T11" fmla="*/ 801 h 801"/>
                <a:gd name="T12" fmla="*/ 257 w 853"/>
                <a:gd name="T13" fmla="*/ 765 h 801"/>
                <a:gd name="T14" fmla="*/ 49 w 853"/>
                <a:gd name="T15" fmla="*/ 522 h 801"/>
                <a:gd name="T16" fmla="*/ 59 w 853"/>
                <a:gd name="T17" fmla="*/ 406 h 801"/>
                <a:gd name="T18" fmla="*/ 186 w 853"/>
                <a:gd name="T19" fmla="*/ 422 h 801"/>
                <a:gd name="T20" fmla="*/ 316 w 853"/>
                <a:gd name="T21" fmla="*/ 57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801">
                  <a:moveTo>
                    <a:pt x="316" y="576"/>
                  </a:moveTo>
                  <a:cubicBezTo>
                    <a:pt x="737" y="62"/>
                    <a:pt x="737" y="62"/>
                    <a:pt x="737" y="62"/>
                  </a:cubicBezTo>
                  <a:cubicBezTo>
                    <a:pt x="737" y="62"/>
                    <a:pt x="784" y="0"/>
                    <a:pt x="821" y="25"/>
                  </a:cubicBezTo>
                  <a:cubicBezTo>
                    <a:pt x="853" y="47"/>
                    <a:pt x="806" y="117"/>
                    <a:pt x="806" y="117"/>
                  </a:cubicBezTo>
                  <a:cubicBezTo>
                    <a:pt x="391" y="761"/>
                    <a:pt x="391" y="761"/>
                    <a:pt x="391" y="761"/>
                  </a:cubicBezTo>
                  <a:cubicBezTo>
                    <a:pt x="391" y="761"/>
                    <a:pt x="365" y="801"/>
                    <a:pt x="323" y="801"/>
                  </a:cubicBezTo>
                  <a:cubicBezTo>
                    <a:pt x="283" y="801"/>
                    <a:pt x="257" y="765"/>
                    <a:pt x="257" y="765"/>
                  </a:cubicBezTo>
                  <a:cubicBezTo>
                    <a:pt x="49" y="522"/>
                    <a:pt x="49" y="522"/>
                    <a:pt x="49" y="522"/>
                  </a:cubicBezTo>
                  <a:cubicBezTo>
                    <a:pt x="49" y="522"/>
                    <a:pt x="0" y="451"/>
                    <a:pt x="59" y="406"/>
                  </a:cubicBezTo>
                  <a:cubicBezTo>
                    <a:pt x="128" y="353"/>
                    <a:pt x="186" y="422"/>
                    <a:pt x="186" y="422"/>
                  </a:cubicBezTo>
                  <a:lnTo>
                    <a:pt x="316" y="5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7" name="Group 6">
            <a:extLst>
              <a:ext uri="{FF2B5EF4-FFF2-40B4-BE49-F238E27FC236}">
                <a16:creationId xmlns:a16="http://schemas.microsoft.com/office/drawing/2014/main" id="{C8FF31E1-EA1E-DC83-0C46-917B93F2669D}"/>
              </a:ext>
            </a:extLst>
          </p:cNvPr>
          <p:cNvGrpSpPr/>
          <p:nvPr/>
        </p:nvGrpSpPr>
        <p:grpSpPr>
          <a:xfrm>
            <a:off x="9857862" y="4281036"/>
            <a:ext cx="578945" cy="578945"/>
            <a:chOff x="8613399" y="3429000"/>
            <a:chExt cx="578945" cy="578945"/>
          </a:xfrm>
        </p:grpSpPr>
        <p:sp>
          <p:nvSpPr>
            <p:cNvPr id="8" name="Oval 7">
              <a:extLst>
                <a:ext uri="{FF2B5EF4-FFF2-40B4-BE49-F238E27FC236}">
                  <a16:creationId xmlns:a16="http://schemas.microsoft.com/office/drawing/2014/main" id="{F8A6755C-2271-7104-AB9C-33DADB8BC36D}"/>
                </a:ext>
              </a:extLst>
            </p:cNvPr>
            <p:cNvSpPr/>
            <p:nvPr/>
          </p:nvSpPr>
          <p:spPr>
            <a:xfrm>
              <a:off x="8613399" y="3429000"/>
              <a:ext cx="578945" cy="578945"/>
            </a:xfrm>
            <a:prstGeom prst="ellipse">
              <a:avLst/>
            </a:prstGeom>
            <a:solidFill>
              <a:srgbClr val="0086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5">
              <a:extLst>
                <a:ext uri="{FF2B5EF4-FFF2-40B4-BE49-F238E27FC236}">
                  <a16:creationId xmlns:a16="http://schemas.microsoft.com/office/drawing/2014/main" id="{8F10E601-3A70-CC35-4EF7-0616E20FEF37}"/>
                </a:ext>
              </a:extLst>
            </p:cNvPr>
            <p:cNvSpPr>
              <a:spLocks/>
            </p:cNvSpPr>
            <p:nvPr/>
          </p:nvSpPr>
          <p:spPr bwMode="auto">
            <a:xfrm>
              <a:off x="8725229" y="3609278"/>
              <a:ext cx="280830" cy="263935"/>
            </a:xfrm>
            <a:custGeom>
              <a:avLst/>
              <a:gdLst>
                <a:gd name="T0" fmla="*/ 316 w 853"/>
                <a:gd name="T1" fmla="*/ 576 h 801"/>
                <a:gd name="T2" fmla="*/ 737 w 853"/>
                <a:gd name="T3" fmla="*/ 62 h 801"/>
                <a:gd name="T4" fmla="*/ 821 w 853"/>
                <a:gd name="T5" fmla="*/ 25 h 801"/>
                <a:gd name="T6" fmla="*/ 806 w 853"/>
                <a:gd name="T7" fmla="*/ 117 h 801"/>
                <a:gd name="T8" fmla="*/ 391 w 853"/>
                <a:gd name="T9" fmla="*/ 761 h 801"/>
                <a:gd name="T10" fmla="*/ 323 w 853"/>
                <a:gd name="T11" fmla="*/ 801 h 801"/>
                <a:gd name="T12" fmla="*/ 257 w 853"/>
                <a:gd name="T13" fmla="*/ 765 h 801"/>
                <a:gd name="T14" fmla="*/ 49 w 853"/>
                <a:gd name="T15" fmla="*/ 522 h 801"/>
                <a:gd name="T16" fmla="*/ 59 w 853"/>
                <a:gd name="T17" fmla="*/ 406 h 801"/>
                <a:gd name="T18" fmla="*/ 186 w 853"/>
                <a:gd name="T19" fmla="*/ 422 h 801"/>
                <a:gd name="T20" fmla="*/ 316 w 853"/>
                <a:gd name="T21" fmla="*/ 57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801">
                  <a:moveTo>
                    <a:pt x="316" y="576"/>
                  </a:moveTo>
                  <a:cubicBezTo>
                    <a:pt x="737" y="62"/>
                    <a:pt x="737" y="62"/>
                    <a:pt x="737" y="62"/>
                  </a:cubicBezTo>
                  <a:cubicBezTo>
                    <a:pt x="737" y="62"/>
                    <a:pt x="784" y="0"/>
                    <a:pt x="821" y="25"/>
                  </a:cubicBezTo>
                  <a:cubicBezTo>
                    <a:pt x="853" y="47"/>
                    <a:pt x="806" y="117"/>
                    <a:pt x="806" y="117"/>
                  </a:cubicBezTo>
                  <a:cubicBezTo>
                    <a:pt x="391" y="761"/>
                    <a:pt x="391" y="761"/>
                    <a:pt x="391" y="761"/>
                  </a:cubicBezTo>
                  <a:cubicBezTo>
                    <a:pt x="391" y="761"/>
                    <a:pt x="365" y="801"/>
                    <a:pt x="323" y="801"/>
                  </a:cubicBezTo>
                  <a:cubicBezTo>
                    <a:pt x="283" y="801"/>
                    <a:pt x="257" y="765"/>
                    <a:pt x="257" y="765"/>
                  </a:cubicBezTo>
                  <a:cubicBezTo>
                    <a:pt x="49" y="522"/>
                    <a:pt x="49" y="522"/>
                    <a:pt x="49" y="522"/>
                  </a:cubicBezTo>
                  <a:cubicBezTo>
                    <a:pt x="49" y="522"/>
                    <a:pt x="0" y="451"/>
                    <a:pt x="59" y="406"/>
                  </a:cubicBezTo>
                  <a:cubicBezTo>
                    <a:pt x="128" y="353"/>
                    <a:pt x="186" y="422"/>
                    <a:pt x="186" y="422"/>
                  </a:cubicBezTo>
                  <a:lnTo>
                    <a:pt x="316" y="5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0" name="Group 9">
            <a:extLst>
              <a:ext uri="{FF2B5EF4-FFF2-40B4-BE49-F238E27FC236}">
                <a16:creationId xmlns:a16="http://schemas.microsoft.com/office/drawing/2014/main" id="{D6581F7C-DAAF-F8F5-48EA-0C4AC33F035C}"/>
              </a:ext>
            </a:extLst>
          </p:cNvPr>
          <p:cNvGrpSpPr/>
          <p:nvPr/>
        </p:nvGrpSpPr>
        <p:grpSpPr>
          <a:xfrm>
            <a:off x="9857862" y="5107560"/>
            <a:ext cx="578945" cy="578945"/>
            <a:chOff x="8613399" y="3429000"/>
            <a:chExt cx="578945" cy="578945"/>
          </a:xfrm>
        </p:grpSpPr>
        <p:sp>
          <p:nvSpPr>
            <p:cNvPr id="11" name="Oval 10">
              <a:extLst>
                <a:ext uri="{FF2B5EF4-FFF2-40B4-BE49-F238E27FC236}">
                  <a16:creationId xmlns:a16="http://schemas.microsoft.com/office/drawing/2014/main" id="{F7478BF3-73DE-6D81-0C2D-A501BBE99BE4}"/>
                </a:ext>
              </a:extLst>
            </p:cNvPr>
            <p:cNvSpPr/>
            <p:nvPr/>
          </p:nvSpPr>
          <p:spPr>
            <a:xfrm>
              <a:off x="8613399" y="3429000"/>
              <a:ext cx="578945" cy="578945"/>
            </a:xfrm>
            <a:prstGeom prst="ellipse">
              <a:avLst/>
            </a:prstGeom>
            <a:solidFill>
              <a:srgbClr val="0086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Freeform 5">
              <a:extLst>
                <a:ext uri="{FF2B5EF4-FFF2-40B4-BE49-F238E27FC236}">
                  <a16:creationId xmlns:a16="http://schemas.microsoft.com/office/drawing/2014/main" id="{0D344A5E-BE42-5603-8511-F268FF982075}"/>
                </a:ext>
              </a:extLst>
            </p:cNvPr>
            <p:cNvSpPr>
              <a:spLocks/>
            </p:cNvSpPr>
            <p:nvPr/>
          </p:nvSpPr>
          <p:spPr bwMode="auto">
            <a:xfrm>
              <a:off x="8725229" y="3609278"/>
              <a:ext cx="280830" cy="263935"/>
            </a:xfrm>
            <a:custGeom>
              <a:avLst/>
              <a:gdLst>
                <a:gd name="T0" fmla="*/ 316 w 853"/>
                <a:gd name="T1" fmla="*/ 576 h 801"/>
                <a:gd name="T2" fmla="*/ 737 w 853"/>
                <a:gd name="T3" fmla="*/ 62 h 801"/>
                <a:gd name="T4" fmla="*/ 821 w 853"/>
                <a:gd name="T5" fmla="*/ 25 h 801"/>
                <a:gd name="T6" fmla="*/ 806 w 853"/>
                <a:gd name="T7" fmla="*/ 117 h 801"/>
                <a:gd name="T8" fmla="*/ 391 w 853"/>
                <a:gd name="T9" fmla="*/ 761 h 801"/>
                <a:gd name="T10" fmla="*/ 323 w 853"/>
                <a:gd name="T11" fmla="*/ 801 h 801"/>
                <a:gd name="T12" fmla="*/ 257 w 853"/>
                <a:gd name="T13" fmla="*/ 765 h 801"/>
                <a:gd name="T14" fmla="*/ 49 w 853"/>
                <a:gd name="T15" fmla="*/ 522 h 801"/>
                <a:gd name="T16" fmla="*/ 59 w 853"/>
                <a:gd name="T17" fmla="*/ 406 h 801"/>
                <a:gd name="T18" fmla="*/ 186 w 853"/>
                <a:gd name="T19" fmla="*/ 422 h 801"/>
                <a:gd name="T20" fmla="*/ 316 w 853"/>
                <a:gd name="T21" fmla="*/ 57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801">
                  <a:moveTo>
                    <a:pt x="316" y="576"/>
                  </a:moveTo>
                  <a:cubicBezTo>
                    <a:pt x="737" y="62"/>
                    <a:pt x="737" y="62"/>
                    <a:pt x="737" y="62"/>
                  </a:cubicBezTo>
                  <a:cubicBezTo>
                    <a:pt x="737" y="62"/>
                    <a:pt x="784" y="0"/>
                    <a:pt x="821" y="25"/>
                  </a:cubicBezTo>
                  <a:cubicBezTo>
                    <a:pt x="853" y="47"/>
                    <a:pt x="806" y="117"/>
                    <a:pt x="806" y="117"/>
                  </a:cubicBezTo>
                  <a:cubicBezTo>
                    <a:pt x="391" y="761"/>
                    <a:pt x="391" y="761"/>
                    <a:pt x="391" y="761"/>
                  </a:cubicBezTo>
                  <a:cubicBezTo>
                    <a:pt x="391" y="761"/>
                    <a:pt x="365" y="801"/>
                    <a:pt x="323" y="801"/>
                  </a:cubicBezTo>
                  <a:cubicBezTo>
                    <a:pt x="283" y="801"/>
                    <a:pt x="257" y="765"/>
                    <a:pt x="257" y="765"/>
                  </a:cubicBezTo>
                  <a:cubicBezTo>
                    <a:pt x="49" y="522"/>
                    <a:pt x="49" y="522"/>
                    <a:pt x="49" y="522"/>
                  </a:cubicBezTo>
                  <a:cubicBezTo>
                    <a:pt x="49" y="522"/>
                    <a:pt x="0" y="451"/>
                    <a:pt x="59" y="406"/>
                  </a:cubicBezTo>
                  <a:cubicBezTo>
                    <a:pt x="128" y="353"/>
                    <a:pt x="186" y="422"/>
                    <a:pt x="186" y="422"/>
                  </a:cubicBezTo>
                  <a:lnTo>
                    <a:pt x="316" y="5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4" name="Group 13">
            <a:extLst>
              <a:ext uri="{FF2B5EF4-FFF2-40B4-BE49-F238E27FC236}">
                <a16:creationId xmlns:a16="http://schemas.microsoft.com/office/drawing/2014/main" id="{95C067B8-8826-F1DE-C30A-BEF9928021FD}"/>
              </a:ext>
            </a:extLst>
          </p:cNvPr>
          <p:cNvGrpSpPr/>
          <p:nvPr/>
        </p:nvGrpSpPr>
        <p:grpSpPr>
          <a:xfrm>
            <a:off x="0" y="260649"/>
            <a:ext cx="4901548" cy="720079"/>
            <a:chOff x="839416" y="260648"/>
            <a:chExt cx="4062132" cy="720079"/>
          </a:xfrm>
          <a:solidFill>
            <a:srgbClr val="008698"/>
          </a:solidFill>
        </p:grpSpPr>
        <p:sp>
          <p:nvSpPr>
            <p:cNvPr id="15" name="Rectangle 14">
              <a:extLst>
                <a:ext uri="{FF2B5EF4-FFF2-40B4-BE49-F238E27FC236}">
                  <a16:creationId xmlns:a16="http://schemas.microsoft.com/office/drawing/2014/main" id="{4A328502-C0AE-7A33-395D-9768829D3315}"/>
                </a:ext>
              </a:extLst>
            </p:cNvPr>
            <p:cNvSpPr>
              <a:spLocks noChangeArrowheads="1"/>
            </p:cNvSpPr>
            <p:nvPr/>
          </p:nvSpPr>
          <p:spPr bwMode="auto">
            <a:xfrm rot="10800000" flipH="1">
              <a:off x="839416" y="260727"/>
              <a:ext cx="3647728" cy="720000"/>
            </a:xfrm>
            <a:prstGeom prst="rect">
              <a:avLst/>
            </a:prstGeom>
            <a:grpFill/>
            <a:ln>
              <a:noFill/>
            </a:ln>
          </p:spPr>
          <p:txBody>
            <a:bodyPr wrap="none" anchor="ctr"/>
            <a:lstStyle/>
            <a:p>
              <a:endParaRPr lang="en-US" dirty="0"/>
            </a:p>
          </p:txBody>
        </p:sp>
        <p:sp>
          <p:nvSpPr>
            <p:cNvPr id="16" name="Flowchart: Delay 15">
              <a:extLst>
                <a:ext uri="{FF2B5EF4-FFF2-40B4-BE49-F238E27FC236}">
                  <a16:creationId xmlns:a16="http://schemas.microsoft.com/office/drawing/2014/main" id="{8E00247E-9BB5-787A-4F77-DC529B12F339}"/>
                </a:ext>
              </a:extLst>
            </p:cNvPr>
            <p:cNvSpPr/>
            <p:nvPr/>
          </p:nvSpPr>
          <p:spPr>
            <a:xfrm>
              <a:off x="4367808" y="260648"/>
              <a:ext cx="533740" cy="72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D9B0DCB9-D20B-330E-B42F-3ABA819D0AB1}"/>
              </a:ext>
            </a:extLst>
          </p:cNvPr>
          <p:cNvSpPr txBox="1"/>
          <p:nvPr/>
        </p:nvSpPr>
        <p:spPr>
          <a:xfrm rot="5400000">
            <a:off x="1831423" y="-1452561"/>
            <a:ext cx="738664" cy="4104456"/>
          </a:xfrm>
          <a:prstGeom prst="rect">
            <a:avLst/>
          </a:prstGeom>
          <a:noFill/>
        </p:spPr>
        <p:txBody>
          <a:bodyPr vert="vert270" wrap="square" rtlCol="0">
            <a:spAutoFit/>
          </a:bodyPr>
          <a:lstStyle/>
          <a:p>
            <a:r>
              <a:rPr lang="en-GB" sz="3600" b="1" dirty="0">
                <a:solidFill>
                  <a:schemeClr val="bg1"/>
                </a:solidFill>
                <a:latin typeface="Arial" panose="020B0604020202020204" pitchFamily="34" charset="0"/>
                <a:cs typeface="Arial" panose="020B0604020202020204" pitchFamily="34" charset="0"/>
              </a:rPr>
              <a:t>final takeaways</a:t>
            </a:r>
          </a:p>
        </p:txBody>
      </p:sp>
      <p:grpSp>
        <p:nvGrpSpPr>
          <p:cNvPr id="18" name="Group 17">
            <a:extLst>
              <a:ext uri="{FF2B5EF4-FFF2-40B4-BE49-F238E27FC236}">
                <a16:creationId xmlns:a16="http://schemas.microsoft.com/office/drawing/2014/main" id="{49C8FD21-8A5E-E713-F502-EBFEB5F722D7}"/>
              </a:ext>
            </a:extLst>
          </p:cNvPr>
          <p:cNvGrpSpPr/>
          <p:nvPr/>
        </p:nvGrpSpPr>
        <p:grpSpPr>
          <a:xfrm>
            <a:off x="2004462" y="4383359"/>
            <a:ext cx="318559" cy="374297"/>
            <a:chOff x="5529263" y="1260476"/>
            <a:chExt cx="4173538" cy="4903788"/>
          </a:xfrm>
          <a:solidFill>
            <a:schemeClr val="bg1"/>
          </a:solidFill>
        </p:grpSpPr>
        <p:sp>
          <p:nvSpPr>
            <p:cNvPr id="19" name="Freeform 98">
              <a:extLst>
                <a:ext uri="{FF2B5EF4-FFF2-40B4-BE49-F238E27FC236}">
                  <a16:creationId xmlns:a16="http://schemas.microsoft.com/office/drawing/2014/main" id="{AF16D968-5FB6-79D8-0DAD-808E604A6922}"/>
                </a:ext>
              </a:extLst>
            </p:cNvPr>
            <p:cNvSpPr>
              <a:spLocks noEditPoints="1"/>
            </p:cNvSpPr>
            <p:nvPr/>
          </p:nvSpPr>
          <p:spPr bwMode="auto">
            <a:xfrm>
              <a:off x="6554788" y="1260476"/>
              <a:ext cx="2119313" cy="2641600"/>
            </a:xfrm>
            <a:custGeom>
              <a:avLst/>
              <a:gdLst>
                <a:gd name="T0" fmla="*/ 1206 w 2670"/>
                <a:gd name="T1" fmla="*/ 352 h 3329"/>
                <a:gd name="T2" fmla="*/ 1012 w 2670"/>
                <a:gd name="T3" fmla="*/ 390 h 3329"/>
                <a:gd name="T4" fmla="*/ 803 w 2670"/>
                <a:gd name="T5" fmla="*/ 478 h 3329"/>
                <a:gd name="T6" fmla="*/ 608 w 2670"/>
                <a:gd name="T7" fmla="*/ 638 h 3329"/>
                <a:gd name="T8" fmla="*/ 451 w 2670"/>
                <a:gd name="T9" fmla="*/ 890 h 3329"/>
                <a:gd name="T10" fmla="*/ 363 w 2670"/>
                <a:gd name="T11" fmla="*/ 1253 h 3329"/>
                <a:gd name="T12" fmla="*/ 352 w 2670"/>
                <a:gd name="T13" fmla="*/ 1373 h 3329"/>
                <a:gd name="T14" fmla="*/ 346 w 2670"/>
                <a:gd name="T15" fmla="*/ 1471 h 3329"/>
                <a:gd name="T16" fmla="*/ 346 w 2670"/>
                <a:gd name="T17" fmla="*/ 1715 h 3329"/>
                <a:gd name="T18" fmla="*/ 382 w 2670"/>
                <a:gd name="T19" fmla="*/ 2045 h 3329"/>
                <a:gd name="T20" fmla="*/ 482 w 2670"/>
                <a:gd name="T21" fmla="*/ 2396 h 3329"/>
                <a:gd name="T22" fmla="*/ 670 w 2670"/>
                <a:gd name="T23" fmla="*/ 2710 h 3329"/>
                <a:gd name="T24" fmla="*/ 954 w 2670"/>
                <a:gd name="T25" fmla="*/ 2913 h 3329"/>
                <a:gd name="T26" fmla="*/ 1328 w 2670"/>
                <a:gd name="T27" fmla="*/ 2983 h 3329"/>
                <a:gd name="T28" fmla="*/ 1631 w 2670"/>
                <a:gd name="T29" fmla="*/ 2943 h 3329"/>
                <a:gd name="T30" fmla="*/ 1938 w 2670"/>
                <a:gd name="T31" fmla="*/ 2774 h 3329"/>
                <a:gd name="T32" fmla="*/ 2153 w 2670"/>
                <a:gd name="T33" fmla="*/ 2481 h 3329"/>
                <a:gd name="T34" fmla="*/ 2271 w 2670"/>
                <a:gd name="T35" fmla="*/ 2133 h 3329"/>
                <a:gd name="T36" fmla="*/ 2318 w 2670"/>
                <a:gd name="T37" fmla="*/ 1793 h 3329"/>
                <a:gd name="T38" fmla="*/ 2326 w 2670"/>
                <a:gd name="T39" fmla="*/ 1522 h 3329"/>
                <a:gd name="T40" fmla="*/ 2318 w 2670"/>
                <a:gd name="T41" fmla="*/ 1381 h 3329"/>
                <a:gd name="T42" fmla="*/ 2316 w 2670"/>
                <a:gd name="T43" fmla="*/ 1362 h 3329"/>
                <a:gd name="T44" fmla="*/ 2248 w 2670"/>
                <a:gd name="T45" fmla="*/ 973 h 3329"/>
                <a:gd name="T46" fmla="*/ 2107 w 2670"/>
                <a:gd name="T47" fmla="*/ 696 h 3329"/>
                <a:gd name="T48" fmla="*/ 1917 w 2670"/>
                <a:gd name="T49" fmla="*/ 514 h 3329"/>
                <a:gd name="T50" fmla="*/ 1703 w 2670"/>
                <a:gd name="T51" fmla="*/ 407 h 3329"/>
                <a:gd name="T52" fmla="*/ 1488 w 2670"/>
                <a:gd name="T53" fmla="*/ 358 h 3329"/>
                <a:gd name="T54" fmla="*/ 1326 w 2670"/>
                <a:gd name="T55" fmla="*/ 346 h 3329"/>
                <a:gd name="T56" fmla="*/ 1599 w 2670"/>
                <a:gd name="T57" fmla="*/ 23 h 3329"/>
                <a:gd name="T58" fmla="*/ 2040 w 2670"/>
                <a:gd name="T59" fmla="*/ 181 h 3329"/>
                <a:gd name="T60" fmla="*/ 2232 w 2670"/>
                <a:gd name="T61" fmla="*/ 320 h 3329"/>
                <a:gd name="T62" fmla="*/ 2416 w 2670"/>
                <a:gd name="T63" fmla="*/ 531 h 3329"/>
                <a:gd name="T64" fmla="*/ 2565 w 2670"/>
                <a:gd name="T65" fmla="*/ 826 h 3329"/>
                <a:gd name="T66" fmla="*/ 2651 w 2670"/>
                <a:gd name="T67" fmla="*/ 1225 h 3329"/>
                <a:gd name="T68" fmla="*/ 2666 w 2670"/>
                <a:gd name="T69" fmla="*/ 1435 h 3329"/>
                <a:gd name="T70" fmla="*/ 2668 w 2670"/>
                <a:gd name="T71" fmla="*/ 1699 h 3329"/>
                <a:gd name="T72" fmla="*/ 2632 w 2670"/>
                <a:gd name="T73" fmla="*/ 2063 h 3329"/>
                <a:gd name="T74" fmla="*/ 2529 w 2670"/>
                <a:gd name="T75" fmla="*/ 2468 h 3329"/>
                <a:gd name="T76" fmla="*/ 2328 w 2670"/>
                <a:gd name="T77" fmla="*/ 2853 h 3329"/>
                <a:gd name="T78" fmla="*/ 2008 w 2670"/>
                <a:gd name="T79" fmla="*/ 3150 h 3329"/>
                <a:gd name="T80" fmla="*/ 1594 w 2670"/>
                <a:gd name="T81" fmla="*/ 3306 h 3329"/>
                <a:gd name="T82" fmla="*/ 1191 w 2670"/>
                <a:gd name="T83" fmla="*/ 3323 h 3329"/>
                <a:gd name="T84" fmla="*/ 756 w 2670"/>
                <a:gd name="T85" fmla="*/ 3203 h 3329"/>
                <a:gd name="T86" fmla="*/ 412 w 2670"/>
                <a:gd name="T87" fmla="*/ 2940 h 3329"/>
                <a:gd name="T88" fmla="*/ 181 w 2670"/>
                <a:gd name="T89" fmla="*/ 2569 h 3329"/>
                <a:gd name="T90" fmla="*/ 56 w 2670"/>
                <a:gd name="T91" fmla="*/ 2163 h 3329"/>
                <a:gd name="T92" fmla="*/ 7 w 2670"/>
                <a:gd name="T93" fmla="*/ 1783 h 3329"/>
                <a:gd name="T94" fmla="*/ 2 w 2670"/>
                <a:gd name="T95" fmla="*/ 1488 h 3329"/>
                <a:gd name="T96" fmla="*/ 11 w 2670"/>
                <a:gd name="T97" fmla="*/ 1341 h 3329"/>
                <a:gd name="T98" fmla="*/ 77 w 2670"/>
                <a:gd name="T99" fmla="*/ 914 h 3329"/>
                <a:gd name="T100" fmla="*/ 216 w 2670"/>
                <a:gd name="T101" fmla="*/ 591 h 3329"/>
                <a:gd name="T102" fmla="*/ 395 w 2670"/>
                <a:gd name="T103" fmla="*/ 360 h 3329"/>
                <a:gd name="T104" fmla="*/ 591 w 2670"/>
                <a:gd name="T105" fmla="*/ 204 h 3329"/>
                <a:gd name="T106" fmla="*/ 937 w 2670"/>
                <a:gd name="T107" fmla="*/ 53 h 3329"/>
                <a:gd name="T108" fmla="*/ 1268 w 2670"/>
                <a:gd name="T109" fmla="*/ 0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0" h="3329">
                  <a:moveTo>
                    <a:pt x="1326" y="346"/>
                  </a:moveTo>
                  <a:lnTo>
                    <a:pt x="1291" y="346"/>
                  </a:lnTo>
                  <a:lnTo>
                    <a:pt x="1249" y="348"/>
                  </a:lnTo>
                  <a:lnTo>
                    <a:pt x="1206" y="352"/>
                  </a:lnTo>
                  <a:lnTo>
                    <a:pt x="1161" y="358"/>
                  </a:lnTo>
                  <a:lnTo>
                    <a:pt x="1112" y="365"/>
                  </a:lnTo>
                  <a:lnTo>
                    <a:pt x="1063" y="377"/>
                  </a:lnTo>
                  <a:lnTo>
                    <a:pt x="1012" y="390"/>
                  </a:lnTo>
                  <a:lnTo>
                    <a:pt x="960" y="407"/>
                  </a:lnTo>
                  <a:lnTo>
                    <a:pt x="907" y="425"/>
                  </a:lnTo>
                  <a:lnTo>
                    <a:pt x="854" y="450"/>
                  </a:lnTo>
                  <a:lnTo>
                    <a:pt x="803" y="478"/>
                  </a:lnTo>
                  <a:lnTo>
                    <a:pt x="751" y="510"/>
                  </a:lnTo>
                  <a:lnTo>
                    <a:pt x="702" y="548"/>
                  </a:lnTo>
                  <a:lnTo>
                    <a:pt x="653" y="591"/>
                  </a:lnTo>
                  <a:lnTo>
                    <a:pt x="608" y="638"/>
                  </a:lnTo>
                  <a:lnTo>
                    <a:pt x="563" y="692"/>
                  </a:lnTo>
                  <a:lnTo>
                    <a:pt x="521" y="751"/>
                  </a:lnTo>
                  <a:lnTo>
                    <a:pt x="485" y="817"/>
                  </a:lnTo>
                  <a:lnTo>
                    <a:pt x="451" y="890"/>
                  </a:lnTo>
                  <a:lnTo>
                    <a:pt x="421" y="969"/>
                  </a:lnTo>
                  <a:lnTo>
                    <a:pt x="397" y="1055"/>
                  </a:lnTo>
                  <a:lnTo>
                    <a:pt x="376" y="1149"/>
                  </a:lnTo>
                  <a:lnTo>
                    <a:pt x="363" y="1253"/>
                  </a:lnTo>
                  <a:lnTo>
                    <a:pt x="354" y="1362"/>
                  </a:lnTo>
                  <a:lnTo>
                    <a:pt x="354" y="1366"/>
                  </a:lnTo>
                  <a:lnTo>
                    <a:pt x="354" y="1369"/>
                  </a:lnTo>
                  <a:lnTo>
                    <a:pt x="352" y="1373"/>
                  </a:lnTo>
                  <a:lnTo>
                    <a:pt x="352" y="1381"/>
                  </a:lnTo>
                  <a:lnTo>
                    <a:pt x="350" y="1400"/>
                  </a:lnTo>
                  <a:lnTo>
                    <a:pt x="348" y="1430"/>
                  </a:lnTo>
                  <a:lnTo>
                    <a:pt x="346" y="1471"/>
                  </a:lnTo>
                  <a:lnTo>
                    <a:pt x="344" y="1522"/>
                  </a:lnTo>
                  <a:lnTo>
                    <a:pt x="344" y="1578"/>
                  </a:lnTo>
                  <a:lnTo>
                    <a:pt x="344" y="1644"/>
                  </a:lnTo>
                  <a:lnTo>
                    <a:pt x="346" y="1715"/>
                  </a:lnTo>
                  <a:lnTo>
                    <a:pt x="352" y="1793"/>
                  </a:lnTo>
                  <a:lnTo>
                    <a:pt x="359" y="1873"/>
                  </a:lnTo>
                  <a:lnTo>
                    <a:pt x="369" y="1958"/>
                  </a:lnTo>
                  <a:lnTo>
                    <a:pt x="382" y="2045"/>
                  </a:lnTo>
                  <a:lnTo>
                    <a:pt x="401" y="2133"/>
                  </a:lnTo>
                  <a:lnTo>
                    <a:pt x="423" y="2221"/>
                  </a:lnTo>
                  <a:lnTo>
                    <a:pt x="450" y="2310"/>
                  </a:lnTo>
                  <a:lnTo>
                    <a:pt x="482" y="2396"/>
                  </a:lnTo>
                  <a:lnTo>
                    <a:pt x="519" y="2481"/>
                  </a:lnTo>
                  <a:lnTo>
                    <a:pt x="563" y="2562"/>
                  </a:lnTo>
                  <a:lnTo>
                    <a:pt x="613" y="2639"/>
                  </a:lnTo>
                  <a:lnTo>
                    <a:pt x="670" y="2710"/>
                  </a:lnTo>
                  <a:lnTo>
                    <a:pt x="734" y="2774"/>
                  </a:lnTo>
                  <a:lnTo>
                    <a:pt x="801" y="2829"/>
                  </a:lnTo>
                  <a:lnTo>
                    <a:pt x="875" y="2876"/>
                  </a:lnTo>
                  <a:lnTo>
                    <a:pt x="954" y="2913"/>
                  </a:lnTo>
                  <a:lnTo>
                    <a:pt x="1039" y="2943"/>
                  </a:lnTo>
                  <a:lnTo>
                    <a:pt x="1129" y="2966"/>
                  </a:lnTo>
                  <a:lnTo>
                    <a:pt x="1225" y="2979"/>
                  </a:lnTo>
                  <a:lnTo>
                    <a:pt x="1328" y="2983"/>
                  </a:lnTo>
                  <a:lnTo>
                    <a:pt x="1342" y="2983"/>
                  </a:lnTo>
                  <a:lnTo>
                    <a:pt x="1443" y="2979"/>
                  </a:lnTo>
                  <a:lnTo>
                    <a:pt x="1541" y="2966"/>
                  </a:lnTo>
                  <a:lnTo>
                    <a:pt x="1631" y="2943"/>
                  </a:lnTo>
                  <a:lnTo>
                    <a:pt x="1716" y="2913"/>
                  </a:lnTo>
                  <a:lnTo>
                    <a:pt x="1795" y="2876"/>
                  </a:lnTo>
                  <a:lnTo>
                    <a:pt x="1868" y="2829"/>
                  </a:lnTo>
                  <a:lnTo>
                    <a:pt x="1938" y="2774"/>
                  </a:lnTo>
                  <a:lnTo>
                    <a:pt x="2000" y="2710"/>
                  </a:lnTo>
                  <a:lnTo>
                    <a:pt x="2058" y="2639"/>
                  </a:lnTo>
                  <a:lnTo>
                    <a:pt x="2107" y="2562"/>
                  </a:lnTo>
                  <a:lnTo>
                    <a:pt x="2153" y="2481"/>
                  </a:lnTo>
                  <a:lnTo>
                    <a:pt x="2190" y="2396"/>
                  </a:lnTo>
                  <a:lnTo>
                    <a:pt x="2222" y="2310"/>
                  </a:lnTo>
                  <a:lnTo>
                    <a:pt x="2248" y="2221"/>
                  </a:lnTo>
                  <a:lnTo>
                    <a:pt x="2271" y="2133"/>
                  </a:lnTo>
                  <a:lnTo>
                    <a:pt x="2288" y="2045"/>
                  </a:lnTo>
                  <a:lnTo>
                    <a:pt x="2301" y="1958"/>
                  </a:lnTo>
                  <a:lnTo>
                    <a:pt x="2312" y="1873"/>
                  </a:lnTo>
                  <a:lnTo>
                    <a:pt x="2318" y="1793"/>
                  </a:lnTo>
                  <a:lnTo>
                    <a:pt x="2324" y="1715"/>
                  </a:lnTo>
                  <a:lnTo>
                    <a:pt x="2326" y="1644"/>
                  </a:lnTo>
                  <a:lnTo>
                    <a:pt x="2326" y="1580"/>
                  </a:lnTo>
                  <a:lnTo>
                    <a:pt x="2326" y="1522"/>
                  </a:lnTo>
                  <a:lnTo>
                    <a:pt x="2324" y="1471"/>
                  </a:lnTo>
                  <a:lnTo>
                    <a:pt x="2322" y="1432"/>
                  </a:lnTo>
                  <a:lnTo>
                    <a:pt x="2320" y="1400"/>
                  </a:lnTo>
                  <a:lnTo>
                    <a:pt x="2318" y="1381"/>
                  </a:lnTo>
                  <a:lnTo>
                    <a:pt x="2316" y="1373"/>
                  </a:lnTo>
                  <a:lnTo>
                    <a:pt x="2316" y="1369"/>
                  </a:lnTo>
                  <a:lnTo>
                    <a:pt x="2316" y="1366"/>
                  </a:lnTo>
                  <a:lnTo>
                    <a:pt x="2316" y="1362"/>
                  </a:lnTo>
                  <a:lnTo>
                    <a:pt x="2307" y="1253"/>
                  </a:lnTo>
                  <a:lnTo>
                    <a:pt x="2294" y="1153"/>
                  </a:lnTo>
                  <a:lnTo>
                    <a:pt x="2273" y="1059"/>
                  </a:lnTo>
                  <a:lnTo>
                    <a:pt x="2248" y="973"/>
                  </a:lnTo>
                  <a:lnTo>
                    <a:pt x="2220" y="894"/>
                  </a:lnTo>
                  <a:lnTo>
                    <a:pt x="2186" y="822"/>
                  </a:lnTo>
                  <a:lnTo>
                    <a:pt x="2149" y="756"/>
                  </a:lnTo>
                  <a:lnTo>
                    <a:pt x="2107" y="696"/>
                  </a:lnTo>
                  <a:lnTo>
                    <a:pt x="2064" y="642"/>
                  </a:lnTo>
                  <a:lnTo>
                    <a:pt x="2017" y="595"/>
                  </a:lnTo>
                  <a:lnTo>
                    <a:pt x="1968" y="551"/>
                  </a:lnTo>
                  <a:lnTo>
                    <a:pt x="1917" y="514"/>
                  </a:lnTo>
                  <a:lnTo>
                    <a:pt x="1865" y="482"/>
                  </a:lnTo>
                  <a:lnTo>
                    <a:pt x="1812" y="452"/>
                  </a:lnTo>
                  <a:lnTo>
                    <a:pt x="1757" y="427"/>
                  </a:lnTo>
                  <a:lnTo>
                    <a:pt x="1703" y="407"/>
                  </a:lnTo>
                  <a:lnTo>
                    <a:pt x="1648" y="390"/>
                  </a:lnTo>
                  <a:lnTo>
                    <a:pt x="1594" y="377"/>
                  </a:lnTo>
                  <a:lnTo>
                    <a:pt x="1541" y="365"/>
                  </a:lnTo>
                  <a:lnTo>
                    <a:pt x="1488" y="358"/>
                  </a:lnTo>
                  <a:lnTo>
                    <a:pt x="1437" y="352"/>
                  </a:lnTo>
                  <a:lnTo>
                    <a:pt x="1389" y="348"/>
                  </a:lnTo>
                  <a:lnTo>
                    <a:pt x="1342" y="346"/>
                  </a:lnTo>
                  <a:lnTo>
                    <a:pt x="1326" y="346"/>
                  </a:lnTo>
                  <a:close/>
                  <a:moveTo>
                    <a:pt x="1328" y="0"/>
                  </a:moveTo>
                  <a:lnTo>
                    <a:pt x="1351" y="0"/>
                  </a:lnTo>
                  <a:lnTo>
                    <a:pt x="1477" y="8"/>
                  </a:lnTo>
                  <a:lnTo>
                    <a:pt x="1599" y="23"/>
                  </a:lnTo>
                  <a:lnTo>
                    <a:pt x="1718" y="49"/>
                  </a:lnTo>
                  <a:lnTo>
                    <a:pt x="1829" y="85"/>
                  </a:lnTo>
                  <a:lnTo>
                    <a:pt x="1936" y="128"/>
                  </a:lnTo>
                  <a:lnTo>
                    <a:pt x="2040" y="181"/>
                  </a:lnTo>
                  <a:lnTo>
                    <a:pt x="2087" y="209"/>
                  </a:lnTo>
                  <a:lnTo>
                    <a:pt x="2134" y="241"/>
                  </a:lnTo>
                  <a:lnTo>
                    <a:pt x="2183" y="279"/>
                  </a:lnTo>
                  <a:lnTo>
                    <a:pt x="2232" y="320"/>
                  </a:lnTo>
                  <a:lnTo>
                    <a:pt x="2280" y="365"/>
                  </a:lnTo>
                  <a:lnTo>
                    <a:pt x="2326" y="414"/>
                  </a:lnTo>
                  <a:lnTo>
                    <a:pt x="2373" y="471"/>
                  </a:lnTo>
                  <a:lnTo>
                    <a:pt x="2416" y="531"/>
                  </a:lnTo>
                  <a:lnTo>
                    <a:pt x="2457" y="595"/>
                  </a:lnTo>
                  <a:lnTo>
                    <a:pt x="2497" y="666"/>
                  </a:lnTo>
                  <a:lnTo>
                    <a:pt x="2533" y="743"/>
                  </a:lnTo>
                  <a:lnTo>
                    <a:pt x="2565" y="826"/>
                  </a:lnTo>
                  <a:lnTo>
                    <a:pt x="2593" y="916"/>
                  </a:lnTo>
                  <a:lnTo>
                    <a:pt x="2617" y="1012"/>
                  </a:lnTo>
                  <a:lnTo>
                    <a:pt x="2636" y="1116"/>
                  </a:lnTo>
                  <a:lnTo>
                    <a:pt x="2651" y="1225"/>
                  </a:lnTo>
                  <a:lnTo>
                    <a:pt x="2661" y="1341"/>
                  </a:lnTo>
                  <a:lnTo>
                    <a:pt x="2662" y="1360"/>
                  </a:lnTo>
                  <a:lnTo>
                    <a:pt x="2664" y="1392"/>
                  </a:lnTo>
                  <a:lnTo>
                    <a:pt x="2666" y="1435"/>
                  </a:lnTo>
                  <a:lnTo>
                    <a:pt x="2668" y="1488"/>
                  </a:lnTo>
                  <a:lnTo>
                    <a:pt x="2670" y="1550"/>
                  </a:lnTo>
                  <a:lnTo>
                    <a:pt x="2670" y="1621"/>
                  </a:lnTo>
                  <a:lnTo>
                    <a:pt x="2668" y="1699"/>
                  </a:lnTo>
                  <a:lnTo>
                    <a:pt x="2664" y="1783"/>
                  </a:lnTo>
                  <a:lnTo>
                    <a:pt x="2657" y="1872"/>
                  </a:lnTo>
                  <a:lnTo>
                    <a:pt x="2647" y="1966"/>
                  </a:lnTo>
                  <a:lnTo>
                    <a:pt x="2632" y="2063"/>
                  </a:lnTo>
                  <a:lnTo>
                    <a:pt x="2615" y="2163"/>
                  </a:lnTo>
                  <a:lnTo>
                    <a:pt x="2591" y="2265"/>
                  </a:lnTo>
                  <a:lnTo>
                    <a:pt x="2563" y="2366"/>
                  </a:lnTo>
                  <a:lnTo>
                    <a:pt x="2529" y="2468"/>
                  </a:lnTo>
                  <a:lnTo>
                    <a:pt x="2489" y="2569"/>
                  </a:lnTo>
                  <a:lnTo>
                    <a:pt x="2442" y="2667"/>
                  </a:lnTo>
                  <a:lnTo>
                    <a:pt x="2390" y="2761"/>
                  </a:lnTo>
                  <a:lnTo>
                    <a:pt x="2328" y="2853"/>
                  </a:lnTo>
                  <a:lnTo>
                    <a:pt x="2258" y="2940"/>
                  </a:lnTo>
                  <a:lnTo>
                    <a:pt x="2181" y="3019"/>
                  </a:lnTo>
                  <a:lnTo>
                    <a:pt x="2096" y="3090"/>
                  </a:lnTo>
                  <a:lnTo>
                    <a:pt x="2008" y="3150"/>
                  </a:lnTo>
                  <a:lnTo>
                    <a:pt x="1914" y="3203"/>
                  </a:lnTo>
                  <a:lnTo>
                    <a:pt x="1812" y="3246"/>
                  </a:lnTo>
                  <a:lnTo>
                    <a:pt x="1707" y="3282"/>
                  </a:lnTo>
                  <a:lnTo>
                    <a:pt x="1594" y="3306"/>
                  </a:lnTo>
                  <a:lnTo>
                    <a:pt x="1477" y="3323"/>
                  </a:lnTo>
                  <a:lnTo>
                    <a:pt x="1355" y="3329"/>
                  </a:lnTo>
                  <a:lnTo>
                    <a:pt x="1313" y="3329"/>
                  </a:lnTo>
                  <a:lnTo>
                    <a:pt x="1191" y="3323"/>
                  </a:lnTo>
                  <a:lnTo>
                    <a:pt x="1074" y="3306"/>
                  </a:lnTo>
                  <a:lnTo>
                    <a:pt x="963" y="3282"/>
                  </a:lnTo>
                  <a:lnTo>
                    <a:pt x="858" y="3246"/>
                  </a:lnTo>
                  <a:lnTo>
                    <a:pt x="756" y="3203"/>
                  </a:lnTo>
                  <a:lnTo>
                    <a:pt x="662" y="3150"/>
                  </a:lnTo>
                  <a:lnTo>
                    <a:pt x="574" y="3090"/>
                  </a:lnTo>
                  <a:lnTo>
                    <a:pt x="489" y="3019"/>
                  </a:lnTo>
                  <a:lnTo>
                    <a:pt x="412" y="2940"/>
                  </a:lnTo>
                  <a:lnTo>
                    <a:pt x="342" y="2853"/>
                  </a:lnTo>
                  <a:lnTo>
                    <a:pt x="282" y="2761"/>
                  </a:lnTo>
                  <a:lnTo>
                    <a:pt x="228" y="2667"/>
                  </a:lnTo>
                  <a:lnTo>
                    <a:pt x="181" y="2569"/>
                  </a:lnTo>
                  <a:lnTo>
                    <a:pt x="141" y="2468"/>
                  </a:lnTo>
                  <a:lnTo>
                    <a:pt x="107" y="2366"/>
                  </a:lnTo>
                  <a:lnTo>
                    <a:pt x="79" y="2265"/>
                  </a:lnTo>
                  <a:lnTo>
                    <a:pt x="56" y="2163"/>
                  </a:lnTo>
                  <a:lnTo>
                    <a:pt x="38" y="2063"/>
                  </a:lnTo>
                  <a:lnTo>
                    <a:pt x="24" y="1966"/>
                  </a:lnTo>
                  <a:lnTo>
                    <a:pt x="13" y="1872"/>
                  </a:lnTo>
                  <a:lnTo>
                    <a:pt x="7" y="1783"/>
                  </a:lnTo>
                  <a:lnTo>
                    <a:pt x="2" y="1699"/>
                  </a:lnTo>
                  <a:lnTo>
                    <a:pt x="0" y="1621"/>
                  </a:lnTo>
                  <a:lnTo>
                    <a:pt x="0" y="1550"/>
                  </a:lnTo>
                  <a:lnTo>
                    <a:pt x="2" y="1488"/>
                  </a:lnTo>
                  <a:lnTo>
                    <a:pt x="4" y="1435"/>
                  </a:lnTo>
                  <a:lnTo>
                    <a:pt x="7" y="1392"/>
                  </a:lnTo>
                  <a:lnTo>
                    <a:pt x="9" y="1360"/>
                  </a:lnTo>
                  <a:lnTo>
                    <a:pt x="11" y="1341"/>
                  </a:lnTo>
                  <a:lnTo>
                    <a:pt x="19" y="1223"/>
                  </a:lnTo>
                  <a:lnTo>
                    <a:pt x="34" y="1114"/>
                  </a:lnTo>
                  <a:lnTo>
                    <a:pt x="53" y="1010"/>
                  </a:lnTo>
                  <a:lnTo>
                    <a:pt x="77" y="914"/>
                  </a:lnTo>
                  <a:lnTo>
                    <a:pt x="107" y="824"/>
                  </a:lnTo>
                  <a:lnTo>
                    <a:pt x="139" y="739"/>
                  </a:lnTo>
                  <a:lnTo>
                    <a:pt x="177" y="662"/>
                  </a:lnTo>
                  <a:lnTo>
                    <a:pt x="216" y="591"/>
                  </a:lnTo>
                  <a:lnTo>
                    <a:pt x="258" y="525"/>
                  </a:lnTo>
                  <a:lnTo>
                    <a:pt x="303" y="465"/>
                  </a:lnTo>
                  <a:lnTo>
                    <a:pt x="348" y="410"/>
                  </a:lnTo>
                  <a:lnTo>
                    <a:pt x="395" y="360"/>
                  </a:lnTo>
                  <a:lnTo>
                    <a:pt x="444" y="314"/>
                  </a:lnTo>
                  <a:lnTo>
                    <a:pt x="493" y="273"/>
                  </a:lnTo>
                  <a:lnTo>
                    <a:pt x="542" y="237"/>
                  </a:lnTo>
                  <a:lnTo>
                    <a:pt x="591" y="204"/>
                  </a:lnTo>
                  <a:lnTo>
                    <a:pt x="640" y="175"/>
                  </a:lnTo>
                  <a:lnTo>
                    <a:pt x="739" y="125"/>
                  </a:lnTo>
                  <a:lnTo>
                    <a:pt x="839" y="83"/>
                  </a:lnTo>
                  <a:lnTo>
                    <a:pt x="937" y="53"/>
                  </a:lnTo>
                  <a:lnTo>
                    <a:pt x="1031" y="30"/>
                  </a:lnTo>
                  <a:lnTo>
                    <a:pt x="1118" y="15"/>
                  </a:lnTo>
                  <a:lnTo>
                    <a:pt x="1199" y="6"/>
                  </a:lnTo>
                  <a:lnTo>
                    <a:pt x="1268"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Freeform 99">
              <a:extLst>
                <a:ext uri="{FF2B5EF4-FFF2-40B4-BE49-F238E27FC236}">
                  <a16:creationId xmlns:a16="http://schemas.microsoft.com/office/drawing/2014/main" id="{6ABCC893-D958-2E32-8653-001F61854414}"/>
                </a:ext>
              </a:extLst>
            </p:cNvPr>
            <p:cNvSpPr>
              <a:spLocks/>
            </p:cNvSpPr>
            <p:nvPr/>
          </p:nvSpPr>
          <p:spPr bwMode="auto">
            <a:xfrm>
              <a:off x="5529263" y="3892551"/>
              <a:ext cx="4173538" cy="2271713"/>
            </a:xfrm>
            <a:custGeom>
              <a:avLst/>
              <a:gdLst>
                <a:gd name="T0" fmla="*/ 1899 w 5259"/>
                <a:gd name="T1" fmla="*/ 73 h 2860"/>
                <a:gd name="T2" fmla="*/ 1908 w 5259"/>
                <a:gd name="T3" fmla="*/ 255 h 2860"/>
                <a:gd name="T4" fmla="*/ 1810 w 5259"/>
                <a:gd name="T5" fmla="*/ 344 h 2860"/>
                <a:gd name="T6" fmla="*/ 1596 w 5259"/>
                <a:gd name="T7" fmla="*/ 474 h 2860"/>
                <a:gd name="T8" fmla="*/ 1240 w 5259"/>
                <a:gd name="T9" fmla="*/ 650 h 2860"/>
                <a:gd name="T10" fmla="*/ 787 w 5259"/>
                <a:gd name="T11" fmla="*/ 820 h 2860"/>
                <a:gd name="T12" fmla="*/ 489 w 5259"/>
                <a:gd name="T13" fmla="*/ 985 h 2860"/>
                <a:gd name="T14" fmla="*/ 377 w 5259"/>
                <a:gd name="T15" fmla="*/ 1252 h 2860"/>
                <a:gd name="T16" fmla="*/ 346 w 5259"/>
                <a:gd name="T17" fmla="*/ 1564 h 2860"/>
                <a:gd name="T18" fmla="*/ 350 w 5259"/>
                <a:gd name="T19" fmla="*/ 1798 h 2860"/>
                <a:gd name="T20" fmla="*/ 457 w 5259"/>
                <a:gd name="T21" fmla="*/ 2036 h 2860"/>
                <a:gd name="T22" fmla="*/ 841 w 5259"/>
                <a:gd name="T23" fmla="*/ 2204 h 2860"/>
                <a:gd name="T24" fmla="*/ 1447 w 5259"/>
                <a:gd name="T25" fmla="*/ 2386 h 2860"/>
                <a:gd name="T26" fmla="*/ 2254 w 5259"/>
                <a:gd name="T27" fmla="*/ 2505 h 2860"/>
                <a:gd name="T28" fmla="*/ 3184 w 5259"/>
                <a:gd name="T29" fmla="*/ 2490 h 2860"/>
                <a:gd name="T30" fmla="*/ 3954 w 5259"/>
                <a:gd name="T31" fmla="*/ 2352 h 2860"/>
                <a:gd name="T32" fmla="*/ 4516 w 5259"/>
                <a:gd name="T33" fmla="*/ 2168 h 2860"/>
                <a:gd name="T34" fmla="*/ 4849 w 5259"/>
                <a:gd name="T35" fmla="*/ 2014 h 2860"/>
                <a:gd name="T36" fmla="*/ 4913 w 5259"/>
                <a:gd name="T37" fmla="*/ 1728 h 2860"/>
                <a:gd name="T38" fmla="*/ 4908 w 5259"/>
                <a:gd name="T39" fmla="*/ 1438 h 2860"/>
                <a:gd name="T40" fmla="*/ 4851 w 5259"/>
                <a:gd name="T41" fmla="*/ 1137 h 2860"/>
                <a:gd name="T42" fmla="*/ 4686 w 5259"/>
                <a:gd name="T43" fmla="*/ 906 h 2860"/>
                <a:gd name="T44" fmla="*/ 4281 w 5259"/>
                <a:gd name="T45" fmla="*/ 758 h 2860"/>
                <a:gd name="T46" fmla="*/ 3861 w 5259"/>
                <a:gd name="T47" fmla="*/ 579 h 2860"/>
                <a:gd name="T48" fmla="*/ 3558 w 5259"/>
                <a:gd name="T49" fmla="*/ 413 h 2860"/>
                <a:gd name="T50" fmla="*/ 3412 w 5259"/>
                <a:gd name="T51" fmla="*/ 319 h 2860"/>
                <a:gd name="T52" fmla="*/ 3331 w 5259"/>
                <a:gd name="T53" fmla="*/ 184 h 2860"/>
                <a:gd name="T54" fmla="*/ 3419 w 5259"/>
                <a:gd name="T55" fmla="*/ 22 h 2860"/>
                <a:gd name="T56" fmla="*/ 3602 w 5259"/>
                <a:gd name="T57" fmla="*/ 32 h 2860"/>
                <a:gd name="T58" fmla="*/ 3709 w 5259"/>
                <a:gd name="T59" fmla="*/ 99 h 2860"/>
                <a:gd name="T60" fmla="*/ 3986 w 5259"/>
                <a:gd name="T61" fmla="*/ 255 h 2860"/>
                <a:gd name="T62" fmla="*/ 4386 w 5259"/>
                <a:gd name="T63" fmla="*/ 428 h 2860"/>
                <a:gd name="T64" fmla="*/ 4678 w 5259"/>
                <a:gd name="T65" fmla="*/ 519 h 2860"/>
                <a:gd name="T66" fmla="*/ 5002 w 5259"/>
                <a:gd name="T67" fmla="*/ 726 h 2860"/>
                <a:gd name="T68" fmla="*/ 5173 w 5259"/>
                <a:gd name="T69" fmla="*/ 1013 h 2860"/>
                <a:gd name="T70" fmla="*/ 5243 w 5259"/>
                <a:gd name="T71" fmla="*/ 1312 h 2860"/>
                <a:gd name="T72" fmla="*/ 5258 w 5259"/>
                <a:gd name="T73" fmla="*/ 1555 h 2860"/>
                <a:gd name="T74" fmla="*/ 5259 w 5259"/>
                <a:gd name="T75" fmla="*/ 1651 h 2860"/>
                <a:gd name="T76" fmla="*/ 5244 w 5259"/>
                <a:gd name="T77" fmla="*/ 1937 h 2860"/>
                <a:gd name="T78" fmla="*/ 5180 w 5259"/>
                <a:gd name="T79" fmla="*/ 2200 h 2860"/>
                <a:gd name="T80" fmla="*/ 5079 w 5259"/>
                <a:gd name="T81" fmla="*/ 2281 h 2860"/>
                <a:gd name="T82" fmla="*/ 4832 w 5259"/>
                <a:gd name="T83" fmla="*/ 2409 h 2860"/>
                <a:gd name="T84" fmla="*/ 4392 w 5259"/>
                <a:gd name="T85" fmla="*/ 2582 h 2860"/>
                <a:gd name="T86" fmla="*/ 3773 w 5259"/>
                <a:gd name="T87" fmla="*/ 2747 h 2860"/>
                <a:gd name="T88" fmla="*/ 2988 w 5259"/>
                <a:gd name="T89" fmla="*/ 2851 h 2860"/>
                <a:gd name="T90" fmla="*/ 2083 w 5259"/>
                <a:gd name="T91" fmla="*/ 2836 h 2860"/>
                <a:gd name="T92" fmla="*/ 1308 w 5259"/>
                <a:gd name="T93" fmla="*/ 2708 h 2860"/>
                <a:gd name="T94" fmla="*/ 715 w 5259"/>
                <a:gd name="T95" fmla="*/ 2527 h 2860"/>
                <a:gd name="T96" fmla="*/ 322 w 5259"/>
                <a:gd name="T97" fmla="*/ 2356 h 2860"/>
                <a:gd name="T98" fmla="*/ 141 w 5259"/>
                <a:gd name="T99" fmla="*/ 2255 h 2860"/>
                <a:gd name="T100" fmla="*/ 49 w 5259"/>
                <a:gd name="T101" fmla="*/ 2117 h 2860"/>
                <a:gd name="T102" fmla="*/ 6 w 5259"/>
                <a:gd name="T103" fmla="*/ 1809 h 2860"/>
                <a:gd name="T104" fmla="*/ 0 w 5259"/>
                <a:gd name="T105" fmla="*/ 1589 h 2860"/>
                <a:gd name="T106" fmla="*/ 8 w 5259"/>
                <a:gd name="T107" fmla="*/ 1420 h 2860"/>
                <a:gd name="T108" fmla="*/ 49 w 5259"/>
                <a:gd name="T109" fmla="*/ 1136 h 2860"/>
                <a:gd name="T110" fmla="*/ 173 w 5259"/>
                <a:gd name="T111" fmla="*/ 835 h 2860"/>
                <a:gd name="T112" fmla="*/ 431 w 5259"/>
                <a:gd name="T113" fmla="*/ 586 h 2860"/>
                <a:gd name="T114" fmla="*/ 691 w 5259"/>
                <a:gd name="T115" fmla="*/ 489 h 2860"/>
                <a:gd name="T116" fmla="*/ 1127 w 5259"/>
                <a:gd name="T117" fmla="*/ 325 h 2860"/>
                <a:gd name="T118" fmla="*/ 1458 w 5259"/>
                <a:gd name="T119" fmla="*/ 154 h 2860"/>
                <a:gd name="T120" fmla="*/ 1639 w 5259"/>
                <a:gd name="T121" fmla="*/ 43 h 2860"/>
                <a:gd name="T122" fmla="*/ 1767 w 5259"/>
                <a:gd name="T123" fmla="*/ 0 h 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59" h="2860">
                  <a:moveTo>
                    <a:pt x="1767" y="0"/>
                  </a:moveTo>
                  <a:lnTo>
                    <a:pt x="1805" y="5"/>
                  </a:lnTo>
                  <a:lnTo>
                    <a:pt x="1840" y="20"/>
                  </a:lnTo>
                  <a:lnTo>
                    <a:pt x="1871" y="43"/>
                  </a:lnTo>
                  <a:lnTo>
                    <a:pt x="1899" y="73"/>
                  </a:lnTo>
                  <a:lnTo>
                    <a:pt x="1918" y="107"/>
                  </a:lnTo>
                  <a:lnTo>
                    <a:pt x="1927" y="145"/>
                  </a:lnTo>
                  <a:lnTo>
                    <a:pt x="1929" y="182"/>
                  </a:lnTo>
                  <a:lnTo>
                    <a:pt x="1923" y="220"/>
                  </a:lnTo>
                  <a:lnTo>
                    <a:pt x="1908" y="255"/>
                  </a:lnTo>
                  <a:lnTo>
                    <a:pt x="1886" y="287"/>
                  </a:lnTo>
                  <a:lnTo>
                    <a:pt x="1856" y="314"/>
                  </a:lnTo>
                  <a:lnTo>
                    <a:pt x="1848" y="318"/>
                  </a:lnTo>
                  <a:lnTo>
                    <a:pt x="1833" y="329"/>
                  </a:lnTo>
                  <a:lnTo>
                    <a:pt x="1810" y="344"/>
                  </a:lnTo>
                  <a:lnTo>
                    <a:pt x="1780" y="363"/>
                  </a:lnTo>
                  <a:lnTo>
                    <a:pt x="1744" y="385"/>
                  </a:lnTo>
                  <a:lnTo>
                    <a:pt x="1701" y="412"/>
                  </a:lnTo>
                  <a:lnTo>
                    <a:pt x="1650" y="442"/>
                  </a:lnTo>
                  <a:lnTo>
                    <a:pt x="1596" y="474"/>
                  </a:lnTo>
                  <a:lnTo>
                    <a:pt x="1534" y="507"/>
                  </a:lnTo>
                  <a:lnTo>
                    <a:pt x="1468" y="541"/>
                  </a:lnTo>
                  <a:lnTo>
                    <a:pt x="1396" y="577"/>
                  </a:lnTo>
                  <a:lnTo>
                    <a:pt x="1321" y="615"/>
                  </a:lnTo>
                  <a:lnTo>
                    <a:pt x="1240" y="650"/>
                  </a:lnTo>
                  <a:lnTo>
                    <a:pt x="1157" y="688"/>
                  </a:lnTo>
                  <a:lnTo>
                    <a:pt x="1069" y="724"/>
                  </a:lnTo>
                  <a:lnTo>
                    <a:pt x="979" y="758"/>
                  </a:lnTo>
                  <a:lnTo>
                    <a:pt x="883" y="790"/>
                  </a:lnTo>
                  <a:lnTo>
                    <a:pt x="787" y="820"/>
                  </a:lnTo>
                  <a:lnTo>
                    <a:pt x="687" y="848"/>
                  </a:lnTo>
                  <a:lnTo>
                    <a:pt x="627" y="872"/>
                  </a:lnTo>
                  <a:lnTo>
                    <a:pt x="574" y="904"/>
                  </a:lnTo>
                  <a:lnTo>
                    <a:pt x="529" y="942"/>
                  </a:lnTo>
                  <a:lnTo>
                    <a:pt x="489" y="985"/>
                  </a:lnTo>
                  <a:lnTo>
                    <a:pt x="457" y="1030"/>
                  </a:lnTo>
                  <a:lnTo>
                    <a:pt x="431" y="1081"/>
                  </a:lnTo>
                  <a:lnTo>
                    <a:pt x="408" y="1136"/>
                  </a:lnTo>
                  <a:lnTo>
                    <a:pt x="390" y="1192"/>
                  </a:lnTo>
                  <a:lnTo>
                    <a:pt x="377" y="1252"/>
                  </a:lnTo>
                  <a:lnTo>
                    <a:pt x="365" y="1312"/>
                  </a:lnTo>
                  <a:lnTo>
                    <a:pt x="358" y="1374"/>
                  </a:lnTo>
                  <a:lnTo>
                    <a:pt x="352" y="1438"/>
                  </a:lnTo>
                  <a:lnTo>
                    <a:pt x="348" y="1500"/>
                  </a:lnTo>
                  <a:lnTo>
                    <a:pt x="346" y="1564"/>
                  </a:lnTo>
                  <a:lnTo>
                    <a:pt x="345" y="1579"/>
                  </a:lnTo>
                  <a:lnTo>
                    <a:pt x="345" y="1596"/>
                  </a:lnTo>
                  <a:lnTo>
                    <a:pt x="345" y="1658"/>
                  </a:lnTo>
                  <a:lnTo>
                    <a:pt x="346" y="1726"/>
                  </a:lnTo>
                  <a:lnTo>
                    <a:pt x="350" y="1798"/>
                  </a:lnTo>
                  <a:lnTo>
                    <a:pt x="356" y="1869"/>
                  </a:lnTo>
                  <a:lnTo>
                    <a:pt x="363" y="1935"/>
                  </a:lnTo>
                  <a:lnTo>
                    <a:pt x="371" y="1991"/>
                  </a:lnTo>
                  <a:lnTo>
                    <a:pt x="410" y="2012"/>
                  </a:lnTo>
                  <a:lnTo>
                    <a:pt x="457" y="2036"/>
                  </a:lnTo>
                  <a:lnTo>
                    <a:pt x="516" y="2066"/>
                  </a:lnTo>
                  <a:lnTo>
                    <a:pt x="583" y="2097"/>
                  </a:lnTo>
                  <a:lnTo>
                    <a:pt x="659" y="2132"/>
                  </a:lnTo>
                  <a:lnTo>
                    <a:pt x="745" y="2168"/>
                  </a:lnTo>
                  <a:lnTo>
                    <a:pt x="841" y="2204"/>
                  </a:lnTo>
                  <a:lnTo>
                    <a:pt x="945" y="2241"/>
                  </a:lnTo>
                  <a:lnTo>
                    <a:pt x="1058" y="2279"/>
                  </a:lnTo>
                  <a:lnTo>
                    <a:pt x="1180" y="2317"/>
                  </a:lnTo>
                  <a:lnTo>
                    <a:pt x="1310" y="2352"/>
                  </a:lnTo>
                  <a:lnTo>
                    <a:pt x="1447" y="2386"/>
                  </a:lnTo>
                  <a:lnTo>
                    <a:pt x="1594" y="2416"/>
                  </a:lnTo>
                  <a:lnTo>
                    <a:pt x="1746" y="2444"/>
                  </a:lnTo>
                  <a:lnTo>
                    <a:pt x="1908" y="2469"/>
                  </a:lnTo>
                  <a:lnTo>
                    <a:pt x="2078" y="2490"/>
                  </a:lnTo>
                  <a:lnTo>
                    <a:pt x="2254" y="2505"/>
                  </a:lnTo>
                  <a:lnTo>
                    <a:pt x="2439" y="2514"/>
                  </a:lnTo>
                  <a:lnTo>
                    <a:pt x="2631" y="2516"/>
                  </a:lnTo>
                  <a:lnTo>
                    <a:pt x="2823" y="2514"/>
                  </a:lnTo>
                  <a:lnTo>
                    <a:pt x="3007" y="2505"/>
                  </a:lnTo>
                  <a:lnTo>
                    <a:pt x="3184" y="2490"/>
                  </a:lnTo>
                  <a:lnTo>
                    <a:pt x="3353" y="2469"/>
                  </a:lnTo>
                  <a:lnTo>
                    <a:pt x="3515" y="2444"/>
                  </a:lnTo>
                  <a:lnTo>
                    <a:pt x="3669" y="2416"/>
                  </a:lnTo>
                  <a:lnTo>
                    <a:pt x="3816" y="2386"/>
                  </a:lnTo>
                  <a:lnTo>
                    <a:pt x="3954" y="2352"/>
                  </a:lnTo>
                  <a:lnTo>
                    <a:pt x="4083" y="2317"/>
                  </a:lnTo>
                  <a:lnTo>
                    <a:pt x="4204" y="2281"/>
                  </a:lnTo>
                  <a:lnTo>
                    <a:pt x="4317" y="2243"/>
                  </a:lnTo>
                  <a:lnTo>
                    <a:pt x="4420" y="2206"/>
                  </a:lnTo>
                  <a:lnTo>
                    <a:pt x="4516" y="2168"/>
                  </a:lnTo>
                  <a:lnTo>
                    <a:pt x="4601" y="2132"/>
                  </a:lnTo>
                  <a:lnTo>
                    <a:pt x="4678" y="2098"/>
                  </a:lnTo>
                  <a:lnTo>
                    <a:pt x="4744" y="2066"/>
                  </a:lnTo>
                  <a:lnTo>
                    <a:pt x="4802" y="2038"/>
                  </a:lnTo>
                  <a:lnTo>
                    <a:pt x="4849" y="2014"/>
                  </a:lnTo>
                  <a:lnTo>
                    <a:pt x="4887" y="1991"/>
                  </a:lnTo>
                  <a:lnTo>
                    <a:pt x="4896" y="1935"/>
                  </a:lnTo>
                  <a:lnTo>
                    <a:pt x="4904" y="1869"/>
                  </a:lnTo>
                  <a:lnTo>
                    <a:pt x="4909" y="1799"/>
                  </a:lnTo>
                  <a:lnTo>
                    <a:pt x="4913" y="1728"/>
                  </a:lnTo>
                  <a:lnTo>
                    <a:pt x="4915" y="1658"/>
                  </a:lnTo>
                  <a:lnTo>
                    <a:pt x="4915" y="1596"/>
                  </a:lnTo>
                  <a:lnTo>
                    <a:pt x="4913" y="1564"/>
                  </a:lnTo>
                  <a:lnTo>
                    <a:pt x="4911" y="1502"/>
                  </a:lnTo>
                  <a:lnTo>
                    <a:pt x="4908" y="1438"/>
                  </a:lnTo>
                  <a:lnTo>
                    <a:pt x="4902" y="1376"/>
                  </a:lnTo>
                  <a:lnTo>
                    <a:pt x="4894" y="1314"/>
                  </a:lnTo>
                  <a:lnTo>
                    <a:pt x="4883" y="1252"/>
                  </a:lnTo>
                  <a:lnTo>
                    <a:pt x="4870" y="1194"/>
                  </a:lnTo>
                  <a:lnTo>
                    <a:pt x="4851" y="1137"/>
                  </a:lnTo>
                  <a:lnTo>
                    <a:pt x="4829" y="1083"/>
                  </a:lnTo>
                  <a:lnTo>
                    <a:pt x="4802" y="1032"/>
                  </a:lnTo>
                  <a:lnTo>
                    <a:pt x="4768" y="985"/>
                  </a:lnTo>
                  <a:lnTo>
                    <a:pt x="4731" y="944"/>
                  </a:lnTo>
                  <a:lnTo>
                    <a:pt x="4686" y="906"/>
                  </a:lnTo>
                  <a:lnTo>
                    <a:pt x="4633" y="874"/>
                  </a:lnTo>
                  <a:lnTo>
                    <a:pt x="4573" y="848"/>
                  </a:lnTo>
                  <a:lnTo>
                    <a:pt x="4473" y="822"/>
                  </a:lnTo>
                  <a:lnTo>
                    <a:pt x="4375" y="791"/>
                  </a:lnTo>
                  <a:lnTo>
                    <a:pt x="4281" y="758"/>
                  </a:lnTo>
                  <a:lnTo>
                    <a:pt x="4191" y="724"/>
                  </a:lnTo>
                  <a:lnTo>
                    <a:pt x="4102" y="690"/>
                  </a:lnTo>
                  <a:lnTo>
                    <a:pt x="4018" y="652"/>
                  </a:lnTo>
                  <a:lnTo>
                    <a:pt x="3939" y="617"/>
                  </a:lnTo>
                  <a:lnTo>
                    <a:pt x="3861" y="579"/>
                  </a:lnTo>
                  <a:lnTo>
                    <a:pt x="3790" y="543"/>
                  </a:lnTo>
                  <a:lnTo>
                    <a:pt x="3724" y="507"/>
                  </a:lnTo>
                  <a:lnTo>
                    <a:pt x="3664" y="476"/>
                  </a:lnTo>
                  <a:lnTo>
                    <a:pt x="3607" y="444"/>
                  </a:lnTo>
                  <a:lnTo>
                    <a:pt x="3558" y="413"/>
                  </a:lnTo>
                  <a:lnTo>
                    <a:pt x="3515" y="387"/>
                  </a:lnTo>
                  <a:lnTo>
                    <a:pt x="3479" y="365"/>
                  </a:lnTo>
                  <a:lnTo>
                    <a:pt x="3449" y="346"/>
                  </a:lnTo>
                  <a:lnTo>
                    <a:pt x="3427" y="331"/>
                  </a:lnTo>
                  <a:lnTo>
                    <a:pt x="3412" y="319"/>
                  </a:lnTo>
                  <a:lnTo>
                    <a:pt x="3404" y="314"/>
                  </a:lnTo>
                  <a:lnTo>
                    <a:pt x="3374" y="287"/>
                  </a:lnTo>
                  <a:lnTo>
                    <a:pt x="3351" y="257"/>
                  </a:lnTo>
                  <a:lnTo>
                    <a:pt x="3336" y="222"/>
                  </a:lnTo>
                  <a:lnTo>
                    <a:pt x="3331" y="184"/>
                  </a:lnTo>
                  <a:lnTo>
                    <a:pt x="3333" y="146"/>
                  </a:lnTo>
                  <a:lnTo>
                    <a:pt x="3342" y="109"/>
                  </a:lnTo>
                  <a:lnTo>
                    <a:pt x="3361" y="75"/>
                  </a:lnTo>
                  <a:lnTo>
                    <a:pt x="3387" y="45"/>
                  </a:lnTo>
                  <a:lnTo>
                    <a:pt x="3419" y="22"/>
                  </a:lnTo>
                  <a:lnTo>
                    <a:pt x="3455" y="7"/>
                  </a:lnTo>
                  <a:lnTo>
                    <a:pt x="3493" y="2"/>
                  </a:lnTo>
                  <a:lnTo>
                    <a:pt x="3530" y="3"/>
                  </a:lnTo>
                  <a:lnTo>
                    <a:pt x="3568" y="13"/>
                  </a:lnTo>
                  <a:lnTo>
                    <a:pt x="3602" y="32"/>
                  </a:lnTo>
                  <a:lnTo>
                    <a:pt x="3607" y="35"/>
                  </a:lnTo>
                  <a:lnTo>
                    <a:pt x="3621" y="45"/>
                  </a:lnTo>
                  <a:lnTo>
                    <a:pt x="3643" y="58"/>
                  </a:lnTo>
                  <a:lnTo>
                    <a:pt x="3671" y="77"/>
                  </a:lnTo>
                  <a:lnTo>
                    <a:pt x="3709" y="99"/>
                  </a:lnTo>
                  <a:lnTo>
                    <a:pt x="3752" y="126"/>
                  </a:lnTo>
                  <a:lnTo>
                    <a:pt x="3801" y="156"/>
                  </a:lnTo>
                  <a:lnTo>
                    <a:pt x="3858" y="186"/>
                  </a:lnTo>
                  <a:lnTo>
                    <a:pt x="3918" y="220"/>
                  </a:lnTo>
                  <a:lnTo>
                    <a:pt x="3986" y="255"/>
                  </a:lnTo>
                  <a:lnTo>
                    <a:pt x="4057" y="289"/>
                  </a:lnTo>
                  <a:lnTo>
                    <a:pt x="4134" y="325"/>
                  </a:lnTo>
                  <a:lnTo>
                    <a:pt x="4213" y="361"/>
                  </a:lnTo>
                  <a:lnTo>
                    <a:pt x="4298" y="397"/>
                  </a:lnTo>
                  <a:lnTo>
                    <a:pt x="4386" y="428"/>
                  </a:lnTo>
                  <a:lnTo>
                    <a:pt x="4477" y="460"/>
                  </a:lnTo>
                  <a:lnTo>
                    <a:pt x="4569" y="489"/>
                  </a:lnTo>
                  <a:lnTo>
                    <a:pt x="4665" y="515"/>
                  </a:lnTo>
                  <a:lnTo>
                    <a:pt x="4671" y="517"/>
                  </a:lnTo>
                  <a:lnTo>
                    <a:pt x="4678" y="519"/>
                  </a:lnTo>
                  <a:lnTo>
                    <a:pt x="4757" y="551"/>
                  </a:lnTo>
                  <a:lnTo>
                    <a:pt x="4829" y="588"/>
                  </a:lnTo>
                  <a:lnTo>
                    <a:pt x="4893" y="630"/>
                  </a:lnTo>
                  <a:lnTo>
                    <a:pt x="4951" y="675"/>
                  </a:lnTo>
                  <a:lnTo>
                    <a:pt x="5002" y="726"/>
                  </a:lnTo>
                  <a:lnTo>
                    <a:pt x="5047" y="778"/>
                  </a:lnTo>
                  <a:lnTo>
                    <a:pt x="5086" y="835"/>
                  </a:lnTo>
                  <a:lnTo>
                    <a:pt x="5120" y="893"/>
                  </a:lnTo>
                  <a:lnTo>
                    <a:pt x="5148" y="953"/>
                  </a:lnTo>
                  <a:lnTo>
                    <a:pt x="5173" y="1013"/>
                  </a:lnTo>
                  <a:lnTo>
                    <a:pt x="5194" y="1074"/>
                  </a:lnTo>
                  <a:lnTo>
                    <a:pt x="5211" y="1136"/>
                  </a:lnTo>
                  <a:lnTo>
                    <a:pt x="5224" y="1196"/>
                  </a:lnTo>
                  <a:lnTo>
                    <a:pt x="5233" y="1256"/>
                  </a:lnTo>
                  <a:lnTo>
                    <a:pt x="5243" y="1312"/>
                  </a:lnTo>
                  <a:lnTo>
                    <a:pt x="5248" y="1367"/>
                  </a:lnTo>
                  <a:lnTo>
                    <a:pt x="5252" y="1420"/>
                  </a:lnTo>
                  <a:lnTo>
                    <a:pt x="5254" y="1468"/>
                  </a:lnTo>
                  <a:lnTo>
                    <a:pt x="5256" y="1514"/>
                  </a:lnTo>
                  <a:lnTo>
                    <a:pt x="5258" y="1555"/>
                  </a:lnTo>
                  <a:lnTo>
                    <a:pt x="5258" y="1572"/>
                  </a:lnTo>
                  <a:lnTo>
                    <a:pt x="5259" y="1587"/>
                  </a:lnTo>
                  <a:lnTo>
                    <a:pt x="5259" y="1591"/>
                  </a:lnTo>
                  <a:lnTo>
                    <a:pt x="5259" y="1615"/>
                  </a:lnTo>
                  <a:lnTo>
                    <a:pt x="5259" y="1651"/>
                  </a:lnTo>
                  <a:lnTo>
                    <a:pt x="5258" y="1698"/>
                  </a:lnTo>
                  <a:lnTo>
                    <a:pt x="5258" y="1751"/>
                  </a:lnTo>
                  <a:lnTo>
                    <a:pt x="5254" y="1809"/>
                  </a:lnTo>
                  <a:lnTo>
                    <a:pt x="5250" y="1873"/>
                  </a:lnTo>
                  <a:lnTo>
                    <a:pt x="5244" y="1937"/>
                  </a:lnTo>
                  <a:lnTo>
                    <a:pt x="5237" y="2001"/>
                  </a:lnTo>
                  <a:lnTo>
                    <a:pt x="5226" y="2061"/>
                  </a:lnTo>
                  <a:lnTo>
                    <a:pt x="5212" y="2119"/>
                  </a:lnTo>
                  <a:lnTo>
                    <a:pt x="5197" y="2168"/>
                  </a:lnTo>
                  <a:lnTo>
                    <a:pt x="5180" y="2200"/>
                  </a:lnTo>
                  <a:lnTo>
                    <a:pt x="5158" y="2228"/>
                  </a:lnTo>
                  <a:lnTo>
                    <a:pt x="5132" y="2249"/>
                  </a:lnTo>
                  <a:lnTo>
                    <a:pt x="5122" y="2255"/>
                  </a:lnTo>
                  <a:lnTo>
                    <a:pt x="5105" y="2266"/>
                  </a:lnTo>
                  <a:lnTo>
                    <a:pt x="5079" y="2281"/>
                  </a:lnTo>
                  <a:lnTo>
                    <a:pt x="5045" y="2300"/>
                  </a:lnTo>
                  <a:lnTo>
                    <a:pt x="5004" y="2322"/>
                  </a:lnTo>
                  <a:lnTo>
                    <a:pt x="4955" y="2349"/>
                  </a:lnTo>
                  <a:lnTo>
                    <a:pt x="4896" y="2377"/>
                  </a:lnTo>
                  <a:lnTo>
                    <a:pt x="4832" y="2409"/>
                  </a:lnTo>
                  <a:lnTo>
                    <a:pt x="4759" y="2441"/>
                  </a:lnTo>
                  <a:lnTo>
                    <a:pt x="4678" y="2475"/>
                  </a:lnTo>
                  <a:lnTo>
                    <a:pt x="4590" y="2510"/>
                  </a:lnTo>
                  <a:lnTo>
                    <a:pt x="4496" y="2546"/>
                  </a:lnTo>
                  <a:lnTo>
                    <a:pt x="4392" y="2582"/>
                  </a:lnTo>
                  <a:lnTo>
                    <a:pt x="4283" y="2617"/>
                  </a:lnTo>
                  <a:lnTo>
                    <a:pt x="4166" y="2653"/>
                  </a:lnTo>
                  <a:lnTo>
                    <a:pt x="4042" y="2687"/>
                  </a:lnTo>
                  <a:lnTo>
                    <a:pt x="3910" y="2719"/>
                  </a:lnTo>
                  <a:lnTo>
                    <a:pt x="3773" y="2747"/>
                  </a:lnTo>
                  <a:lnTo>
                    <a:pt x="3630" y="2775"/>
                  </a:lnTo>
                  <a:lnTo>
                    <a:pt x="3479" y="2800"/>
                  </a:lnTo>
                  <a:lnTo>
                    <a:pt x="3321" y="2821"/>
                  </a:lnTo>
                  <a:lnTo>
                    <a:pt x="3160" y="2838"/>
                  </a:lnTo>
                  <a:lnTo>
                    <a:pt x="2988" y="2851"/>
                  </a:lnTo>
                  <a:lnTo>
                    <a:pt x="2813" y="2858"/>
                  </a:lnTo>
                  <a:lnTo>
                    <a:pt x="2631" y="2860"/>
                  </a:lnTo>
                  <a:lnTo>
                    <a:pt x="2443" y="2858"/>
                  </a:lnTo>
                  <a:lnTo>
                    <a:pt x="2260" y="2849"/>
                  </a:lnTo>
                  <a:lnTo>
                    <a:pt x="2083" y="2836"/>
                  </a:lnTo>
                  <a:lnTo>
                    <a:pt x="1914" y="2817"/>
                  </a:lnTo>
                  <a:lnTo>
                    <a:pt x="1752" y="2794"/>
                  </a:lnTo>
                  <a:lnTo>
                    <a:pt x="1596" y="2770"/>
                  </a:lnTo>
                  <a:lnTo>
                    <a:pt x="1449" y="2740"/>
                  </a:lnTo>
                  <a:lnTo>
                    <a:pt x="1308" y="2708"/>
                  </a:lnTo>
                  <a:lnTo>
                    <a:pt x="1174" y="2674"/>
                  </a:lnTo>
                  <a:lnTo>
                    <a:pt x="1048" y="2638"/>
                  </a:lnTo>
                  <a:lnTo>
                    <a:pt x="930" y="2602"/>
                  </a:lnTo>
                  <a:lnTo>
                    <a:pt x="819" y="2565"/>
                  </a:lnTo>
                  <a:lnTo>
                    <a:pt x="715" y="2527"/>
                  </a:lnTo>
                  <a:lnTo>
                    <a:pt x="621" y="2490"/>
                  </a:lnTo>
                  <a:lnTo>
                    <a:pt x="535" y="2454"/>
                  </a:lnTo>
                  <a:lnTo>
                    <a:pt x="456" y="2420"/>
                  </a:lnTo>
                  <a:lnTo>
                    <a:pt x="384" y="2386"/>
                  </a:lnTo>
                  <a:lnTo>
                    <a:pt x="322" y="2356"/>
                  </a:lnTo>
                  <a:lnTo>
                    <a:pt x="269" y="2328"/>
                  </a:lnTo>
                  <a:lnTo>
                    <a:pt x="224" y="2303"/>
                  </a:lnTo>
                  <a:lnTo>
                    <a:pt x="188" y="2283"/>
                  </a:lnTo>
                  <a:lnTo>
                    <a:pt x="160" y="2268"/>
                  </a:lnTo>
                  <a:lnTo>
                    <a:pt x="141" y="2255"/>
                  </a:lnTo>
                  <a:lnTo>
                    <a:pt x="132" y="2249"/>
                  </a:lnTo>
                  <a:lnTo>
                    <a:pt x="104" y="2228"/>
                  </a:lnTo>
                  <a:lnTo>
                    <a:pt x="81" y="2200"/>
                  </a:lnTo>
                  <a:lnTo>
                    <a:pt x="66" y="2168"/>
                  </a:lnTo>
                  <a:lnTo>
                    <a:pt x="49" y="2117"/>
                  </a:lnTo>
                  <a:lnTo>
                    <a:pt x="36" y="2061"/>
                  </a:lnTo>
                  <a:lnTo>
                    <a:pt x="25" y="1999"/>
                  </a:lnTo>
                  <a:lnTo>
                    <a:pt x="15" y="1935"/>
                  </a:lnTo>
                  <a:lnTo>
                    <a:pt x="10" y="1871"/>
                  </a:lnTo>
                  <a:lnTo>
                    <a:pt x="6" y="1809"/>
                  </a:lnTo>
                  <a:lnTo>
                    <a:pt x="2" y="1749"/>
                  </a:lnTo>
                  <a:lnTo>
                    <a:pt x="0" y="1696"/>
                  </a:lnTo>
                  <a:lnTo>
                    <a:pt x="0" y="1651"/>
                  </a:lnTo>
                  <a:lnTo>
                    <a:pt x="0" y="1613"/>
                  </a:lnTo>
                  <a:lnTo>
                    <a:pt x="0" y="1589"/>
                  </a:lnTo>
                  <a:lnTo>
                    <a:pt x="0" y="1585"/>
                  </a:lnTo>
                  <a:lnTo>
                    <a:pt x="2" y="1553"/>
                  </a:lnTo>
                  <a:lnTo>
                    <a:pt x="4" y="1514"/>
                  </a:lnTo>
                  <a:lnTo>
                    <a:pt x="4" y="1468"/>
                  </a:lnTo>
                  <a:lnTo>
                    <a:pt x="8" y="1420"/>
                  </a:lnTo>
                  <a:lnTo>
                    <a:pt x="11" y="1367"/>
                  </a:lnTo>
                  <a:lnTo>
                    <a:pt x="17" y="1312"/>
                  </a:lnTo>
                  <a:lnTo>
                    <a:pt x="25" y="1254"/>
                  </a:lnTo>
                  <a:lnTo>
                    <a:pt x="36" y="1196"/>
                  </a:lnTo>
                  <a:lnTo>
                    <a:pt x="49" y="1136"/>
                  </a:lnTo>
                  <a:lnTo>
                    <a:pt x="66" y="1074"/>
                  </a:lnTo>
                  <a:lnTo>
                    <a:pt x="87" y="1013"/>
                  </a:lnTo>
                  <a:lnTo>
                    <a:pt x="111" y="951"/>
                  </a:lnTo>
                  <a:lnTo>
                    <a:pt x="139" y="893"/>
                  </a:lnTo>
                  <a:lnTo>
                    <a:pt x="173" y="835"/>
                  </a:lnTo>
                  <a:lnTo>
                    <a:pt x="213" y="778"/>
                  </a:lnTo>
                  <a:lnTo>
                    <a:pt x="258" y="726"/>
                  </a:lnTo>
                  <a:lnTo>
                    <a:pt x="309" y="675"/>
                  </a:lnTo>
                  <a:lnTo>
                    <a:pt x="367" y="628"/>
                  </a:lnTo>
                  <a:lnTo>
                    <a:pt x="431" y="586"/>
                  </a:lnTo>
                  <a:lnTo>
                    <a:pt x="503" y="549"/>
                  </a:lnTo>
                  <a:lnTo>
                    <a:pt x="582" y="519"/>
                  </a:lnTo>
                  <a:lnTo>
                    <a:pt x="587" y="517"/>
                  </a:lnTo>
                  <a:lnTo>
                    <a:pt x="595" y="515"/>
                  </a:lnTo>
                  <a:lnTo>
                    <a:pt x="691" y="489"/>
                  </a:lnTo>
                  <a:lnTo>
                    <a:pt x="783" y="459"/>
                  </a:lnTo>
                  <a:lnTo>
                    <a:pt x="875" y="428"/>
                  </a:lnTo>
                  <a:lnTo>
                    <a:pt x="962" y="395"/>
                  </a:lnTo>
                  <a:lnTo>
                    <a:pt x="1046" y="359"/>
                  </a:lnTo>
                  <a:lnTo>
                    <a:pt x="1127" y="325"/>
                  </a:lnTo>
                  <a:lnTo>
                    <a:pt x="1203" y="289"/>
                  </a:lnTo>
                  <a:lnTo>
                    <a:pt x="1274" y="254"/>
                  </a:lnTo>
                  <a:lnTo>
                    <a:pt x="1342" y="218"/>
                  </a:lnTo>
                  <a:lnTo>
                    <a:pt x="1402" y="186"/>
                  </a:lnTo>
                  <a:lnTo>
                    <a:pt x="1458" y="154"/>
                  </a:lnTo>
                  <a:lnTo>
                    <a:pt x="1507" y="126"/>
                  </a:lnTo>
                  <a:lnTo>
                    <a:pt x="1551" y="99"/>
                  </a:lnTo>
                  <a:lnTo>
                    <a:pt x="1588" y="77"/>
                  </a:lnTo>
                  <a:lnTo>
                    <a:pt x="1617" y="58"/>
                  </a:lnTo>
                  <a:lnTo>
                    <a:pt x="1639" y="43"/>
                  </a:lnTo>
                  <a:lnTo>
                    <a:pt x="1652" y="34"/>
                  </a:lnTo>
                  <a:lnTo>
                    <a:pt x="1658" y="30"/>
                  </a:lnTo>
                  <a:lnTo>
                    <a:pt x="1692" y="11"/>
                  </a:lnTo>
                  <a:lnTo>
                    <a:pt x="1729" y="2"/>
                  </a:lnTo>
                  <a:lnTo>
                    <a:pt x="17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5099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2" grpId="0" animBg="1"/>
      <p:bldP spid="63" grpId="0" animBg="1"/>
      <p:bldP spid="64" grpId="0" animBg="1"/>
      <p:bldP spid="89" grpId="0" animBg="1"/>
      <p:bldP spid="90" grpId="0" animBg="1"/>
      <p:bldP spid="115" grpId="0" animBg="1"/>
      <p:bldP spid="116" grpId="0" animBg="1"/>
      <p:bldP spid="117" grpId="0" animBg="1"/>
      <p:bldP spid="118" grpId="0" animBg="1"/>
      <p:bldP spid="127" grpId="0"/>
      <p:bldP spid="128" grpId="0"/>
      <p:bldP spid="129" grpId="0"/>
      <p:bldP spid="1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2D0E51-0667-9DB4-D7CD-4F6EFD86DBFD}"/>
              </a:ext>
            </a:extLst>
          </p:cNvPr>
          <p:cNvSpPr>
            <a:spLocks noChangeArrowheads="1"/>
          </p:cNvSpPr>
          <p:nvPr/>
        </p:nvSpPr>
        <p:spPr bwMode="auto">
          <a:xfrm rot="16200000">
            <a:off x="3793096" y="-1540904"/>
            <a:ext cx="5229200" cy="11568608"/>
          </a:xfrm>
          <a:prstGeom prst="rect">
            <a:avLst/>
          </a:prstGeom>
          <a:solidFill>
            <a:srgbClr val="008698"/>
          </a:solidFill>
          <a:ln>
            <a:noFill/>
          </a:ln>
        </p:spPr>
        <p:txBody>
          <a:bodyPr wrap="none" anchor="ctr"/>
          <a:lstStyle/>
          <a:p>
            <a:endParaRPr lang="en-US" dirty="0"/>
          </a:p>
        </p:txBody>
      </p:sp>
      <p:pic>
        <p:nvPicPr>
          <p:cNvPr id="2050" name="Picture 2" descr="EMBARGOED UNTIL 00.00  29/03/23&#10;NOTE TO EDITORS AND JOURNALISTS:&#10;In return for single editorial usage, please include the following details and a thumbnail image of&#10;the cover (attached) and with the following credit included:&#10;Portrait of King Charles III by Alastair Barford © Illustrated London News. The Illustrated&#10;Coronation Edition is published by Illustrated London News and is on sale though leading&#10;supermarkets and WH Smith from 30 March">
            <a:extLst>
              <a:ext uri="{FF2B5EF4-FFF2-40B4-BE49-F238E27FC236}">
                <a16:creationId xmlns:a16="http://schemas.microsoft.com/office/drawing/2014/main" id="{7D331096-2E23-D1B3-380B-A8C9BC380CF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93" b="98611" l="9896" r="89974">
                        <a14:foregroundMark x1="41406" y1="5093" x2="41406" y2="5093"/>
                        <a14:foregroundMark x1="42188" y1="79398" x2="42188" y2="79398"/>
                        <a14:foregroundMark x1="39583" y1="90278" x2="39583" y2="90278"/>
                        <a14:foregroundMark x1="34245" y1="91435" x2="34245" y2="91435"/>
                        <a14:foregroundMark x1="31510" y1="90972" x2="31510" y2="90972"/>
                        <a14:foregroundMark x1="33333" y1="83796" x2="33333" y2="83796"/>
                        <a14:foregroundMark x1="29427" y1="98611" x2="29427" y2="98611"/>
                      </a14:backgroundRemoval>
                    </a14:imgEffect>
                  </a14:imgLayer>
                </a14:imgProps>
              </a:ext>
              <a:ext uri="{28A0092B-C50C-407E-A947-70E740481C1C}">
                <a14:useLocalDpi xmlns:a14="http://schemas.microsoft.com/office/drawing/2010/main" val="0"/>
              </a:ext>
            </a:extLst>
          </a:blip>
          <a:srcRect r="28690"/>
          <a:stretch/>
        </p:blipFill>
        <p:spPr bwMode="auto">
          <a:xfrm>
            <a:off x="5879977" y="1879024"/>
            <a:ext cx="6312024" cy="497897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15D90827-470A-4C4C-8C8D-000AF965CA10}"/>
              </a:ext>
            </a:extLst>
          </p:cNvPr>
          <p:cNvGrpSpPr/>
          <p:nvPr/>
        </p:nvGrpSpPr>
        <p:grpSpPr>
          <a:xfrm>
            <a:off x="0" y="260649"/>
            <a:ext cx="4901548" cy="720079"/>
            <a:chOff x="839416" y="260648"/>
            <a:chExt cx="4062132" cy="720079"/>
          </a:xfrm>
          <a:solidFill>
            <a:srgbClr val="008698"/>
          </a:solidFill>
        </p:grpSpPr>
        <p:sp>
          <p:nvSpPr>
            <p:cNvPr id="5" name="Rectangle 4"/>
            <p:cNvSpPr>
              <a:spLocks noChangeArrowheads="1"/>
            </p:cNvSpPr>
            <p:nvPr/>
          </p:nvSpPr>
          <p:spPr bwMode="auto">
            <a:xfrm rot="10800000" flipH="1">
              <a:off x="839416" y="260727"/>
              <a:ext cx="3647728" cy="720000"/>
            </a:xfrm>
            <a:prstGeom prst="rect">
              <a:avLst/>
            </a:prstGeom>
            <a:grpFill/>
            <a:ln>
              <a:noFill/>
            </a:ln>
          </p:spPr>
          <p:txBody>
            <a:bodyPr wrap="none" anchor="ctr"/>
            <a:lstStyle/>
            <a:p>
              <a:endParaRPr lang="en-US" dirty="0"/>
            </a:p>
          </p:txBody>
        </p:sp>
        <p:sp>
          <p:nvSpPr>
            <p:cNvPr id="2" name="Flowchart: Delay 1">
              <a:extLst>
                <a:ext uri="{FF2B5EF4-FFF2-40B4-BE49-F238E27FC236}">
                  <a16:creationId xmlns:a16="http://schemas.microsoft.com/office/drawing/2014/main" id="{0F418400-6A95-4403-B3FE-DFB83443FA6B}"/>
                </a:ext>
              </a:extLst>
            </p:cNvPr>
            <p:cNvSpPr/>
            <p:nvPr/>
          </p:nvSpPr>
          <p:spPr>
            <a:xfrm>
              <a:off x="4367808" y="260648"/>
              <a:ext cx="533740" cy="72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rot="5400000">
            <a:off x="1831423" y="-1452561"/>
            <a:ext cx="738664" cy="4104456"/>
          </a:xfrm>
          <a:prstGeom prst="rect">
            <a:avLst/>
          </a:prstGeom>
          <a:noFill/>
        </p:spPr>
        <p:txBody>
          <a:bodyPr vert="vert270" wrap="square" rtlCol="0">
            <a:spAutoFit/>
          </a:bodyPr>
          <a:lstStyle/>
          <a:p>
            <a:r>
              <a:rPr lang="en-GB" sz="3600" b="1" dirty="0">
                <a:solidFill>
                  <a:schemeClr val="bg1"/>
                </a:solidFill>
                <a:latin typeface="Arial" panose="020B0604020202020204" pitchFamily="34" charset="0"/>
                <a:cs typeface="Arial" panose="020B0604020202020204" pitchFamily="34" charset="0"/>
              </a:rPr>
              <a:t>final thought</a:t>
            </a:r>
          </a:p>
        </p:txBody>
      </p:sp>
      <p:sp>
        <p:nvSpPr>
          <p:cNvPr id="7" name="Content Placeholder 2">
            <a:extLst>
              <a:ext uri="{FF2B5EF4-FFF2-40B4-BE49-F238E27FC236}">
                <a16:creationId xmlns:a16="http://schemas.microsoft.com/office/drawing/2014/main" id="{6334195D-7DCF-62BB-8773-3A99CB6B0606}"/>
              </a:ext>
            </a:extLst>
          </p:cNvPr>
          <p:cNvSpPr>
            <a:spLocks noGrp="1"/>
          </p:cNvSpPr>
          <p:nvPr>
            <p:ph idx="1"/>
          </p:nvPr>
        </p:nvSpPr>
        <p:spPr>
          <a:xfrm>
            <a:off x="1157132" y="2083159"/>
            <a:ext cx="7488832" cy="4320480"/>
          </a:xfrm>
        </p:spPr>
        <p:txBody>
          <a:bodyPr/>
          <a:lstStyle/>
          <a:p>
            <a:pPr marL="0" indent="0">
              <a:buNone/>
              <a:tabLst>
                <a:tab pos="6191250" algn="l"/>
              </a:tabLst>
            </a:pPr>
            <a:r>
              <a:rPr lang="en-GB" sz="4800" b="1" cap="all" dirty="0">
                <a:solidFill>
                  <a:schemeClr val="bg1"/>
                </a:solidFill>
                <a:latin typeface="Helvetica" panose="020B0604020202020204" pitchFamily="34" charset="0"/>
                <a:cs typeface="Helvetica" panose="020B0604020202020204" pitchFamily="34" charset="0"/>
              </a:rPr>
              <a:t>On your 100</a:t>
            </a:r>
            <a:r>
              <a:rPr lang="en-GB" sz="4800" b="1" cap="all" baseline="30000" dirty="0">
                <a:solidFill>
                  <a:schemeClr val="bg1"/>
                </a:solidFill>
                <a:latin typeface="Helvetica" panose="020B0604020202020204" pitchFamily="34" charset="0"/>
                <a:cs typeface="Helvetica" panose="020B0604020202020204" pitchFamily="34" charset="0"/>
              </a:rPr>
              <a:t>th</a:t>
            </a:r>
            <a:r>
              <a:rPr lang="en-GB" sz="4800" b="1" cap="all" dirty="0">
                <a:solidFill>
                  <a:schemeClr val="bg1"/>
                </a:solidFill>
                <a:latin typeface="Helvetica" panose="020B0604020202020204" pitchFamily="34" charset="0"/>
                <a:cs typeface="Helvetica" panose="020B0604020202020204" pitchFamily="34" charset="0"/>
              </a:rPr>
              <a:t> Birthday, you’d be disappointed if the King only sent you an email.</a:t>
            </a:r>
          </a:p>
          <a:p>
            <a:pPr marL="0" indent="0" algn="ctr">
              <a:buNone/>
            </a:pPr>
            <a:endParaRPr lang="en-GB" sz="60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1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3FAB19-C356-5F9E-2B7C-854782DBEBC6}"/>
              </a:ext>
            </a:extLst>
          </p:cNvPr>
          <p:cNvPicPr>
            <a:picLocks/>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653A1D8-6BBF-CBC9-B4FE-C75E800F0050}"/>
              </a:ext>
            </a:extLst>
          </p:cNvPr>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2377E43A-1488-D690-ED04-50B37D930EDC}"/>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300" b="1">
                <a:solidFill>
                  <a:srgbClr val="5B5B5B"/>
                </a:solidFill>
              </a:rPr>
              <a:t>Which trends are you seeing within your educational world?</a:t>
            </a:r>
          </a:p>
        </p:txBody>
      </p:sp>
      <p:sp>
        <p:nvSpPr>
          <p:cNvPr id="7" name="Rectangle 6">
            <a:extLst>
              <a:ext uri="{FF2B5EF4-FFF2-40B4-BE49-F238E27FC236}">
                <a16:creationId xmlns:a16="http://schemas.microsoft.com/office/drawing/2014/main" id="{34326498-C087-D80B-1182-988BC0536484}"/>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835025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5D90827-470A-4C4C-8C8D-000AF965CA10}"/>
              </a:ext>
            </a:extLst>
          </p:cNvPr>
          <p:cNvGrpSpPr/>
          <p:nvPr/>
        </p:nvGrpSpPr>
        <p:grpSpPr>
          <a:xfrm>
            <a:off x="0" y="260649"/>
            <a:ext cx="4901548" cy="720079"/>
            <a:chOff x="839416" y="260648"/>
            <a:chExt cx="4062132" cy="720079"/>
          </a:xfrm>
          <a:solidFill>
            <a:srgbClr val="008698"/>
          </a:solidFill>
        </p:grpSpPr>
        <p:sp>
          <p:nvSpPr>
            <p:cNvPr id="5" name="Rectangle 4"/>
            <p:cNvSpPr>
              <a:spLocks noChangeArrowheads="1"/>
            </p:cNvSpPr>
            <p:nvPr/>
          </p:nvSpPr>
          <p:spPr bwMode="auto">
            <a:xfrm rot="10800000" flipH="1">
              <a:off x="839416" y="260727"/>
              <a:ext cx="3647728" cy="720000"/>
            </a:xfrm>
            <a:prstGeom prst="rect">
              <a:avLst/>
            </a:prstGeom>
            <a:grpFill/>
            <a:ln>
              <a:noFill/>
            </a:ln>
          </p:spPr>
          <p:txBody>
            <a:bodyPr wrap="none" anchor="ctr"/>
            <a:lstStyle/>
            <a:p>
              <a:endParaRPr lang="en-US" dirty="0"/>
            </a:p>
          </p:txBody>
        </p:sp>
        <p:sp>
          <p:nvSpPr>
            <p:cNvPr id="2" name="Flowchart: Delay 1">
              <a:extLst>
                <a:ext uri="{FF2B5EF4-FFF2-40B4-BE49-F238E27FC236}">
                  <a16:creationId xmlns:a16="http://schemas.microsoft.com/office/drawing/2014/main" id="{0F418400-6A95-4403-B3FE-DFB83443FA6B}"/>
                </a:ext>
              </a:extLst>
            </p:cNvPr>
            <p:cNvSpPr/>
            <p:nvPr/>
          </p:nvSpPr>
          <p:spPr>
            <a:xfrm>
              <a:off x="4367808" y="260648"/>
              <a:ext cx="533740" cy="72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rot="5400000">
            <a:off x="1831423" y="-1452561"/>
            <a:ext cx="738664" cy="4104456"/>
          </a:xfrm>
          <a:prstGeom prst="rect">
            <a:avLst/>
          </a:prstGeom>
          <a:noFill/>
        </p:spPr>
        <p:txBody>
          <a:bodyPr vert="vert270" wrap="square" rtlCol="0">
            <a:spAutoFit/>
          </a:bodyPr>
          <a:lstStyle/>
          <a:p>
            <a:r>
              <a:rPr lang="en-GB" sz="3600" b="1" dirty="0">
                <a:solidFill>
                  <a:schemeClr val="bg1"/>
                </a:solidFill>
                <a:latin typeface="Arial" panose="020B0604020202020204" pitchFamily="34" charset="0"/>
                <a:cs typeface="Arial" panose="020B0604020202020204" pitchFamily="34" charset="0"/>
              </a:rPr>
              <a:t>thank you</a:t>
            </a:r>
          </a:p>
        </p:txBody>
      </p:sp>
      <p:sp>
        <p:nvSpPr>
          <p:cNvPr id="7" name="Content Placeholder 2">
            <a:extLst>
              <a:ext uri="{FF2B5EF4-FFF2-40B4-BE49-F238E27FC236}">
                <a16:creationId xmlns:a16="http://schemas.microsoft.com/office/drawing/2014/main" id="{6334195D-7DCF-62BB-8773-3A99CB6B0606}"/>
              </a:ext>
            </a:extLst>
          </p:cNvPr>
          <p:cNvSpPr>
            <a:spLocks noGrp="1"/>
          </p:cNvSpPr>
          <p:nvPr>
            <p:ph idx="1"/>
          </p:nvPr>
        </p:nvSpPr>
        <p:spPr>
          <a:xfrm>
            <a:off x="623392" y="1268760"/>
            <a:ext cx="10657184" cy="5328592"/>
          </a:xfrm>
        </p:spPr>
        <p:txBody>
          <a:bodyPr/>
          <a:lstStyle/>
          <a:p>
            <a:pPr marL="0" indent="0">
              <a:buNone/>
            </a:pPr>
            <a:r>
              <a:rPr lang="en-GB" sz="2400" dirty="0">
                <a:latin typeface="Arial" panose="020B0604020202020204" pitchFamily="34" charset="0"/>
                <a:cs typeface="Arial" panose="020B0604020202020204" pitchFamily="34" charset="0"/>
              </a:rPr>
              <a:t>Contact us to find out how we can help you transform production and distribution of certificates and exams.</a:t>
            </a:r>
          </a:p>
          <a:p>
            <a:pPr marL="0" indent="0">
              <a:buNone/>
            </a:pPr>
            <a:endParaRPr lang="en-GB" sz="2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B74FF51-2E4F-B6BB-4A47-DE6D17F2D4E3}"/>
              </a:ext>
            </a:extLst>
          </p:cNvPr>
          <p:cNvPicPr>
            <a:picLocks noChangeAspect="1"/>
          </p:cNvPicPr>
          <p:nvPr/>
        </p:nvPicPr>
        <p:blipFill>
          <a:blip r:embed="rId3"/>
          <a:stretch>
            <a:fillRect/>
          </a:stretch>
        </p:blipFill>
        <p:spPr>
          <a:xfrm>
            <a:off x="3143672" y="2168873"/>
            <a:ext cx="5418290" cy="3528366"/>
          </a:xfrm>
          <a:prstGeom prst="rect">
            <a:avLst/>
          </a:prstGeom>
        </p:spPr>
      </p:pic>
      <p:pic>
        <p:nvPicPr>
          <p:cNvPr id="12" name="Picture 11" descr="A qr code on a blue rectangular sign&#10;&#10;Description automatically generated with low confidence">
            <a:extLst>
              <a:ext uri="{FF2B5EF4-FFF2-40B4-BE49-F238E27FC236}">
                <a16:creationId xmlns:a16="http://schemas.microsoft.com/office/drawing/2014/main" id="{F7B29933-BEDD-4856-E19B-430B6A2106DF}"/>
              </a:ext>
            </a:extLst>
          </p:cNvPr>
          <p:cNvPicPr>
            <a:picLocks noChangeAspect="1"/>
          </p:cNvPicPr>
          <p:nvPr/>
        </p:nvPicPr>
        <p:blipFill rotWithShape="1">
          <a:blip r:embed="rId4">
            <a:extLst>
              <a:ext uri="{28A0092B-C50C-407E-A947-70E740481C1C}">
                <a14:useLocalDpi xmlns:a14="http://schemas.microsoft.com/office/drawing/2010/main" val="0"/>
              </a:ext>
            </a:extLst>
          </a:blip>
          <a:srcRect l="11297" r="10684"/>
          <a:stretch/>
        </p:blipFill>
        <p:spPr>
          <a:xfrm>
            <a:off x="9336360" y="3059415"/>
            <a:ext cx="2591616" cy="3321745"/>
          </a:xfrm>
          <a:prstGeom prst="rect">
            <a:avLst/>
          </a:prstGeom>
        </p:spPr>
      </p:pic>
      <p:sp>
        <p:nvSpPr>
          <p:cNvPr id="14" name="TextBox 13">
            <a:extLst>
              <a:ext uri="{FF2B5EF4-FFF2-40B4-BE49-F238E27FC236}">
                <a16:creationId xmlns:a16="http://schemas.microsoft.com/office/drawing/2014/main" id="{54738EA7-601D-7F55-46BD-8686D580A54C}"/>
              </a:ext>
            </a:extLst>
          </p:cNvPr>
          <p:cNvSpPr txBox="1"/>
          <p:nvPr/>
        </p:nvSpPr>
        <p:spPr>
          <a:xfrm>
            <a:off x="8973240" y="6346947"/>
            <a:ext cx="3206658"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rPr>
              <a:t>www.calendly.com/tcammack </a:t>
            </a:r>
            <a:endParaRPr lang="en-GB" dirty="0"/>
          </a:p>
        </p:txBody>
      </p:sp>
    </p:spTree>
    <p:extLst>
      <p:ext uri="{BB962C8B-B14F-4D97-AF65-F5344CB8AC3E}">
        <p14:creationId xmlns:p14="http://schemas.microsoft.com/office/powerpoint/2010/main" val="3396842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Model shp7">
            <a:extLst>
              <a:ext uri="{FF2B5EF4-FFF2-40B4-BE49-F238E27FC236}">
                <a16:creationId xmlns:a16="http://schemas.microsoft.com/office/drawing/2014/main" id="{B6B765B0-86F0-C546-81AC-56F23618886A}"/>
              </a:ext>
            </a:extLst>
          </p:cNvPr>
          <p:cNvSpPr txBox="1"/>
          <p:nvPr/>
        </p:nvSpPr>
        <p:spPr>
          <a:xfrm>
            <a:off x="4007768" y="1568439"/>
            <a:ext cx="1821332" cy="523220"/>
          </a:xfrm>
          <a:prstGeom prst="rect">
            <a:avLst/>
          </a:prstGeom>
          <a:noFill/>
        </p:spPr>
        <p:txBody>
          <a:bodyPr wrap="none" rtlCol="0" anchor="b" anchorCtr="0">
            <a:spAutoFit/>
          </a:bodyPr>
          <a:lstStyle/>
          <a:p>
            <a:r>
              <a:rPr lang="en-US" sz="2800" b="1" dirty="0">
                <a:solidFill>
                  <a:schemeClr val="tx2"/>
                </a:solidFill>
                <a:latin typeface="Arial Black" panose="020B0A04020102020204" pitchFamily="34" charset="0"/>
                <a:ea typeface="League Spartan" charset="0"/>
                <a:cs typeface="Poppins" pitchFamily="2" charset="77"/>
              </a:rPr>
              <a:t>TRENDS</a:t>
            </a:r>
          </a:p>
        </p:txBody>
      </p:sp>
      <p:sp>
        <p:nvSpPr>
          <p:cNvPr id="22" name="SlideModel shp11">
            <a:extLst>
              <a:ext uri="{FF2B5EF4-FFF2-40B4-BE49-F238E27FC236}">
                <a16:creationId xmlns:a16="http://schemas.microsoft.com/office/drawing/2014/main" id="{21AB3CDF-39A2-6A44-A01D-EBEFD7AF9704}"/>
              </a:ext>
            </a:extLst>
          </p:cNvPr>
          <p:cNvSpPr txBox="1"/>
          <p:nvPr/>
        </p:nvSpPr>
        <p:spPr>
          <a:xfrm>
            <a:off x="4007768" y="2924732"/>
            <a:ext cx="2358338" cy="523220"/>
          </a:xfrm>
          <a:prstGeom prst="rect">
            <a:avLst/>
          </a:prstGeom>
          <a:noFill/>
        </p:spPr>
        <p:txBody>
          <a:bodyPr wrap="none" rtlCol="0" anchor="b" anchorCtr="0">
            <a:spAutoFit/>
          </a:bodyPr>
          <a:lstStyle/>
          <a:p>
            <a:r>
              <a:rPr lang="en-US" sz="2800" b="1" dirty="0">
                <a:solidFill>
                  <a:schemeClr val="tx2"/>
                </a:solidFill>
                <a:latin typeface="Arial Black" panose="020B0A04020102020204" pitchFamily="34" charset="0"/>
                <a:ea typeface="League Spartan" charset="0"/>
                <a:cs typeface="Poppins" pitchFamily="2" charset="77"/>
              </a:rPr>
              <a:t>EXAMPLES</a:t>
            </a:r>
          </a:p>
        </p:txBody>
      </p:sp>
      <p:sp>
        <p:nvSpPr>
          <p:cNvPr id="25" name="SlideModel shp15">
            <a:extLst>
              <a:ext uri="{FF2B5EF4-FFF2-40B4-BE49-F238E27FC236}">
                <a16:creationId xmlns:a16="http://schemas.microsoft.com/office/drawing/2014/main" id="{264140FD-E640-584B-9B33-1F8F6007B15A}"/>
              </a:ext>
            </a:extLst>
          </p:cNvPr>
          <p:cNvSpPr txBox="1"/>
          <p:nvPr/>
        </p:nvSpPr>
        <p:spPr>
          <a:xfrm>
            <a:off x="4007768" y="4283648"/>
            <a:ext cx="2670731" cy="523220"/>
          </a:xfrm>
          <a:prstGeom prst="rect">
            <a:avLst/>
          </a:prstGeom>
          <a:noFill/>
        </p:spPr>
        <p:txBody>
          <a:bodyPr wrap="none" rtlCol="0" anchor="b" anchorCtr="0">
            <a:spAutoFit/>
          </a:bodyPr>
          <a:lstStyle/>
          <a:p>
            <a:r>
              <a:rPr lang="en-US" sz="2800" b="1" dirty="0">
                <a:solidFill>
                  <a:schemeClr val="tx2"/>
                </a:solidFill>
                <a:latin typeface="Arial Black" panose="020B0A04020102020204" pitchFamily="34" charset="0"/>
                <a:ea typeface="League Spartan" charset="0"/>
                <a:cs typeface="Poppins" pitchFamily="2" charset="77"/>
              </a:rPr>
              <a:t>TAKEAWAYS</a:t>
            </a:r>
          </a:p>
        </p:txBody>
      </p:sp>
      <p:sp>
        <p:nvSpPr>
          <p:cNvPr id="17" name="SlideModel shp5">
            <a:extLst>
              <a:ext uri="{FF2B5EF4-FFF2-40B4-BE49-F238E27FC236}">
                <a16:creationId xmlns:a16="http://schemas.microsoft.com/office/drawing/2014/main" id="{08ADBF39-7333-9878-4489-B37F8D2CC2ED}"/>
              </a:ext>
            </a:extLst>
          </p:cNvPr>
          <p:cNvSpPr/>
          <p:nvPr/>
        </p:nvSpPr>
        <p:spPr>
          <a:xfrm>
            <a:off x="2815281" y="4126502"/>
            <a:ext cx="864973" cy="8649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Model shp1">
            <a:extLst>
              <a:ext uri="{FF2B5EF4-FFF2-40B4-BE49-F238E27FC236}">
                <a16:creationId xmlns:a16="http://schemas.microsoft.com/office/drawing/2014/main" id="{121D44CE-2CAE-4E44-851C-CD6570E19DED}"/>
              </a:ext>
            </a:extLst>
          </p:cNvPr>
          <p:cNvSpPr/>
          <p:nvPr/>
        </p:nvSpPr>
        <p:spPr>
          <a:xfrm>
            <a:off x="2815281" y="1408671"/>
            <a:ext cx="864973" cy="8649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Model shp2">
            <a:extLst>
              <a:ext uri="{FF2B5EF4-FFF2-40B4-BE49-F238E27FC236}">
                <a16:creationId xmlns:a16="http://schemas.microsoft.com/office/drawing/2014/main" id="{C20E3D7A-AFF3-EC4C-A5AE-D0B8DA88A5DD}"/>
              </a:ext>
            </a:extLst>
          </p:cNvPr>
          <p:cNvSpPr txBox="1"/>
          <p:nvPr/>
        </p:nvSpPr>
        <p:spPr>
          <a:xfrm>
            <a:off x="2898954" y="1564159"/>
            <a:ext cx="697627" cy="553998"/>
          </a:xfrm>
          <a:prstGeom prst="rect">
            <a:avLst/>
          </a:prstGeom>
          <a:noFill/>
        </p:spPr>
        <p:txBody>
          <a:bodyPr wrap="none" rtlCol="0" anchor="ctr" anchorCtr="0">
            <a:spAutoFit/>
          </a:bodyPr>
          <a:lstStyle/>
          <a:p>
            <a:pPr algn="ctr"/>
            <a:r>
              <a:rPr lang="en-US" sz="3000" b="1" dirty="0">
                <a:solidFill>
                  <a:schemeClr val="bg1"/>
                </a:solidFill>
                <a:latin typeface="Arial Black" panose="020B0A04020102020204" pitchFamily="34" charset="0"/>
                <a:ea typeface="League Spartan" charset="0"/>
                <a:cs typeface="Poppins" pitchFamily="2" charset="77"/>
              </a:rPr>
              <a:t>01</a:t>
            </a:r>
          </a:p>
        </p:txBody>
      </p:sp>
      <p:sp>
        <p:nvSpPr>
          <p:cNvPr id="6" name="SlideModel shp5">
            <a:extLst>
              <a:ext uri="{FF2B5EF4-FFF2-40B4-BE49-F238E27FC236}">
                <a16:creationId xmlns:a16="http://schemas.microsoft.com/office/drawing/2014/main" id="{33C760CB-1B62-6741-9E40-1C3CC7AF7D15}"/>
              </a:ext>
            </a:extLst>
          </p:cNvPr>
          <p:cNvSpPr/>
          <p:nvPr/>
        </p:nvSpPr>
        <p:spPr>
          <a:xfrm>
            <a:off x="2815281" y="2767587"/>
            <a:ext cx="864973" cy="8649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Model shp6">
            <a:extLst>
              <a:ext uri="{FF2B5EF4-FFF2-40B4-BE49-F238E27FC236}">
                <a16:creationId xmlns:a16="http://schemas.microsoft.com/office/drawing/2014/main" id="{4A3A890A-2375-C340-8418-B6E55D63F940}"/>
              </a:ext>
            </a:extLst>
          </p:cNvPr>
          <p:cNvSpPr txBox="1"/>
          <p:nvPr/>
        </p:nvSpPr>
        <p:spPr>
          <a:xfrm>
            <a:off x="2898954" y="2923074"/>
            <a:ext cx="697627" cy="553998"/>
          </a:xfrm>
          <a:prstGeom prst="rect">
            <a:avLst/>
          </a:prstGeom>
          <a:noFill/>
        </p:spPr>
        <p:txBody>
          <a:bodyPr wrap="none" rtlCol="0" anchor="ctr" anchorCtr="0">
            <a:spAutoFit/>
          </a:bodyPr>
          <a:lstStyle/>
          <a:p>
            <a:pPr algn="ctr"/>
            <a:r>
              <a:rPr lang="en-US" sz="3000" b="1" dirty="0">
                <a:solidFill>
                  <a:schemeClr val="bg1"/>
                </a:solidFill>
                <a:latin typeface="Arial Black" panose="020B0A04020102020204" pitchFamily="34" charset="0"/>
                <a:ea typeface="League Spartan" charset="0"/>
                <a:cs typeface="Poppins" pitchFamily="2" charset="77"/>
              </a:rPr>
              <a:t>02</a:t>
            </a:r>
          </a:p>
        </p:txBody>
      </p:sp>
      <p:sp>
        <p:nvSpPr>
          <p:cNvPr id="7" name="SlideModel shp9">
            <a:extLst>
              <a:ext uri="{FF2B5EF4-FFF2-40B4-BE49-F238E27FC236}">
                <a16:creationId xmlns:a16="http://schemas.microsoft.com/office/drawing/2014/main" id="{36F6A505-6F40-2542-9A3E-6E36A8DE36FC}"/>
              </a:ext>
            </a:extLst>
          </p:cNvPr>
          <p:cNvSpPr/>
          <p:nvPr/>
        </p:nvSpPr>
        <p:spPr>
          <a:xfrm>
            <a:off x="2815281" y="4126502"/>
            <a:ext cx="864973" cy="8649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Model shp10">
            <a:extLst>
              <a:ext uri="{FF2B5EF4-FFF2-40B4-BE49-F238E27FC236}">
                <a16:creationId xmlns:a16="http://schemas.microsoft.com/office/drawing/2014/main" id="{3DDBF09B-DC27-7444-9F90-7739D79BFF71}"/>
              </a:ext>
            </a:extLst>
          </p:cNvPr>
          <p:cNvSpPr txBox="1"/>
          <p:nvPr/>
        </p:nvSpPr>
        <p:spPr>
          <a:xfrm>
            <a:off x="2898954" y="4281990"/>
            <a:ext cx="697627" cy="553998"/>
          </a:xfrm>
          <a:prstGeom prst="rect">
            <a:avLst/>
          </a:prstGeom>
          <a:noFill/>
        </p:spPr>
        <p:txBody>
          <a:bodyPr wrap="none" rtlCol="0" anchor="ctr" anchorCtr="0">
            <a:spAutoFit/>
          </a:bodyPr>
          <a:lstStyle/>
          <a:p>
            <a:pPr algn="ctr"/>
            <a:r>
              <a:rPr lang="en-US" sz="3000" b="1" dirty="0">
                <a:solidFill>
                  <a:schemeClr val="bg1"/>
                </a:solidFill>
                <a:latin typeface="Arial Black" panose="020B0A04020102020204" pitchFamily="34" charset="0"/>
                <a:ea typeface="League Spartan" charset="0"/>
                <a:cs typeface="Poppins" pitchFamily="2" charset="77"/>
              </a:rPr>
              <a:t>03</a:t>
            </a:r>
          </a:p>
        </p:txBody>
      </p:sp>
      <p:grpSp>
        <p:nvGrpSpPr>
          <p:cNvPr id="2" name="Group 1">
            <a:extLst>
              <a:ext uri="{FF2B5EF4-FFF2-40B4-BE49-F238E27FC236}">
                <a16:creationId xmlns:a16="http://schemas.microsoft.com/office/drawing/2014/main" id="{8F2AA650-09B6-B681-CAB4-5D0AF2C7B1C3}"/>
              </a:ext>
            </a:extLst>
          </p:cNvPr>
          <p:cNvGrpSpPr/>
          <p:nvPr/>
        </p:nvGrpSpPr>
        <p:grpSpPr>
          <a:xfrm>
            <a:off x="0" y="260649"/>
            <a:ext cx="4901548" cy="720079"/>
            <a:chOff x="839416" y="260648"/>
            <a:chExt cx="4062132" cy="720079"/>
          </a:xfrm>
          <a:solidFill>
            <a:srgbClr val="008698"/>
          </a:solidFill>
        </p:grpSpPr>
        <p:sp>
          <p:nvSpPr>
            <p:cNvPr id="3" name="Rectangle 2">
              <a:extLst>
                <a:ext uri="{FF2B5EF4-FFF2-40B4-BE49-F238E27FC236}">
                  <a16:creationId xmlns:a16="http://schemas.microsoft.com/office/drawing/2014/main" id="{C0C6C883-2695-12A2-2831-C68E56C73CDD}"/>
                </a:ext>
              </a:extLst>
            </p:cNvPr>
            <p:cNvSpPr>
              <a:spLocks noChangeArrowheads="1"/>
            </p:cNvSpPr>
            <p:nvPr/>
          </p:nvSpPr>
          <p:spPr bwMode="auto">
            <a:xfrm rot="10800000" flipH="1">
              <a:off x="839416" y="260727"/>
              <a:ext cx="3647728" cy="720000"/>
            </a:xfrm>
            <a:prstGeom prst="rect">
              <a:avLst/>
            </a:prstGeom>
            <a:grpFill/>
            <a:ln>
              <a:noFill/>
            </a:ln>
          </p:spPr>
          <p:txBody>
            <a:bodyPr wrap="none" anchor="ctr"/>
            <a:lstStyle/>
            <a:p>
              <a:endParaRPr lang="en-US" dirty="0"/>
            </a:p>
          </p:txBody>
        </p:sp>
        <p:sp>
          <p:nvSpPr>
            <p:cNvPr id="9" name="Flowchart: Delay 8">
              <a:extLst>
                <a:ext uri="{FF2B5EF4-FFF2-40B4-BE49-F238E27FC236}">
                  <a16:creationId xmlns:a16="http://schemas.microsoft.com/office/drawing/2014/main" id="{7461A9DD-5C8A-7D52-617A-41154752230F}"/>
                </a:ext>
              </a:extLst>
            </p:cNvPr>
            <p:cNvSpPr/>
            <p:nvPr/>
          </p:nvSpPr>
          <p:spPr>
            <a:xfrm>
              <a:off x="4367808" y="260648"/>
              <a:ext cx="533740" cy="72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0CCD1AD2-6C1B-AB8F-B3DB-6A3B89F30590}"/>
              </a:ext>
            </a:extLst>
          </p:cNvPr>
          <p:cNvSpPr txBox="1"/>
          <p:nvPr/>
        </p:nvSpPr>
        <p:spPr>
          <a:xfrm rot="5400000">
            <a:off x="1831423" y="-1452561"/>
            <a:ext cx="738664" cy="4104456"/>
          </a:xfrm>
          <a:prstGeom prst="rect">
            <a:avLst/>
          </a:prstGeom>
          <a:noFill/>
        </p:spPr>
        <p:txBody>
          <a:bodyPr vert="vert270" wrap="square" rtlCol="0">
            <a:spAutoFit/>
          </a:bodyPr>
          <a:lstStyle/>
          <a:p>
            <a:r>
              <a:rPr lang="en-GB" sz="3600" b="1" dirty="0">
                <a:solidFill>
                  <a:schemeClr val="bg1"/>
                </a:solidFill>
                <a:latin typeface="Arial" panose="020B0604020202020204" pitchFamily="34" charset="0"/>
                <a:cs typeface="Arial" panose="020B0604020202020204" pitchFamily="34" charset="0"/>
              </a:rPr>
              <a:t>agenda</a:t>
            </a:r>
          </a:p>
        </p:txBody>
      </p:sp>
      <p:pic>
        <p:nvPicPr>
          <p:cNvPr id="16" name="Content Placeholder 6" descr="A qr code on a white background&#10;&#10;Description automatically generated">
            <a:extLst>
              <a:ext uri="{FF2B5EF4-FFF2-40B4-BE49-F238E27FC236}">
                <a16:creationId xmlns:a16="http://schemas.microsoft.com/office/drawing/2014/main" id="{B71224FC-7159-349C-F6CA-87127A225A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31605" y="980649"/>
            <a:ext cx="4797463" cy="47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E09A9AF-1181-826A-B7F2-2E5BD8E2B7AB}"/>
              </a:ext>
            </a:extLst>
          </p:cNvPr>
          <p:cNvSpPr/>
          <p:nvPr>
            <p:custDataLst>
              <p:tags r:id="rId1"/>
            </p:custDataLst>
          </p:nvPr>
        </p:nvSpPr>
        <p:spPr>
          <a:xfrm>
            <a:off x="7713120" y="5373216"/>
            <a:ext cx="3834432"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600" b="1" dirty="0">
                <a:solidFill>
                  <a:srgbClr val="5B5B5B"/>
                </a:solidFill>
              </a:rPr>
              <a:t>Join at slido.com</a:t>
            </a:r>
            <a:br>
              <a:rPr lang="da-DK" sz="3600" b="1" dirty="0">
                <a:solidFill>
                  <a:srgbClr val="5B5B5B"/>
                </a:solidFill>
              </a:rPr>
            </a:br>
            <a:r>
              <a:rPr lang="da-DK" sz="3600" b="1" dirty="0">
                <a:solidFill>
                  <a:srgbClr val="5B5B5B"/>
                </a:solidFill>
              </a:rPr>
              <a:t>#2481812</a:t>
            </a:r>
            <a:endParaRPr lang="en-GB" sz="3600" b="1" dirty="0">
              <a:solidFill>
                <a:srgbClr val="5B5B5B"/>
              </a:solidFill>
            </a:endParaRPr>
          </a:p>
        </p:txBody>
      </p:sp>
    </p:spTree>
    <p:extLst>
      <p:ext uri="{BB962C8B-B14F-4D97-AF65-F5344CB8AC3E}">
        <p14:creationId xmlns:p14="http://schemas.microsoft.com/office/powerpoint/2010/main" val="407602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838A29-9F99-3B0D-9A3A-BF7A9419DCF5}"/>
              </a:ext>
            </a:extLst>
          </p:cNvPr>
          <p:cNvPicPr>
            <a:picLocks/>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8CAAA5D6-FD58-E1C2-1F1B-48F2EAA74D6F}"/>
              </a:ext>
            </a:extLst>
          </p:cNvPr>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31E238D-93BC-3180-63C3-EC64EE2A9315}"/>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400" b="1">
                <a:solidFill>
                  <a:srgbClr val="5B5B5B"/>
                </a:solidFill>
              </a:rPr>
              <a:t>What words come to mind when you think of paper &amp; print and the environment?</a:t>
            </a:r>
          </a:p>
        </p:txBody>
      </p:sp>
      <p:sp>
        <p:nvSpPr>
          <p:cNvPr id="7" name="Rectangle 6">
            <a:extLst>
              <a:ext uri="{FF2B5EF4-FFF2-40B4-BE49-F238E27FC236}">
                <a16:creationId xmlns:a16="http://schemas.microsoft.com/office/drawing/2014/main" id="{A8E2C4CC-ACC8-8CE8-A6CC-D930BAA15A5B}"/>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88947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Model shp15">
            <a:extLst>
              <a:ext uri="{FF2B5EF4-FFF2-40B4-BE49-F238E27FC236}">
                <a16:creationId xmlns:a16="http://schemas.microsoft.com/office/drawing/2014/main" id="{8B03F8C2-01EC-E1C9-4670-D1CD39A8F9BD}"/>
              </a:ext>
            </a:extLst>
          </p:cNvPr>
          <p:cNvSpPr txBox="1"/>
          <p:nvPr/>
        </p:nvSpPr>
        <p:spPr>
          <a:xfrm>
            <a:off x="4009292" y="1329570"/>
            <a:ext cx="5283754" cy="523220"/>
          </a:xfrm>
          <a:prstGeom prst="rect">
            <a:avLst/>
          </a:prstGeom>
          <a:noFill/>
        </p:spPr>
        <p:txBody>
          <a:bodyPr wrap="none" rtlCol="0" anchor="b" anchorCtr="0">
            <a:spAutoFit/>
          </a:bodyPr>
          <a:lstStyle/>
          <a:p>
            <a:r>
              <a:rPr lang="en-US" sz="2800" b="1" dirty="0">
                <a:solidFill>
                  <a:schemeClr val="tx2"/>
                </a:solidFill>
                <a:latin typeface="Arial Black" panose="020B0A04020102020204" pitchFamily="34" charset="0"/>
                <a:ea typeface="League Spartan" charset="0"/>
                <a:cs typeface="Poppins" pitchFamily="2" charset="77"/>
              </a:rPr>
              <a:t>ENVIRONMENTAL ISSUES</a:t>
            </a:r>
          </a:p>
        </p:txBody>
      </p:sp>
      <p:sp>
        <p:nvSpPr>
          <p:cNvPr id="5" name="SlideModel shp1">
            <a:extLst>
              <a:ext uri="{FF2B5EF4-FFF2-40B4-BE49-F238E27FC236}">
                <a16:creationId xmlns:a16="http://schemas.microsoft.com/office/drawing/2014/main" id="{121D44CE-2CAE-4E44-851C-CD6570E19DED}"/>
              </a:ext>
            </a:extLst>
          </p:cNvPr>
          <p:cNvSpPr/>
          <p:nvPr/>
        </p:nvSpPr>
        <p:spPr>
          <a:xfrm>
            <a:off x="2815281" y="1196752"/>
            <a:ext cx="864973" cy="8649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Model shp2">
            <a:extLst>
              <a:ext uri="{FF2B5EF4-FFF2-40B4-BE49-F238E27FC236}">
                <a16:creationId xmlns:a16="http://schemas.microsoft.com/office/drawing/2014/main" id="{C20E3D7A-AFF3-EC4C-A5AE-D0B8DA88A5DD}"/>
              </a:ext>
            </a:extLst>
          </p:cNvPr>
          <p:cNvSpPr txBox="1"/>
          <p:nvPr/>
        </p:nvSpPr>
        <p:spPr>
          <a:xfrm>
            <a:off x="2898954" y="1352240"/>
            <a:ext cx="697627" cy="553998"/>
          </a:xfrm>
          <a:prstGeom prst="rect">
            <a:avLst/>
          </a:prstGeom>
          <a:noFill/>
        </p:spPr>
        <p:txBody>
          <a:bodyPr wrap="none" rtlCol="0" anchor="ctr" anchorCtr="0">
            <a:spAutoFit/>
          </a:bodyPr>
          <a:lstStyle/>
          <a:p>
            <a:pPr algn="ctr"/>
            <a:r>
              <a:rPr lang="en-US" sz="3000" b="1" dirty="0">
                <a:solidFill>
                  <a:schemeClr val="bg1"/>
                </a:solidFill>
                <a:latin typeface="Arial Black" panose="020B0A04020102020204" pitchFamily="34" charset="0"/>
                <a:ea typeface="League Spartan" charset="0"/>
                <a:cs typeface="Poppins" pitchFamily="2" charset="77"/>
              </a:rPr>
              <a:t>01</a:t>
            </a:r>
          </a:p>
        </p:txBody>
      </p:sp>
      <p:grpSp>
        <p:nvGrpSpPr>
          <p:cNvPr id="2" name="Group 1">
            <a:extLst>
              <a:ext uri="{FF2B5EF4-FFF2-40B4-BE49-F238E27FC236}">
                <a16:creationId xmlns:a16="http://schemas.microsoft.com/office/drawing/2014/main" id="{8F2AA650-09B6-B681-CAB4-5D0AF2C7B1C3}"/>
              </a:ext>
            </a:extLst>
          </p:cNvPr>
          <p:cNvGrpSpPr/>
          <p:nvPr/>
        </p:nvGrpSpPr>
        <p:grpSpPr>
          <a:xfrm>
            <a:off x="0" y="260649"/>
            <a:ext cx="4901548" cy="720079"/>
            <a:chOff x="839416" y="260648"/>
            <a:chExt cx="4062132" cy="720079"/>
          </a:xfrm>
          <a:solidFill>
            <a:srgbClr val="008698"/>
          </a:solidFill>
        </p:grpSpPr>
        <p:sp>
          <p:nvSpPr>
            <p:cNvPr id="3" name="Rectangle 2">
              <a:extLst>
                <a:ext uri="{FF2B5EF4-FFF2-40B4-BE49-F238E27FC236}">
                  <a16:creationId xmlns:a16="http://schemas.microsoft.com/office/drawing/2014/main" id="{C0C6C883-2695-12A2-2831-C68E56C73CDD}"/>
                </a:ext>
              </a:extLst>
            </p:cNvPr>
            <p:cNvSpPr>
              <a:spLocks noChangeArrowheads="1"/>
            </p:cNvSpPr>
            <p:nvPr/>
          </p:nvSpPr>
          <p:spPr bwMode="auto">
            <a:xfrm rot="10800000" flipH="1">
              <a:off x="839416" y="260727"/>
              <a:ext cx="3647728" cy="720000"/>
            </a:xfrm>
            <a:prstGeom prst="rect">
              <a:avLst/>
            </a:prstGeom>
            <a:grpFill/>
            <a:ln>
              <a:noFill/>
            </a:ln>
          </p:spPr>
          <p:txBody>
            <a:bodyPr wrap="none" anchor="ctr"/>
            <a:lstStyle/>
            <a:p>
              <a:endParaRPr lang="en-US" dirty="0"/>
            </a:p>
          </p:txBody>
        </p:sp>
        <p:sp>
          <p:nvSpPr>
            <p:cNvPr id="9" name="Flowchart: Delay 8">
              <a:extLst>
                <a:ext uri="{FF2B5EF4-FFF2-40B4-BE49-F238E27FC236}">
                  <a16:creationId xmlns:a16="http://schemas.microsoft.com/office/drawing/2014/main" id="{7461A9DD-5C8A-7D52-617A-41154752230F}"/>
                </a:ext>
              </a:extLst>
            </p:cNvPr>
            <p:cNvSpPr/>
            <p:nvPr/>
          </p:nvSpPr>
          <p:spPr>
            <a:xfrm>
              <a:off x="4367808" y="260648"/>
              <a:ext cx="533740" cy="72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0CCD1AD2-6C1B-AB8F-B3DB-6A3B89F30590}"/>
              </a:ext>
            </a:extLst>
          </p:cNvPr>
          <p:cNvSpPr txBox="1"/>
          <p:nvPr/>
        </p:nvSpPr>
        <p:spPr>
          <a:xfrm rot="5400000">
            <a:off x="1831423" y="-1452561"/>
            <a:ext cx="738664" cy="4104456"/>
          </a:xfrm>
          <a:prstGeom prst="rect">
            <a:avLst/>
          </a:prstGeom>
          <a:noFill/>
        </p:spPr>
        <p:txBody>
          <a:bodyPr vert="vert270" wrap="square" rtlCol="0">
            <a:spAutoFit/>
          </a:bodyPr>
          <a:lstStyle/>
          <a:p>
            <a:r>
              <a:rPr lang="en-GB" sz="3600" b="1" dirty="0">
                <a:solidFill>
                  <a:schemeClr val="bg1"/>
                </a:solidFill>
                <a:latin typeface="Arial" panose="020B0604020202020204" pitchFamily="34" charset="0"/>
                <a:cs typeface="Arial" panose="020B0604020202020204" pitchFamily="34" charset="0"/>
              </a:rPr>
              <a:t>trends</a:t>
            </a:r>
          </a:p>
        </p:txBody>
      </p:sp>
      <p:pic>
        <p:nvPicPr>
          <p:cNvPr id="1026" name="Picture 2" descr="Large Printing Press With Paper Roll Printing Newspaper On Production Line  Of Industrial Printing Machine Stock Photo - Download Image Now - iStock">
            <a:extLst>
              <a:ext uri="{FF2B5EF4-FFF2-40B4-BE49-F238E27FC236}">
                <a16:creationId xmlns:a16="http://schemas.microsoft.com/office/drawing/2014/main" id="{FAE7F7A2-7DE3-6258-FDC5-F0A3D5453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17" y="2348879"/>
            <a:ext cx="5405279" cy="36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9" name="Picture 28" descr="A picture containing indoor, floor, machine, wall&#10;&#10;Description automatically generated">
            <a:extLst>
              <a:ext uri="{FF2B5EF4-FFF2-40B4-BE49-F238E27FC236}">
                <a16:creationId xmlns:a16="http://schemas.microsoft.com/office/drawing/2014/main" id="{360F38AC-FABA-21B2-B50F-A0F3CE2250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218" y="2348879"/>
            <a:ext cx="4799999" cy="3600000"/>
          </a:xfrm>
          <a:prstGeom prst="rect">
            <a:avLst/>
          </a:prstGeom>
          <a:ln>
            <a:solidFill>
              <a:schemeClr val="tx1"/>
            </a:solidFill>
          </a:ln>
        </p:spPr>
      </p:pic>
    </p:spTree>
    <p:extLst>
      <p:ext uri="{BB962C8B-B14F-4D97-AF65-F5344CB8AC3E}">
        <p14:creationId xmlns:p14="http://schemas.microsoft.com/office/powerpoint/2010/main" val="62443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F54219-6D28-9C7F-EF34-9655CBE3A02A}"/>
              </a:ext>
            </a:extLst>
          </p:cNvPr>
          <p:cNvPicPr>
            <a:picLocks noChangeAspect="1"/>
          </p:cNvPicPr>
          <p:nvPr/>
        </p:nvPicPr>
        <p:blipFill>
          <a:blip r:embed="rId3"/>
          <a:stretch>
            <a:fillRect/>
          </a:stretch>
        </p:blipFill>
        <p:spPr>
          <a:xfrm>
            <a:off x="2525556" y="1185821"/>
            <a:ext cx="7665516" cy="5400000"/>
          </a:xfrm>
          <a:prstGeom prst="rect">
            <a:avLst/>
          </a:prstGeom>
          <a:ln w="28575">
            <a:solidFill>
              <a:schemeClr val="tx1"/>
            </a:solidFill>
          </a:ln>
        </p:spPr>
      </p:pic>
      <p:grpSp>
        <p:nvGrpSpPr>
          <p:cNvPr id="4" name="Group 3">
            <a:extLst>
              <a:ext uri="{FF2B5EF4-FFF2-40B4-BE49-F238E27FC236}">
                <a16:creationId xmlns:a16="http://schemas.microsoft.com/office/drawing/2014/main" id="{15D90827-470A-4C4C-8C8D-000AF965CA10}"/>
              </a:ext>
            </a:extLst>
          </p:cNvPr>
          <p:cNvGrpSpPr/>
          <p:nvPr/>
        </p:nvGrpSpPr>
        <p:grpSpPr>
          <a:xfrm>
            <a:off x="0" y="260649"/>
            <a:ext cx="7320136" cy="720079"/>
            <a:chOff x="839416" y="260648"/>
            <a:chExt cx="4062132" cy="720079"/>
          </a:xfrm>
          <a:solidFill>
            <a:srgbClr val="008698"/>
          </a:solidFill>
        </p:grpSpPr>
        <p:sp>
          <p:nvSpPr>
            <p:cNvPr id="5" name="Rectangle 4"/>
            <p:cNvSpPr>
              <a:spLocks noChangeArrowheads="1"/>
            </p:cNvSpPr>
            <p:nvPr/>
          </p:nvSpPr>
          <p:spPr bwMode="auto">
            <a:xfrm rot="10800000" flipH="1">
              <a:off x="839416" y="260727"/>
              <a:ext cx="3647728" cy="720000"/>
            </a:xfrm>
            <a:prstGeom prst="rect">
              <a:avLst/>
            </a:prstGeom>
            <a:grpFill/>
            <a:ln>
              <a:noFill/>
            </a:ln>
          </p:spPr>
          <p:txBody>
            <a:bodyPr wrap="none" anchor="ctr"/>
            <a:lstStyle/>
            <a:p>
              <a:endParaRPr lang="en-US" dirty="0"/>
            </a:p>
          </p:txBody>
        </p:sp>
        <p:sp>
          <p:nvSpPr>
            <p:cNvPr id="2" name="Flowchart: Delay 1">
              <a:extLst>
                <a:ext uri="{FF2B5EF4-FFF2-40B4-BE49-F238E27FC236}">
                  <a16:creationId xmlns:a16="http://schemas.microsoft.com/office/drawing/2014/main" id="{0F418400-6A95-4403-B3FE-DFB83443FA6B}"/>
                </a:ext>
              </a:extLst>
            </p:cNvPr>
            <p:cNvSpPr/>
            <p:nvPr/>
          </p:nvSpPr>
          <p:spPr>
            <a:xfrm>
              <a:off x="4367808" y="260648"/>
              <a:ext cx="533740" cy="72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TextBox 5"/>
          <p:cNvSpPr txBox="1"/>
          <p:nvPr/>
        </p:nvSpPr>
        <p:spPr>
          <a:xfrm rot="5400000">
            <a:off x="3292992" y="-2914131"/>
            <a:ext cx="738664" cy="7027595"/>
          </a:xfrm>
          <a:prstGeom prst="rect">
            <a:avLst/>
          </a:prstGeom>
          <a:noFill/>
        </p:spPr>
        <p:txBody>
          <a:bodyPr vert="vert270" wrap="square" rtlCol="0">
            <a:spAutoFit/>
          </a:bodyPr>
          <a:lstStyle/>
          <a:p>
            <a:r>
              <a:rPr lang="en-GB" sz="3600" b="1" dirty="0">
                <a:solidFill>
                  <a:schemeClr val="bg1"/>
                </a:solidFill>
                <a:latin typeface="Arial" panose="020B0604020202020204" pitchFamily="34" charset="0"/>
                <a:cs typeface="Arial" panose="020B0604020202020204" pitchFamily="34" charset="0"/>
              </a:rPr>
              <a:t>myths busted</a:t>
            </a:r>
          </a:p>
        </p:txBody>
      </p:sp>
    </p:spTree>
    <p:extLst>
      <p:ext uri="{BB962C8B-B14F-4D97-AF65-F5344CB8AC3E}">
        <p14:creationId xmlns:p14="http://schemas.microsoft.com/office/powerpoint/2010/main" val="3917888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5D90827-470A-4C4C-8C8D-000AF965CA10}"/>
              </a:ext>
            </a:extLst>
          </p:cNvPr>
          <p:cNvGrpSpPr/>
          <p:nvPr/>
        </p:nvGrpSpPr>
        <p:grpSpPr>
          <a:xfrm>
            <a:off x="0" y="260649"/>
            <a:ext cx="7320136" cy="720079"/>
            <a:chOff x="839416" y="260648"/>
            <a:chExt cx="4062132" cy="720079"/>
          </a:xfrm>
          <a:solidFill>
            <a:srgbClr val="008698"/>
          </a:solidFill>
        </p:grpSpPr>
        <p:sp>
          <p:nvSpPr>
            <p:cNvPr id="5" name="Rectangle 4"/>
            <p:cNvSpPr>
              <a:spLocks noChangeArrowheads="1"/>
            </p:cNvSpPr>
            <p:nvPr/>
          </p:nvSpPr>
          <p:spPr bwMode="auto">
            <a:xfrm rot="10800000" flipH="1">
              <a:off x="839416" y="260727"/>
              <a:ext cx="3647728" cy="720000"/>
            </a:xfrm>
            <a:prstGeom prst="rect">
              <a:avLst/>
            </a:prstGeom>
            <a:grpFill/>
            <a:ln>
              <a:noFill/>
            </a:ln>
          </p:spPr>
          <p:txBody>
            <a:bodyPr wrap="none" anchor="ctr"/>
            <a:lstStyle/>
            <a:p>
              <a:endParaRPr lang="en-US" dirty="0"/>
            </a:p>
          </p:txBody>
        </p:sp>
        <p:sp>
          <p:nvSpPr>
            <p:cNvPr id="2" name="Flowchart: Delay 1">
              <a:extLst>
                <a:ext uri="{FF2B5EF4-FFF2-40B4-BE49-F238E27FC236}">
                  <a16:creationId xmlns:a16="http://schemas.microsoft.com/office/drawing/2014/main" id="{0F418400-6A95-4403-B3FE-DFB83443FA6B}"/>
                </a:ext>
              </a:extLst>
            </p:cNvPr>
            <p:cNvSpPr/>
            <p:nvPr/>
          </p:nvSpPr>
          <p:spPr>
            <a:xfrm>
              <a:off x="4367808" y="260648"/>
              <a:ext cx="533740" cy="72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TextBox 5"/>
          <p:cNvSpPr txBox="1"/>
          <p:nvPr/>
        </p:nvSpPr>
        <p:spPr>
          <a:xfrm rot="5400000">
            <a:off x="3292992" y="-2914131"/>
            <a:ext cx="738664" cy="7027595"/>
          </a:xfrm>
          <a:prstGeom prst="rect">
            <a:avLst/>
          </a:prstGeom>
          <a:noFill/>
        </p:spPr>
        <p:txBody>
          <a:bodyPr vert="vert270" wrap="square" rtlCol="0">
            <a:spAutoFit/>
          </a:bodyPr>
          <a:lstStyle/>
          <a:p>
            <a:r>
              <a:rPr lang="en-GB" sz="3600" b="1" dirty="0">
                <a:solidFill>
                  <a:schemeClr val="bg1"/>
                </a:solidFill>
                <a:latin typeface="Arial" panose="020B0604020202020204" pitchFamily="34" charset="0"/>
                <a:cs typeface="Arial" panose="020B0604020202020204" pitchFamily="34" charset="0"/>
              </a:rPr>
              <a:t>myths busted</a:t>
            </a:r>
          </a:p>
        </p:txBody>
      </p:sp>
      <p:pic>
        <p:nvPicPr>
          <p:cNvPr id="8" name="Picture 7">
            <a:extLst>
              <a:ext uri="{FF2B5EF4-FFF2-40B4-BE49-F238E27FC236}">
                <a16:creationId xmlns:a16="http://schemas.microsoft.com/office/drawing/2014/main" id="{9CC12CF3-7FA4-AB8A-2E87-D9D15F61F781}"/>
              </a:ext>
            </a:extLst>
          </p:cNvPr>
          <p:cNvPicPr>
            <a:picLocks noChangeAspect="1"/>
          </p:cNvPicPr>
          <p:nvPr/>
        </p:nvPicPr>
        <p:blipFill>
          <a:blip r:embed="rId3"/>
          <a:stretch>
            <a:fillRect/>
          </a:stretch>
        </p:blipFill>
        <p:spPr>
          <a:xfrm>
            <a:off x="2519852" y="1197273"/>
            <a:ext cx="7676923" cy="5400000"/>
          </a:xfrm>
          <a:prstGeom prst="rect">
            <a:avLst/>
          </a:prstGeom>
          <a:ln w="28575">
            <a:solidFill>
              <a:schemeClr val="tx1"/>
            </a:solidFill>
          </a:ln>
        </p:spPr>
      </p:pic>
    </p:spTree>
    <p:extLst>
      <p:ext uri="{BB962C8B-B14F-4D97-AF65-F5344CB8AC3E}">
        <p14:creationId xmlns:p14="http://schemas.microsoft.com/office/powerpoint/2010/main" val="64553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5D90827-470A-4C4C-8C8D-000AF965CA10}"/>
              </a:ext>
            </a:extLst>
          </p:cNvPr>
          <p:cNvGrpSpPr/>
          <p:nvPr/>
        </p:nvGrpSpPr>
        <p:grpSpPr>
          <a:xfrm>
            <a:off x="0" y="260649"/>
            <a:ext cx="7320136" cy="720079"/>
            <a:chOff x="839416" y="260648"/>
            <a:chExt cx="4062132" cy="720079"/>
          </a:xfrm>
          <a:solidFill>
            <a:srgbClr val="008698"/>
          </a:solidFill>
        </p:grpSpPr>
        <p:sp>
          <p:nvSpPr>
            <p:cNvPr id="5" name="Rectangle 4"/>
            <p:cNvSpPr>
              <a:spLocks noChangeArrowheads="1"/>
            </p:cNvSpPr>
            <p:nvPr/>
          </p:nvSpPr>
          <p:spPr bwMode="auto">
            <a:xfrm rot="10800000" flipH="1">
              <a:off x="839416" y="260727"/>
              <a:ext cx="3647728" cy="720000"/>
            </a:xfrm>
            <a:prstGeom prst="rect">
              <a:avLst/>
            </a:prstGeom>
            <a:grpFill/>
            <a:ln>
              <a:noFill/>
            </a:ln>
          </p:spPr>
          <p:txBody>
            <a:bodyPr wrap="none" anchor="ctr"/>
            <a:lstStyle/>
            <a:p>
              <a:endParaRPr lang="en-US" dirty="0"/>
            </a:p>
          </p:txBody>
        </p:sp>
        <p:sp>
          <p:nvSpPr>
            <p:cNvPr id="2" name="Flowchart: Delay 1">
              <a:extLst>
                <a:ext uri="{FF2B5EF4-FFF2-40B4-BE49-F238E27FC236}">
                  <a16:creationId xmlns:a16="http://schemas.microsoft.com/office/drawing/2014/main" id="{0F418400-6A95-4403-B3FE-DFB83443FA6B}"/>
                </a:ext>
              </a:extLst>
            </p:cNvPr>
            <p:cNvSpPr/>
            <p:nvPr/>
          </p:nvSpPr>
          <p:spPr>
            <a:xfrm>
              <a:off x="4367808" y="260648"/>
              <a:ext cx="533740" cy="72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TextBox 5"/>
          <p:cNvSpPr txBox="1"/>
          <p:nvPr/>
        </p:nvSpPr>
        <p:spPr>
          <a:xfrm rot="5400000">
            <a:off x="3292992" y="-2914131"/>
            <a:ext cx="738664" cy="7027595"/>
          </a:xfrm>
          <a:prstGeom prst="rect">
            <a:avLst/>
          </a:prstGeom>
          <a:noFill/>
        </p:spPr>
        <p:txBody>
          <a:bodyPr vert="vert270" wrap="square" rtlCol="0">
            <a:spAutoFit/>
          </a:bodyPr>
          <a:lstStyle/>
          <a:p>
            <a:r>
              <a:rPr lang="en-GB" sz="3600" b="1" dirty="0">
                <a:solidFill>
                  <a:schemeClr val="bg1"/>
                </a:solidFill>
                <a:latin typeface="Arial" panose="020B0604020202020204" pitchFamily="34" charset="0"/>
                <a:cs typeface="Arial" panose="020B0604020202020204" pitchFamily="34" charset="0"/>
              </a:rPr>
              <a:t>myths busted</a:t>
            </a:r>
          </a:p>
        </p:txBody>
      </p:sp>
      <p:pic>
        <p:nvPicPr>
          <p:cNvPr id="8" name="Picture 7">
            <a:extLst>
              <a:ext uri="{FF2B5EF4-FFF2-40B4-BE49-F238E27FC236}">
                <a16:creationId xmlns:a16="http://schemas.microsoft.com/office/drawing/2014/main" id="{FA5D032B-D4A9-4F26-6F8C-C11269DB6774}"/>
              </a:ext>
            </a:extLst>
          </p:cNvPr>
          <p:cNvPicPr>
            <a:picLocks noChangeAspect="1"/>
          </p:cNvPicPr>
          <p:nvPr/>
        </p:nvPicPr>
        <p:blipFill>
          <a:blip r:embed="rId3"/>
          <a:stretch>
            <a:fillRect/>
          </a:stretch>
        </p:blipFill>
        <p:spPr>
          <a:xfrm>
            <a:off x="2547457" y="1227666"/>
            <a:ext cx="7621714" cy="5400000"/>
          </a:xfrm>
          <a:prstGeom prst="rect">
            <a:avLst/>
          </a:prstGeom>
          <a:ln w="28575">
            <a:solidFill>
              <a:schemeClr val="tx1"/>
            </a:solidFill>
          </a:ln>
        </p:spPr>
      </p:pic>
    </p:spTree>
    <p:extLst>
      <p:ext uri="{BB962C8B-B14F-4D97-AF65-F5344CB8AC3E}">
        <p14:creationId xmlns:p14="http://schemas.microsoft.com/office/powerpoint/2010/main" val="4026445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5D90827-470A-4C4C-8C8D-000AF965CA10}"/>
              </a:ext>
            </a:extLst>
          </p:cNvPr>
          <p:cNvGrpSpPr/>
          <p:nvPr/>
        </p:nvGrpSpPr>
        <p:grpSpPr>
          <a:xfrm>
            <a:off x="0" y="260649"/>
            <a:ext cx="7320136" cy="720079"/>
            <a:chOff x="839416" y="260648"/>
            <a:chExt cx="4062132" cy="720079"/>
          </a:xfrm>
          <a:solidFill>
            <a:srgbClr val="008698"/>
          </a:solidFill>
        </p:grpSpPr>
        <p:sp>
          <p:nvSpPr>
            <p:cNvPr id="5" name="Rectangle 4"/>
            <p:cNvSpPr>
              <a:spLocks noChangeArrowheads="1"/>
            </p:cNvSpPr>
            <p:nvPr/>
          </p:nvSpPr>
          <p:spPr bwMode="auto">
            <a:xfrm rot="10800000" flipH="1">
              <a:off x="839416" y="260727"/>
              <a:ext cx="3647728" cy="720000"/>
            </a:xfrm>
            <a:prstGeom prst="rect">
              <a:avLst/>
            </a:prstGeom>
            <a:grpFill/>
            <a:ln>
              <a:noFill/>
            </a:ln>
          </p:spPr>
          <p:txBody>
            <a:bodyPr wrap="none" anchor="ctr"/>
            <a:lstStyle/>
            <a:p>
              <a:endParaRPr lang="en-US" dirty="0"/>
            </a:p>
          </p:txBody>
        </p:sp>
        <p:sp>
          <p:nvSpPr>
            <p:cNvPr id="2" name="Flowchart: Delay 1">
              <a:extLst>
                <a:ext uri="{FF2B5EF4-FFF2-40B4-BE49-F238E27FC236}">
                  <a16:creationId xmlns:a16="http://schemas.microsoft.com/office/drawing/2014/main" id="{0F418400-6A95-4403-B3FE-DFB83443FA6B}"/>
                </a:ext>
              </a:extLst>
            </p:cNvPr>
            <p:cNvSpPr/>
            <p:nvPr/>
          </p:nvSpPr>
          <p:spPr>
            <a:xfrm>
              <a:off x="4367808" y="260648"/>
              <a:ext cx="533740" cy="72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TextBox 5"/>
          <p:cNvSpPr txBox="1"/>
          <p:nvPr/>
        </p:nvSpPr>
        <p:spPr>
          <a:xfrm rot="5400000">
            <a:off x="3292992" y="-2914131"/>
            <a:ext cx="738664" cy="7027595"/>
          </a:xfrm>
          <a:prstGeom prst="rect">
            <a:avLst/>
          </a:prstGeom>
          <a:noFill/>
        </p:spPr>
        <p:txBody>
          <a:bodyPr vert="vert270" wrap="square" rtlCol="0">
            <a:spAutoFit/>
          </a:bodyPr>
          <a:lstStyle/>
          <a:p>
            <a:r>
              <a:rPr lang="en-GB" sz="3600" b="1" dirty="0">
                <a:solidFill>
                  <a:schemeClr val="bg1"/>
                </a:solidFill>
                <a:latin typeface="Arial" panose="020B0604020202020204" pitchFamily="34" charset="0"/>
                <a:cs typeface="Arial" panose="020B0604020202020204" pitchFamily="34" charset="0"/>
              </a:rPr>
              <a:t>myths busted</a:t>
            </a:r>
          </a:p>
        </p:txBody>
      </p:sp>
      <p:pic>
        <p:nvPicPr>
          <p:cNvPr id="8" name="Picture 7">
            <a:extLst>
              <a:ext uri="{FF2B5EF4-FFF2-40B4-BE49-F238E27FC236}">
                <a16:creationId xmlns:a16="http://schemas.microsoft.com/office/drawing/2014/main" id="{F96DFC5A-E489-9358-FF96-952BA6B26068}"/>
              </a:ext>
            </a:extLst>
          </p:cNvPr>
          <p:cNvPicPr>
            <a:picLocks noChangeAspect="1"/>
          </p:cNvPicPr>
          <p:nvPr/>
        </p:nvPicPr>
        <p:blipFill>
          <a:blip r:embed="rId3"/>
          <a:stretch>
            <a:fillRect/>
          </a:stretch>
        </p:blipFill>
        <p:spPr>
          <a:xfrm>
            <a:off x="2488961" y="1227666"/>
            <a:ext cx="7738705" cy="5400000"/>
          </a:xfrm>
          <a:prstGeom prst="rect">
            <a:avLst/>
          </a:prstGeom>
          <a:ln w="28575">
            <a:solidFill>
              <a:schemeClr val="tx1"/>
            </a:solidFill>
          </a:ln>
        </p:spPr>
      </p:pic>
    </p:spTree>
    <p:extLst>
      <p:ext uri="{BB962C8B-B14F-4D97-AF65-F5344CB8AC3E}">
        <p14:creationId xmlns:p14="http://schemas.microsoft.com/office/powerpoint/2010/main" val="376085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Model shp7">
            <a:extLst>
              <a:ext uri="{FF2B5EF4-FFF2-40B4-BE49-F238E27FC236}">
                <a16:creationId xmlns:a16="http://schemas.microsoft.com/office/drawing/2014/main" id="{F7FC9E7E-DF5E-90D2-8782-C493E529D681}"/>
              </a:ext>
            </a:extLst>
          </p:cNvPr>
          <p:cNvSpPr txBox="1"/>
          <p:nvPr/>
        </p:nvSpPr>
        <p:spPr>
          <a:xfrm>
            <a:off x="4007767" y="4799377"/>
            <a:ext cx="3193438" cy="523220"/>
          </a:xfrm>
          <a:prstGeom prst="rect">
            <a:avLst/>
          </a:prstGeom>
          <a:noFill/>
        </p:spPr>
        <p:txBody>
          <a:bodyPr wrap="none" rtlCol="0" anchor="b" anchorCtr="0">
            <a:spAutoFit/>
          </a:bodyPr>
          <a:lstStyle/>
          <a:p>
            <a:r>
              <a:rPr lang="en-US" sz="2800" b="1" dirty="0">
                <a:solidFill>
                  <a:schemeClr val="tx2"/>
                </a:solidFill>
                <a:latin typeface="Arial Black" panose="020B0A04020102020204" pitchFamily="34" charset="0"/>
                <a:ea typeface="League Spartan" charset="0"/>
                <a:cs typeface="Poppins" pitchFamily="2" charset="77"/>
              </a:rPr>
              <a:t>OUTSOURCING</a:t>
            </a:r>
          </a:p>
        </p:txBody>
      </p:sp>
      <p:sp>
        <p:nvSpPr>
          <p:cNvPr id="15" name="SlideModel shp11">
            <a:extLst>
              <a:ext uri="{FF2B5EF4-FFF2-40B4-BE49-F238E27FC236}">
                <a16:creationId xmlns:a16="http://schemas.microsoft.com/office/drawing/2014/main" id="{D67F755E-EFD1-3BFD-EF83-5DF0E34867FE}"/>
              </a:ext>
            </a:extLst>
          </p:cNvPr>
          <p:cNvSpPr txBox="1"/>
          <p:nvPr/>
        </p:nvSpPr>
        <p:spPr>
          <a:xfrm>
            <a:off x="4007767" y="3640522"/>
            <a:ext cx="4008405" cy="523220"/>
          </a:xfrm>
          <a:prstGeom prst="rect">
            <a:avLst/>
          </a:prstGeom>
          <a:noFill/>
        </p:spPr>
        <p:txBody>
          <a:bodyPr wrap="none" rtlCol="0" anchor="b" anchorCtr="0">
            <a:spAutoFit/>
          </a:bodyPr>
          <a:lstStyle/>
          <a:p>
            <a:r>
              <a:rPr lang="en-US" sz="2800" b="1" dirty="0">
                <a:solidFill>
                  <a:schemeClr val="tx2"/>
                </a:solidFill>
                <a:latin typeface="Arial Black" panose="020B0A04020102020204" pitchFamily="34" charset="0"/>
                <a:ea typeface="League Spartan" charset="0"/>
                <a:cs typeface="Poppins" pitchFamily="2" charset="77"/>
              </a:rPr>
              <a:t>PERSONALISATION</a:t>
            </a:r>
          </a:p>
        </p:txBody>
      </p:sp>
      <p:sp>
        <p:nvSpPr>
          <p:cNvPr id="27" name="SlideModel shp15">
            <a:extLst>
              <a:ext uri="{FF2B5EF4-FFF2-40B4-BE49-F238E27FC236}">
                <a16:creationId xmlns:a16="http://schemas.microsoft.com/office/drawing/2014/main" id="{8B03F8C2-01EC-E1C9-4670-D1CD39A8F9BD}"/>
              </a:ext>
            </a:extLst>
          </p:cNvPr>
          <p:cNvSpPr txBox="1"/>
          <p:nvPr/>
        </p:nvSpPr>
        <p:spPr>
          <a:xfrm>
            <a:off x="4009292" y="1329570"/>
            <a:ext cx="5283754" cy="523220"/>
          </a:xfrm>
          <a:prstGeom prst="rect">
            <a:avLst/>
          </a:prstGeom>
          <a:noFill/>
        </p:spPr>
        <p:txBody>
          <a:bodyPr wrap="none" rtlCol="0" anchor="b" anchorCtr="0">
            <a:spAutoFit/>
          </a:bodyPr>
          <a:lstStyle/>
          <a:p>
            <a:r>
              <a:rPr lang="en-US" sz="2800" b="1" dirty="0">
                <a:solidFill>
                  <a:schemeClr val="tx2"/>
                </a:solidFill>
                <a:latin typeface="Arial Black" panose="020B0A04020102020204" pitchFamily="34" charset="0"/>
                <a:ea typeface="League Spartan" charset="0"/>
                <a:cs typeface="Poppins" pitchFamily="2" charset="77"/>
              </a:rPr>
              <a:t>ENVIRONMENTAL ISSUES</a:t>
            </a:r>
          </a:p>
        </p:txBody>
      </p:sp>
      <p:sp>
        <p:nvSpPr>
          <p:cNvPr id="21" name="SlideModel shp3">
            <a:extLst>
              <a:ext uri="{FF2B5EF4-FFF2-40B4-BE49-F238E27FC236}">
                <a16:creationId xmlns:a16="http://schemas.microsoft.com/office/drawing/2014/main" id="{FAAC6468-44CD-EDAB-EA3E-017DF58AC4DC}"/>
              </a:ext>
            </a:extLst>
          </p:cNvPr>
          <p:cNvSpPr txBox="1"/>
          <p:nvPr/>
        </p:nvSpPr>
        <p:spPr>
          <a:xfrm>
            <a:off x="4007768" y="2488425"/>
            <a:ext cx="2638864" cy="523220"/>
          </a:xfrm>
          <a:prstGeom prst="rect">
            <a:avLst/>
          </a:prstGeom>
          <a:noFill/>
        </p:spPr>
        <p:txBody>
          <a:bodyPr wrap="none" rtlCol="0" anchor="b" anchorCtr="0">
            <a:spAutoFit/>
          </a:bodyPr>
          <a:lstStyle/>
          <a:p>
            <a:r>
              <a:rPr lang="en-US" sz="2800" b="1" dirty="0">
                <a:solidFill>
                  <a:schemeClr val="tx2"/>
                </a:solidFill>
                <a:latin typeface="Arial Black" panose="020B0A04020102020204" pitchFamily="34" charset="0"/>
                <a:ea typeface="League Spartan" charset="0"/>
                <a:cs typeface="Poppins" pitchFamily="2" charset="77"/>
              </a:rPr>
              <a:t>ON-DEMAND</a:t>
            </a:r>
          </a:p>
        </p:txBody>
      </p:sp>
      <p:sp>
        <p:nvSpPr>
          <p:cNvPr id="26" name="SlideModel shp15">
            <a:extLst>
              <a:ext uri="{FF2B5EF4-FFF2-40B4-BE49-F238E27FC236}">
                <a16:creationId xmlns:a16="http://schemas.microsoft.com/office/drawing/2014/main" id="{7D7DF758-4ADC-5F97-3904-4B8E31AFBF94}"/>
              </a:ext>
            </a:extLst>
          </p:cNvPr>
          <p:cNvSpPr txBox="1"/>
          <p:nvPr/>
        </p:nvSpPr>
        <p:spPr>
          <a:xfrm>
            <a:off x="4007768" y="5948914"/>
            <a:ext cx="6268576" cy="523220"/>
          </a:xfrm>
          <a:prstGeom prst="rect">
            <a:avLst/>
          </a:prstGeom>
          <a:noFill/>
        </p:spPr>
        <p:txBody>
          <a:bodyPr wrap="none" rtlCol="0" anchor="b" anchorCtr="0">
            <a:spAutoFit/>
          </a:bodyPr>
          <a:lstStyle/>
          <a:p>
            <a:r>
              <a:rPr lang="en-US" sz="2800" b="1" cap="all" dirty="0">
                <a:solidFill>
                  <a:schemeClr val="tx2"/>
                </a:solidFill>
                <a:latin typeface="Arial Black" panose="020B0A04020102020204" pitchFamily="34" charset="0"/>
                <a:ea typeface="League Spartan" charset="0"/>
                <a:cs typeface="Poppins" pitchFamily="2" charset="77"/>
              </a:rPr>
              <a:t>Traceability &amp; Audit Trail</a:t>
            </a:r>
          </a:p>
        </p:txBody>
      </p:sp>
      <p:sp>
        <p:nvSpPr>
          <p:cNvPr id="17" name="SlideModel shp5">
            <a:extLst>
              <a:ext uri="{FF2B5EF4-FFF2-40B4-BE49-F238E27FC236}">
                <a16:creationId xmlns:a16="http://schemas.microsoft.com/office/drawing/2014/main" id="{08ADBF39-7333-9878-4489-B37F8D2CC2ED}"/>
              </a:ext>
            </a:extLst>
          </p:cNvPr>
          <p:cNvSpPr/>
          <p:nvPr/>
        </p:nvSpPr>
        <p:spPr>
          <a:xfrm>
            <a:off x="2815281" y="3505113"/>
            <a:ext cx="864973" cy="8649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Model shp1">
            <a:extLst>
              <a:ext uri="{FF2B5EF4-FFF2-40B4-BE49-F238E27FC236}">
                <a16:creationId xmlns:a16="http://schemas.microsoft.com/office/drawing/2014/main" id="{121D44CE-2CAE-4E44-851C-CD6570E19DED}"/>
              </a:ext>
            </a:extLst>
          </p:cNvPr>
          <p:cNvSpPr/>
          <p:nvPr/>
        </p:nvSpPr>
        <p:spPr>
          <a:xfrm>
            <a:off x="2815281" y="1196752"/>
            <a:ext cx="864973" cy="8649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Model shp2">
            <a:extLst>
              <a:ext uri="{FF2B5EF4-FFF2-40B4-BE49-F238E27FC236}">
                <a16:creationId xmlns:a16="http://schemas.microsoft.com/office/drawing/2014/main" id="{C20E3D7A-AFF3-EC4C-A5AE-D0B8DA88A5DD}"/>
              </a:ext>
            </a:extLst>
          </p:cNvPr>
          <p:cNvSpPr txBox="1"/>
          <p:nvPr/>
        </p:nvSpPr>
        <p:spPr>
          <a:xfrm>
            <a:off x="2898954" y="1352240"/>
            <a:ext cx="697627" cy="553998"/>
          </a:xfrm>
          <a:prstGeom prst="rect">
            <a:avLst/>
          </a:prstGeom>
          <a:noFill/>
        </p:spPr>
        <p:txBody>
          <a:bodyPr wrap="none" rtlCol="0" anchor="ctr" anchorCtr="0">
            <a:spAutoFit/>
          </a:bodyPr>
          <a:lstStyle/>
          <a:p>
            <a:pPr algn="ctr"/>
            <a:r>
              <a:rPr lang="en-US" sz="3000" b="1" dirty="0">
                <a:solidFill>
                  <a:schemeClr val="bg1"/>
                </a:solidFill>
                <a:latin typeface="Arial Black" panose="020B0A04020102020204" pitchFamily="34" charset="0"/>
                <a:ea typeface="League Spartan" charset="0"/>
                <a:cs typeface="Poppins" pitchFamily="2" charset="77"/>
              </a:rPr>
              <a:t>01</a:t>
            </a:r>
          </a:p>
        </p:txBody>
      </p:sp>
      <p:sp>
        <p:nvSpPr>
          <p:cNvPr id="6" name="SlideModel shp5">
            <a:extLst>
              <a:ext uri="{FF2B5EF4-FFF2-40B4-BE49-F238E27FC236}">
                <a16:creationId xmlns:a16="http://schemas.microsoft.com/office/drawing/2014/main" id="{33C760CB-1B62-6741-9E40-1C3CC7AF7D15}"/>
              </a:ext>
            </a:extLst>
          </p:cNvPr>
          <p:cNvSpPr/>
          <p:nvPr/>
        </p:nvSpPr>
        <p:spPr>
          <a:xfrm>
            <a:off x="2815281" y="2352985"/>
            <a:ext cx="864973" cy="8649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Model shp6">
            <a:extLst>
              <a:ext uri="{FF2B5EF4-FFF2-40B4-BE49-F238E27FC236}">
                <a16:creationId xmlns:a16="http://schemas.microsoft.com/office/drawing/2014/main" id="{4A3A890A-2375-C340-8418-B6E55D63F940}"/>
              </a:ext>
            </a:extLst>
          </p:cNvPr>
          <p:cNvSpPr txBox="1"/>
          <p:nvPr/>
        </p:nvSpPr>
        <p:spPr>
          <a:xfrm>
            <a:off x="2898954" y="2508472"/>
            <a:ext cx="697627" cy="553998"/>
          </a:xfrm>
          <a:prstGeom prst="rect">
            <a:avLst/>
          </a:prstGeom>
          <a:noFill/>
        </p:spPr>
        <p:txBody>
          <a:bodyPr wrap="none" rtlCol="0" anchor="ctr" anchorCtr="0">
            <a:spAutoFit/>
          </a:bodyPr>
          <a:lstStyle/>
          <a:p>
            <a:pPr algn="ctr"/>
            <a:r>
              <a:rPr lang="en-US" sz="3000" b="1" dirty="0">
                <a:solidFill>
                  <a:schemeClr val="bg1"/>
                </a:solidFill>
                <a:latin typeface="Arial Black" panose="020B0A04020102020204" pitchFamily="34" charset="0"/>
                <a:ea typeface="League Spartan" charset="0"/>
                <a:cs typeface="Poppins" pitchFamily="2" charset="77"/>
              </a:rPr>
              <a:t>02</a:t>
            </a:r>
          </a:p>
        </p:txBody>
      </p:sp>
      <p:sp>
        <p:nvSpPr>
          <p:cNvPr id="7" name="SlideModel shp9">
            <a:extLst>
              <a:ext uri="{FF2B5EF4-FFF2-40B4-BE49-F238E27FC236}">
                <a16:creationId xmlns:a16="http://schemas.microsoft.com/office/drawing/2014/main" id="{36F6A505-6F40-2542-9A3E-6E36A8DE36FC}"/>
              </a:ext>
            </a:extLst>
          </p:cNvPr>
          <p:cNvSpPr/>
          <p:nvPr/>
        </p:nvSpPr>
        <p:spPr>
          <a:xfrm>
            <a:off x="2815281" y="3505113"/>
            <a:ext cx="864973" cy="8649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Model shp10">
            <a:extLst>
              <a:ext uri="{FF2B5EF4-FFF2-40B4-BE49-F238E27FC236}">
                <a16:creationId xmlns:a16="http://schemas.microsoft.com/office/drawing/2014/main" id="{3DDBF09B-DC27-7444-9F90-7739D79BFF71}"/>
              </a:ext>
            </a:extLst>
          </p:cNvPr>
          <p:cNvSpPr txBox="1"/>
          <p:nvPr/>
        </p:nvSpPr>
        <p:spPr>
          <a:xfrm>
            <a:off x="2898954" y="3660601"/>
            <a:ext cx="697627" cy="553998"/>
          </a:xfrm>
          <a:prstGeom prst="rect">
            <a:avLst/>
          </a:prstGeom>
          <a:noFill/>
        </p:spPr>
        <p:txBody>
          <a:bodyPr wrap="none" rtlCol="0" anchor="ctr" anchorCtr="0">
            <a:spAutoFit/>
          </a:bodyPr>
          <a:lstStyle/>
          <a:p>
            <a:pPr algn="ctr"/>
            <a:r>
              <a:rPr lang="en-US" sz="3000" b="1" dirty="0">
                <a:solidFill>
                  <a:schemeClr val="bg1"/>
                </a:solidFill>
                <a:latin typeface="Arial Black" panose="020B0A04020102020204" pitchFamily="34" charset="0"/>
                <a:ea typeface="League Spartan" charset="0"/>
                <a:cs typeface="Poppins" pitchFamily="2" charset="77"/>
              </a:rPr>
              <a:t>03</a:t>
            </a:r>
          </a:p>
        </p:txBody>
      </p:sp>
      <p:sp>
        <p:nvSpPr>
          <p:cNvPr id="8" name="SlideModel shp13">
            <a:extLst>
              <a:ext uri="{FF2B5EF4-FFF2-40B4-BE49-F238E27FC236}">
                <a16:creationId xmlns:a16="http://schemas.microsoft.com/office/drawing/2014/main" id="{DD6A55D6-B746-0741-921B-ED26606154E1}"/>
              </a:ext>
            </a:extLst>
          </p:cNvPr>
          <p:cNvSpPr/>
          <p:nvPr/>
        </p:nvSpPr>
        <p:spPr>
          <a:xfrm>
            <a:off x="2815281" y="4657241"/>
            <a:ext cx="864973" cy="8649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Model shp14">
            <a:extLst>
              <a:ext uri="{FF2B5EF4-FFF2-40B4-BE49-F238E27FC236}">
                <a16:creationId xmlns:a16="http://schemas.microsoft.com/office/drawing/2014/main" id="{1F3FEF07-6DE1-BB43-92C6-EA4E96E61E43}"/>
              </a:ext>
            </a:extLst>
          </p:cNvPr>
          <p:cNvSpPr txBox="1"/>
          <p:nvPr/>
        </p:nvSpPr>
        <p:spPr>
          <a:xfrm>
            <a:off x="2898954" y="4812729"/>
            <a:ext cx="697627" cy="553998"/>
          </a:xfrm>
          <a:prstGeom prst="rect">
            <a:avLst/>
          </a:prstGeom>
          <a:noFill/>
        </p:spPr>
        <p:txBody>
          <a:bodyPr wrap="none" rtlCol="0" anchor="ctr" anchorCtr="0">
            <a:spAutoFit/>
          </a:bodyPr>
          <a:lstStyle/>
          <a:p>
            <a:pPr algn="ctr"/>
            <a:r>
              <a:rPr lang="en-US" sz="3000" b="1" dirty="0">
                <a:solidFill>
                  <a:schemeClr val="bg1"/>
                </a:solidFill>
                <a:latin typeface="Arial Black" panose="020B0A04020102020204" pitchFamily="34" charset="0"/>
                <a:ea typeface="League Spartan" charset="0"/>
                <a:cs typeface="Poppins" pitchFamily="2" charset="77"/>
              </a:rPr>
              <a:t>04</a:t>
            </a:r>
          </a:p>
        </p:txBody>
      </p:sp>
      <p:grpSp>
        <p:nvGrpSpPr>
          <p:cNvPr id="2" name="Group 1">
            <a:extLst>
              <a:ext uri="{FF2B5EF4-FFF2-40B4-BE49-F238E27FC236}">
                <a16:creationId xmlns:a16="http://schemas.microsoft.com/office/drawing/2014/main" id="{8F2AA650-09B6-B681-CAB4-5D0AF2C7B1C3}"/>
              </a:ext>
            </a:extLst>
          </p:cNvPr>
          <p:cNvGrpSpPr/>
          <p:nvPr/>
        </p:nvGrpSpPr>
        <p:grpSpPr>
          <a:xfrm>
            <a:off x="0" y="260649"/>
            <a:ext cx="4901548" cy="720079"/>
            <a:chOff x="839416" y="260648"/>
            <a:chExt cx="4062132" cy="720079"/>
          </a:xfrm>
          <a:solidFill>
            <a:srgbClr val="008698"/>
          </a:solidFill>
        </p:grpSpPr>
        <p:sp>
          <p:nvSpPr>
            <p:cNvPr id="3" name="Rectangle 2">
              <a:extLst>
                <a:ext uri="{FF2B5EF4-FFF2-40B4-BE49-F238E27FC236}">
                  <a16:creationId xmlns:a16="http://schemas.microsoft.com/office/drawing/2014/main" id="{C0C6C883-2695-12A2-2831-C68E56C73CDD}"/>
                </a:ext>
              </a:extLst>
            </p:cNvPr>
            <p:cNvSpPr>
              <a:spLocks noChangeArrowheads="1"/>
            </p:cNvSpPr>
            <p:nvPr/>
          </p:nvSpPr>
          <p:spPr bwMode="auto">
            <a:xfrm rot="10800000" flipH="1">
              <a:off x="839416" y="260727"/>
              <a:ext cx="3647728" cy="720000"/>
            </a:xfrm>
            <a:prstGeom prst="rect">
              <a:avLst/>
            </a:prstGeom>
            <a:grpFill/>
            <a:ln>
              <a:noFill/>
            </a:ln>
          </p:spPr>
          <p:txBody>
            <a:bodyPr wrap="none" anchor="ctr"/>
            <a:lstStyle/>
            <a:p>
              <a:endParaRPr lang="en-US" dirty="0"/>
            </a:p>
          </p:txBody>
        </p:sp>
        <p:sp>
          <p:nvSpPr>
            <p:cNvPr id="9" name="Flowchart: Delay 8">
              <a:extLst>
                <a:ext uri="{FF2B5EF4-FFF2-40B4-BE49-F238E27FC236}">
                  <a16:creationId xmlns:a16="http://schemas.microsoft.com/office/drawing/2014/main" id="{7461A9DD-5C8A-7D52-617A-41154752230F}"/>
                </a:ext>
              </a:extLst>
            </p:cNvPr>
            <p:cNvSpPr/>
            <p:nvPr/>
          </p:nvSpPr>
          <p:spPr>
            <a:xfrm>
              <a:off x="4367808" y="260648"/>
              <a:ext cx="533740" cy="7200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0CCD1AD2-6C1B-AB8F-B3DB-6A3B89F30590}"/>
              </a:ext>
            </a:extLst>
          </p:cNvPr>
          <p:cNvSpPr txBox="1"/>
          <p:nvPr/>
        </p:nvSpPr>
        <p:spPr>
          <a:xfrm rot="5400000">
            <a:off x="1831423" y="-1452561"/>
            <a:ext cx="738664" cy="4104456"/>
          </a:xfrm>
          <a:prstGeom prst="rect">
            <a:avLst/>
          </a:prstGeom>
          <a:noFill/>
        </p:spPr>
        <p:txBody>
          <a:bodyPr vert="vert270" wrap="square" rtlCol="0">
            <a:spAutoFit/>
          </a:bodyPr>
          <a:lstStyle/>
          <a:p>
            <a:r>
              <a:rPr lang="en-GB" sz="3600" b="1" dirty="0">
                <a:solidFill>
                  <a:schemeClr val="bg1"/>
                </a:solidFill>
                <a:latin typeface="Arial" panose="020B0604020202020204" pitchFamily="34" charset="0"/>
                <a:cs typeface="Arial" panose="020B0604020202020204" pitchFamily="34" charset="0"/>
              </a:rPr>
              <a:t>trends</a:t>
            </a:r>
          </a:p>
        </p:txBody>
      </p:sp>
      <p:sp>
        <p:nvSpPr>
          <p:cNvPr id="16" name="SlideModel shp13">
            <a:extLst>
              <a:ext uri="{FF2B5EF4-FFF2-40B4-BE49-F238E27FC236}">
                <a16:creationId xmlns:a16="http://schemas.microsoft.com/office/drawing/2014/main" id="{0E18497E-95C6-65FA-A373-F74FA4F43C38}"/>
              </a:ext>
            </a:extLst>
          </p:cNvPr>
          <p:cNvSpPr/>
          <p:nvPr/>
        </p:nvSpPr>
        <p:spPr>
          <a:xfrm>
            <a:off x="2815281" y="5809369"/>
            <a:ext cx="864973" cy="864973"/>
          </a:xfrm>
          <a:prstGeom prst="ellipse">
            <a:avLst/>
          </a:prstGeom>
          <a:solidFill>
            <a:srgbClr val="F9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Model shp14">
            <a:extLst>
              <a:ext uri="{FF2B5EF4-FFF2-40B4-BE49-F238E27FC236}">
                <a16:creationId xmlns:a16="http://schemas.microsoft.com/office/drawing/2014/main" id="{9449AA73-AED0-129D-5A4D-86676FF47F7C}"/>
              </a:ext>
            </a:extLst>
          </p:cNvPr>
          <p:cNvSpPr txBox="1"/>
          <p:nvPr/>
        </p:nvSpPr>
        <p:spPr>
          <a:xfrm>
            <a:off x="2898953" y="5964857"/>
            <a:ext cx="697628" cy="553998"/>
          </a:xfrm>
          <a:prstGeom prst="rect">
            <a:avLst/>
          </a:prstGeom>
          <a:noFill/>
        </p:spPr>
        <p:txBody>
          <a:bodyPr wrap="none" rtlCol="0" anchor="ctr" anchorCtr="0">
            <a:spAutoFit/>
          </a:bodyPr>
          <a:lstStyle/>
          <a:p>
            <a:pPr algn="ctr"/>
            <a:r>
              <a:rPr lang="en-US" sz="3000" b="1" dirty="0">
                <a:solidFill>
                  <a:schemeClr val="bg1"/>
                </a:solidFill>
                <a:latin typeface="Arial Black" panose="020B0A04020102020204" pitchFamily="34" charset="0"/>
                <a:ea typeface="League Spartan" charset="0"/>
                <a:cs typeface="Poppins" pitchFamily="2" charset="77"/>
              </a:rPr>
              <a:t>05</a:t>
            </a:r>
          </a:p>
        </p:txBody>
      </p:sp>
    </p:spTree>
    <p:extLst>
      <p:ext uri="{BB962C8B-B14F-4D97-AF65-F5344CB8AC3E}">
        <p14:creationId xmlns:p14="http://schemas.microsoft.com/office/powerpoint/2010/main" val="53407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5" grpId="0"/>
      <p:bldP spid="26" grpId="0"/>
      <p:bldP spid="17" grpId="0" animBg="1"/>
      <p:bldP spid="17" grpId="1" animBg="1"/>
      <p:bldP spid="7" grpId="0" animBg="1"/>
      <p:bldP spid="7" grpId="1" animBg="1"/>
      <p:bldP spid="12" grpId="0"/>
      <p:bldP spid="12" grpId="1"/>
      <p:bldP spid="8" grpId="0" animBg="1"/>
      <p:bldP spid="13" grpId="0"/>
      <p:bldP spid="16" grpId="0" animBg="1"/>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56016b7c-0431-46c2-8afe-08362afaac92"/>
  <p:tag name="SLIDO_EVENT_SECTION_UUID" val="9795c431-ec21-4d35-9487-82c88ec38fcd"/>
</p:tagLst>
</file>

<file path=ppt/tags/tag1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1.xml><?xml version="1.0" encoding="utf-8"?>
<p:tagLst xmlns:a="http://schemas.openxmlformats.org/drawingml/2006/main" xmlns:r="http://schemas.openxmlformats.org/officeDocument/2006/relationships" xmlns:p="http://schemas.openxmlformats.org/presentationml/2006/main">
  <p:tag name="SLIDO_ELEMENT" val="title"/>
</p:tagLst>
</file>

<file path=ppt/tags/tag12.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title"/>
</p:tagLst>
</file>

<file path=ppt/tags/tag3.xml><?xml version="1.0" encoding="utf-8"?>
<p:tagLst xmlns:a="http://schemas.openxmlformats.org/drawingml/2006/main" xmlns:r="http://schemas.openxmlformats.org/officeDocument/2006/relationships" xmlns:p="http://schemas.openxmlformats.org/presentationml/2006/main">
  <p:tag name="SLIDO_METADATA" val="eyJUaW1lc3RhbXAiOjE2ODIwOTUwODJ9"/>
  <p:tag name="SLIDO_TYPE" val="SlidoPoll"/>
  <p:tag name="SLIDO_POLL_UUID" val="b141dbd4-3efd-4693-9059-9b9a84f6678d"/>
  <p:tag name="SLIDO_TIMELINE" val="W3sicG9sbFF1ZXN0aW9uVXVpZCI6ImYxMDVlNmZjLTFkZmItNGMwMC04NjlkLWRmNGYyYmJlMzk0MyIsInNob3dSZXN1bHRzIjpmYWxzZSwic2hvd0NvcnJlY3RBbnN3ZXJzIjpmYWxzZSwidm90aW5nTG9ja2VkIjpmYWxzZX0seyJwb2xsUXVlc3Rpb25VdWlkIjoiZjEwNWU2ZmMtMWRmYi00YzAwLTg2OWQtZGY0ZjJiYmUzOTQzIiwic2hvd1Jlc3VsdHMiOnRydWUsInNob3dDb3JyZWN0QW5zd2VycyI6ZmFsc2UsInZvdGluZ0xvY2tlZCI6ZmFsc2V9XQ=="/>
</p:tagLst>
</file>

<file path=ppt/tags/tag4.xml><?xml version="1.0" encoding="utf-8"?>
<p:tagLst xmlns:a="http://schemas.openxmlformats.org/drawingml/2006/main" xmlns:r="http://schemas.openxmlformats.org/officeDocument/2006/relationships" xmlns:p="http://schemas.openxmlformats.org/presentationml/2006/main">
  <p:tag name="SLIDO_ELEMENT" val="logo"/>
</p:tagLst>
</file>

<file path=ppt/tags/tag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6.xml><?xml version="1.0" encoding="utf-8"?>
<p:tagLst xmlns:a="http://schemas.openxmlformats.org/drawingml/2006/main" xmlns:r="http://schemas.openxmlformats.org/officeDocument/2006/relationships" xmlns:p="http://schemas.openxmlformats.org/presentationml/2006/main">
  <p:tag name="SLIDO_ELEMENT" val="title"/>
</p:tagLst>
</file>

<file path=ppt/tags/tag7.xml><?xml version="1.0" encoding="utf-8"?>
<p:tagLst xmlns:a="http://schemas.openxmlformats.org/drawingml/2006/main" xmlns:r="http://schemas.openxmlformats.org/officeDocument/2006/relationships" xmlns:p="http://schemas.openxmlformats.org/presentationml/2006/main">
  <p:tag name="SLIDO_ELEMENT" val="footer"/>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2ODE3MzYxNTR9"/>
  <p:tag name="SLIDO_TYPE" val="SlidoPoll"/>
  <p:tag name="SLIDO_POLL_UUID" val="817744bf-82fa-4dd9-8040-37c2705e020c"/>
  <p:tag name="SLIDO_TIMELINE" val="W3sicG9sbFF1ZXN0aW9uVXVpZCI6ImE4OGUwNzhhLWFmNTQtNDM4Yi1iMjZiLTY0YjhlYWFkMDI4MCIsInNob3dSZXN1bHRzIjpmYWxzZSwic2hvd0NvcnJlY3RBbnN3ZXJzIjpmYWxzZSwidm90aW5nTG9ja2VkIjpmYWxzZX1d"/>
</p:tagLst>
</file>

<file path=ppt/tags/tag9.xml><?xml version="1.0" encoding="utf-8"?>
<p:tagLst xmlns:a="http://schemas.openxmlformats.org/drawingml/2006/main" xmlns:r="http://schemas.openxmlformats.org/officeDocument/2006/relationships" xmlns:p="http://schemas.openxmlformats.org/presentationml/2006/main">
  <p:tag name="SLIDO_ELEMENT" val="logo"/>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4400" b="0" i="0" u="none" strike="noStrike" cap="none" normalizeH="0" baseline="0" smtClean="0">
            <a:ln>
              <a:noFill/>
            </a:ln>
            <a:solidFill>
              <a:schemeClr val="tx2"/>
            </a:solidFill>
            <a:effectLst/>
            <a:latin typeface="Gill Sans MT"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4400" b="0" i="0" u="none" strike="noStrike" cap="none" normalizeH="0" baseline="0" smtClean="0">
            <a:ln>
              <a:noFill/>
            </a:ln>
            <a:solidFill>
              <a:schemeClr val="tx2"/>
            </a:solidFill>
            <a:effectLst/>
            <a:latin typeface="Gill Sans MT"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4400" b="0" i="0" u="none" strike="noStrike" cap="none" normalizeH="0" baseline="0" smtClean="0">
            <a:ln>
              <a:noFill/>
            </a:ln>
            <a:solidFill>
              <a:schemeClr val="tx2"/>
            </a:solidFill>
            <a:effectLst/>
            <a:latin typeface="Gill Sans MT"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4400" b="0" i="0" u="none" strike="noStrike" cap="none" normalizeH="0" baseline="0" smtClean="0">
            <a:ln>
              <a:noFill/>
            </a:ln>
            <a:solidFill>
              <a:schemeClr val="tx2"/>
            </a:solidFill>
            <a:effectLst/>
            <a:latin typeface="Gill Sans MT"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14365</TotalTime>
  <Words>2682</Words>
  <Application>Microsoft Office PowerPoint</Application>
  <PresentationFormat>Widescreen</PresentationFormat>
  <Paragraphs>275</Paragraphs>
  <Slides>17</Slides>
  <Notes>17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Arial</vt:lpstr>
      <vt:lpstr>Arial Black</vt:lpstr>
      <vt:lpstr>Calibri</vt:lpstr>
      <vt:lpstr>Courier New</vt:lpstr>
      <vt:lpstr>Gill Sans MT</vt:lpstr>
      <vt:lpstr>Helvetica</vt:lpstr>
      <vt:lpstr>Open Sans</vt:lpstr>
      <vt:lpstr>Symbol</vt:lpstr>
      <vt:lpstr>Wingdings</vt:lpstr>
      <vt:lpstr>1_Default Design</vt:lpstr>
      <vt:lpstr>2_Default Design</vt:lpstr>
      <vt:lpstr>3_Default Design</vt:lpstr>
      <vt:lpstr>4_Default Design</vt:lpstr>
      <vt:lpstr>secure and confidential documents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Secure and Confidential Documents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T.Cammack@scd-uk.com</dc:creator>
  <cp:lastModifiedBy>Tim Cammack</cp:lastModifiedBy>
  <cp:revision>332</cp:revision>
  <cp:lastPrinted>2019-01-29T16:46:59Z</cp:lastPrinted>
  <dcterms:created xsi:type="dcterms:W3CDTF">2006-02-23T11:20:09Z</dcterms:created>
  <dcterms:modified xsi:type="dcterms:W3CDTF">2023-04-26T07:52:02Z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ies>
</file>