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slideLayouts/slideLayout47.xml" ContentType="application/vnd.openxmlformats-officedocument.presentationml.slideLayout+xml"/>
  <Override PartName="/ppt/theme/theme11.xml" ContentType="application/vnd.openxmlformats-officedocument.theme+xml"/>
  <Override PartName="/ppt/slideLayouts/slideLayout4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5"/>
    <p:sldMasterId id="2147483994" r:id="rId6"/>
    <p:sldMasterId id="2147484000" r:id="rId7"/>
    <p:sldMasterId id="2147484006" r:id="rId8"/>
    <p:sldMasterId id="2147484012" r:id="rId9"/>
    <p:sldMasterId id="2147484018" r:id="rId10"/>
    <p:sldMasterId id="2147484024" r:id="rId11"/>
    <p:sldMasterId id="2147484030" r:id="rId12"/>
    <p:sldMasterId id="2147484036" r:id="rId13"/>
    <p:sldMasterId id="2147483955" r:id="rId14"/>
    <p:sldMasterId id="2147484045" r:id="rId15"/>
    <p:sldMasterId id="2147484044" r:id="rId16"/>
  </p:sldMasterIdLst>
  <p:notesMasterIdLst>
    <p:notesMasterId r:id="rId48"/>
  </p:notesMasterIdLst>
  <p:handoutMasterIdLst>
    <p:handoutMasterId r:id="rId49"/>
  </p:handoutMasterIdLst>
  <p:sldIdLst>
    <p:sldId id="290" r:id="rId17"/>
    <p:sldId id="292" r:id="rId18"/>
    <p:sldId id="372" r:id="rId19"/>
    <p:sldId id="293" r:id="rId20"/>
    <p:sldId id="371" r:id="rId21"/>
    <p:sldId id="373" r:id="rId22"/>
    <p:sldId id="374" r:id="rId23"/>
    <p:sldId id="393" r:id="rId24"/>
    <p:sldId id="375" r:id="rId25"/>
    <p:sldId id="376" r:id="rId26"/>
    <p:sldId id="377" r:id="rId27"/>
    <p:sldId id="378" r:id="rId28"/>
    <p:sldId id="379" r:id="rId29"/>
    <p:sldId id="380" r:id="rId30"/>
    <p:sldId id="294" r:id="rId31"/>
    <p:sldId id="304" r:id="rId32"/>
    <p:sldId id="306" r:id="rId33"/>
    <p:sldId id="314" r:id="rId34"/>
    <p:sldId id="383" r:id="rId35"/>
    <p:sldId id="382" r:id="rId36"/>
    <p:sldId id="320" r:id="rId37"/>
    <p:sldId id="313" r:id="rId38"/>
    <p:sldId id="381" r:id="rId39"/>
    <p:sldId id="359" r:id="rId40"/>
    <p:sldId id="360" r:id="rId41"/>
    <p:sldId id="387" r:id="rId42"/>
    <p:sldId id="388" r:id="rId43"/>
    <p:sldId id="389" r:id="rId44"/>
    <p:sldId id="390" r:id="rId45"/>
    <p:sldId id="391" r:id="rId46"/>
    <p:sldId id="392" r:id="rId47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C54502-D187-416A-B576-882DE8BD6B37}">
          <p14:sldIdLst>
            <p14:sldId id="290"/>
            <p14:sldId id="292"/>
            <p14:sldId id="372"/>
            <p14:sldId id="293"/>
            <p14:sldId id="371"/>
            <p14:sldId id="373"/>
            <p14:sldId id="374"/>
            <p14:sldId id="393"/>
            <p14:sldId id="375"/>
            <p14:sldId id="376"/>
            <p14:sldId id="377"/>
            <p14:sldId id="378"/>
            <p14:sldId id="379"/>
            <p14:sldId id="380"/>
            <p14:sldId id="294"/>
            <p14:sldId id="304"/>
            <p14:sldId id="306"/>
            <p14:sldId id="314"/>
            <p14:sldId id="383"/>
            <p14:sldId id="382"/>
            <p14:sldId id="320"/>
            <p14:sldId id="313"/>
            <p14:sldId id="381"/>
            <p14:sldId id="359"/>
            <p14:sldId id="360"/>
            <p14:sldId id="387"/>
            <p14:sldId id="388"/>
            <p14:sldId id="389"/>
            <p14:sldId id="390"/>
            <p14:sldId id="391"/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316640-CB49-A2CA-3786-415DACA6E95D}" name="Liz Walters" initials="LW" userId="S::liz.walters@ofqual.gov.uk::846b5448-e18d-4173-a951-9d00271cc2c1" providerId="AD"/>
  <p188:author id="{762B24D6-D05D-37C5-59D1-C06389CDC352}" name="Aly Hine" initials="AH" userId="S::aly.hine@ofqual.gov.uk::b3751dd5-8fef-4dfa-b7f1-972b431d5e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A24"/>
    <a:srgbClr val="BDCD4A"/>
    <a:srgbClr val="D9402D"/>
    <a:srgbClr val="0058B0"/>
    <a:srgbClr val="9E0E62"/>
    <a:srgbClr val="FF7C30"/>
    <a:srgbClr val="4C3F52"/>
    <a:srgbClr val="EEAB38"/>
    <a:srgbClr val="2059AF"/>
    <a:srgbClr val="9C1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27DDFE-B2CE-8482-D0BE-01803D79070A}" v="25" dt="2023-04-24T17:54:32.581"/>
    <p1510:client id="{9E7C785E-1951-46C7-B796-771506BB1DCA}" v="22" dt="2023-04-25T17:01:39.996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C3FE8D-6422-4CB5-99AF-79CAC29AAE75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CC7B194-F50B-4959-9DBC-0D2790D61C47}">
      <dgm:prSet phldrT="[Text]"/>
      <dgm:spPr/>
      <dgm:t>
        <a:bodyPr/>
        <a:lstStyle/>
        <a:p>
          <a:r>
            <a:rPr lang="en-GB" dirty="0"/>
            <a:t>Regulated qualifications reliably indicate the knowledge, skills and understanding a student has demonstrated</a:t>
          </a:r>
        </a:p>
      </dgm:t>
    </dgm:pt>
    <dgm:pt modelId="{93F5ED4C-E3F6-42FE-B167-7CA5A447E1D1}" type="parTrans" cxnId="{A1BE12A5-7359-4BD0-8D0D-4A92C7BFEBDF}">
      <dgm:prSet/>
      <dgm:spPr/>
      <dgm:t>
        <a:bodyPr/>
        <a:lstStyle/>
        <a:p>
          <a:endParaRPr lang="en-GB"/>
        </a:p>
      </dgm:t>
    </dgm:pt>
    <dgm:pt modelId="{A6FD4D2F-68EB-45B8-A024-75893051FDEA}" type="sibTrans" cxnId="{A1BE12A5-7359-4BD0-8D0D-4A92C7BFEBDF}">
      <dgm:prSet/>
      <dgm:spPr/>
      <dgm:t>
        <a:bodyPr/>
        <a:lstStyle/>
        <a:p>
          <a:endParaRPr lang="en-GB"/>
        </a:p>
      </dgm:t>
    </dgm:pt>
    <dgm:pt modelId="{776B1ABF-1A50-4F04-9524-BC5C83A818A0}">
      <dgm:prSet phldrT="[Text]"/>
      <dgm:spPr/>
      <dgm:t>
        <a:bodyPr/>
        <a:lstStyle/>
        <a:p>
          <a:r>
            <a:rPr lang="en-GB" dirty="0"/>
            <a:t>Assessments and exams show what a student has achieved</a:t>
          </a:r>
        </a:p>
      </dgm:t>
    </dgm:pt>
    <dgm:pt modelId="{F14DD7CA-5460-4E96-B4D2-817677A55B29}" type="parTrans" cxnId="{2D2AF919-FFCB-4DA0-AE85-4300F372E709}">
      <dgm:prSet/>
      <dgm:spPr/>
      <dgm:t>
        <a:bodyPr/>
        <a:lstStyle/>
        <a:p>
          <a:endParaRPr lang="en-GB"/>
        </a:p>
      </dgm:t>
    </dgm:pt>
    <dgm:pt modelId="{A99A9035-1C1C-4F2A-8E50-65FBACEE35EE}" type="sibTrans" cxnId="{2D2AF919-FFCB-4DA0-AE85-4300F372E709}">
      <dgm:prSet/>
      <dgm:spPr/>
      <dgm:t>
        <a:bodyPr/>
        <a:lstStyle/>
        <a:p>
          <a:endParaRPr lang="en-GB"/>
        </a:p>
      </dgm:t>
    </dgm:pt>
    <dgm:pt modelId="{B80C2145-C18D-4CF9-B445-E3813898A69D}">
      <dgm:prSet phldrT="[Text]"/>
      <dgm:spPr/>
      <dgm:t>
        <a:bodyPr/>
        <a:lstStyle/>
        <a:p>
          <a:r>
            <a:rPr lang="en-GB" dirty="0"/>
            <a:t>People have confidence in the qualifications we regulate</a:t>
          </a:r>
        </a:p>
      </dgm:t>
    </dgm:pt>
    <dgm:pt modelId="{D064313D-84BC-4205-92D5-859D98D35EAA}" type="parTrans" cxnId="{1DCFEA4A-A8AC-4359-AE8E-0C9EAF89C58C}">
      <dgm:prSet/>
      <dgm:spPr/>
      <dgm:t>
        <a:bodyPr/>
        <a:lstStyle/>
        <a:p>
          <a:endParaRPr lang="en-GB"/>
        </a:p>
      </dgm:t>
    </dgm:pt>
    <dgm:pt modelId="{F86CBE6F-71B4-48C8-B207-DBA6C5B708DE}" type="sibTrans" cxnId="{1DCFEA4A-A8AC-4359-AE8E-0C9EAF89C58C}">
      <dgm:prSet/>
      <dgm:spPr/>
      <dgm:t>
        <a:bodyPr/>
        <a:lstStyle/>
        <a:p>
          <a:endParaRPr lang="en-GB"/>
        </a:p>
      </dgm:t>
    </dgm:pt>
    <dgm:pt modelId="{7B7912A5-79D5-4090-9D4A-9636EA716E84}">
      <dgm:prSet phldrT="[Text]"/>
      <dgm:spPr/>
      <dgm:t>
        <a:bodyPr/>
        <a:lstStyle/>
        <a:p>
          <a:r>
            <a:rPr lang="en-GB" dirty="0"/>
            <a:t>Students and teachers have information on the full range of qualifications we regulate</a:t>
          </a:r>
        </a:p>
      </dgm:t>
    </dgm:pt>
    <dgm:pt modelId="{414270F3-5D63-4009-BB9B-4F4966297704}" type="parTrans" cxnId="{917B18BA-EB54-4EB9-BF9D-9B9C56260B7E}">
      <dgm:prSet/>
      <dgm:spPr/>
      <dgm:t>
        <a:bodyPr/>
        <a:lstStyle/>
        <a:p>
          <a:endParaRPr lang="en-GB"/>
        </a:p>
      </dgm:t>
    </dgm:pt>
    <dgm:pt modelId="{2CE01122-F88D-429C-8CD6-C6516E0B1327}" type="sibTrans" cxnId="{917B18BA-EB54-4EB9-BF9D-9B9C56260B7E}">
      <dgm:prSet/>
      <dgm:spPr/>
      <dgm:t>
        <a:bodyPr/>
        <a:lstStyle/>
        <a:p>
          <a:endParaRPr lang="en-GB"/>
        </a:p>
      </dgm:t>
    </dgm:pt>
    <dgm:pt modelId="{E3F28C96-A703-422C-BA8B-6C367553013F}" type="pres">
      <dgm:prSet presAssocID="{A3C3FE8D-6422-4CB5-99AF-79CAC29AAE75}" presName="Name0" presStyleCnt="0">
        <dgm:presLayoutVars>
          <dgm:dir/>
          <dgm:resizeHandles val="exact"/>
        </dgm:presLayoutVars>
      </dgm:prSet>
      <dgm:spPr/>
    </dgm:pt>
    <dgm:pt modelId="{40F30A1B-763B-4CBA-97C0-8085EAAAEDD8}" type="pres">
      <dgm:prSet presAssocID="{5CC7B194-F50B-4959-9DBC-0D2790D61C47}" presName="composite" presStyleCnt="0"/>
      <dgm:spPr/>
    </dgm:pt>
    <dgm:pt modelId="{35DBF49D-3F0F-459C-8225-34B73D08F6BF}" type="pres">
      <dgm:prSet presAssocID="{5CC7B194-F50B-4959-9DBC-0D2790D61C47}" presName="rect1" presStyleLbl="trAlignAcc1" presStyleIdx="0" presStyleCnt="4">
        <dgm:presLayoutVars>
          <dgm:bulletEnabled val="1"/>
        </dgm:presLayoutVars>
      </dgm:prSet>
      <dgm:spPr/>
    </dgm:pt>
    <dgm:pt modelId="{929CB2E6-7665-4E9F-A41D-CB135573CD85}" type="pres">
      <dgm:prSet presAssocID="{5CC7B194-F50B-4959-9DBC-0D2790D61C47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icroscope with chemical flasks"/>
        </a:ext>
      </dgm:extLst>
    </dgm:pt>
    <dgm:pt modelId="{54F746A9-EC8D-4791-8D13-74EF2306678D}" type="pres">
      <dgm:prSet presAssocID="{A6FD4D2F-68EB-45B8-A024-75893051FDEA}" presName="sibTrans" presStyleCnt="0"/>
      <dgm:spPr/>
    </dgm:pt>
    <dgm:pt modelId="{4C73D975-8340-40CE-BFF9-F7EE8A6D3A3E}" type="pres">
      <dgm:prSet presAssocID="{776B1ABF-1A50-4F04-9524-BC5C83A818A0}" presName="composite" presStyleCnt="0"/>
      <dgm:spPr/>
    </dgm:pt>
    <dgm:pt modelId="{86F940D4-88C1-4858-A6EE-7428B2F66893}" type="pres">
      <dgm:prSet presAssocID="{776B1ABF-1A50-4F04-9524-BC5C83A818A0}" presName="rect1" presStyleLbl="trAlignAcc1" presStyleIdx="1" presStyleCnt="4">
        <dgm:presLayoutVars>
          <dgm:bulletEnabled val="1"/>
        </dgm:presLayoutVars>
      </dgm:prSet>
      <dgm:spPr/>
    </dgm:pt>
    <dgm:pt modelId="{2176B683-CB28-4E9C-BC86-94735F36C5D9}" type="pres">
      <dgm:prSet presAssocID="{776B1ABF-1A50-4F04-9524-BC5C83A818A0}" presName="rect2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ward ribbon with star"/>
        </a:ext>
      </dgm:extLst>
    </dgm:pt>
    <dgm:pt modelId="{5C832BB9-ACC4-48F7-89B5-4E35A0CE79CB}" type="pres">
      <dgm:prSet presAssocID="{A99A9035-1C1C-4F2A-8E50-65FBACEE35EE}" presName="sibTrans" presStyleCnt="0"/>
      <dgm:spPr/>
    </dgm:pt>
    <dgm:pt modelId="{54247C57-E8F6-4BD0-BA1B-FE74AE1E8E84}" type="pres">
      <dgm:prSet presAssocID="{B80C2145-C18D-4CF9-B445-E3813898A69D}" presName="composite" presStyleCnt="0"/>
      <dgm:spPr/>
    </dgm:pt>
    <dgm:pt modelId="{15E067A3-CE6F-468A-B358-BF4CBDA734B1}" type="pres">
      <dgm:prSet presAssocID="{B80C2145-C18D-4CF9-B445-E3813898A69D}" presName="rect1" presStyleLbl="trAlignAcc1" presStyleIdx="2" presStyleCnt="4">
        <dgm:presLayoutVars>
          <dgm:bulletEnabled val="1"/>
        </dgm:presLayoutVars>
      </dgm:prSet>
      <dgm:spPr/>
    </dgm:pt>
    <dgm:pt modelId="{E2616342-FFEB-4960-95BD-B0A2BEE54757}" type="pres">
      <dgm:prSet presAssocID="{B80C2145-C18D-4CF9-B445-E3813898A69D}" presName="rect2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 trophy cup"/>
        </a:ext>
      </dgm:extLst>
    </dgm:pt>
    <dgm:pt modelId="{C9AEB5AF-E105-4AE6-BCA4-E577D21A7826}" type="pres">
      <dgm:prSet presAssocID="{F86CBE6F-71B4-48C8-B207-DBA6C5B708DE}" presName="sibTrans" presStyleCnt="0"/>
      <dgm:spPr/>
    </dgm:pt>
    <dgm:pt modelId="{3382AD59-0E60-4C98-A6E1-94DBC4A919DF}" type="pres">
      <dgm:prSet presAssocID="{7B7912A5-79D5-4090-9D4A-9636EA716E84}" presName="composite" presStyleCnt="0"/>
      <dgm:spPr/>
    </dgm:pt>
    <dgm:pt modelId="{7A7A0681-F60F-4BC3-9420-20F21CA08704}" type="pres">
      <dgm:prSet presAssocID="{7B7912A5-79D5-4090-9D4A-9636EA716E84}" presName="rect1" presStyleLbl="trAlignAcc1" presStyleIdx="3" presStyleCnt="4">
        <dgm:presLayoutVars>
          <dgm:bulletEnabled val="1"/>
        </dgm:presLayoutVars>
      </dgm:prSet>
      <dgm:spPr/>
    </dgm:pt>
    <dgm:pt modelId="{897F8961-A70F-450A-AA64-7762B5791008}" type="pres">
      <dgm:prSet presAssocID="{7B7912A5-79D5-4090-9D4A-9636EA716E84}" presName="rect2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 puzzle piece"/>
        </a:ext>
      </dgm:extLst>
    </dgm:pt>
  </dgm:ptLst>
  <dgm:cxnLst>
    <dgm:cxn modelId="{03954A10-9791-4D7D-9338-AFC297211905}" type="presOf" srcId="{B80C2145-C18D-4CF9-B445-E3813898A69D}" destId="{15E067A3-CE6F-468A-B358-BF4CBDA734B1}" srcOrd="0" destOrd="0" presId="urn:microsoft.com/office/officeart/2008/layout/PictureStrips"/>
    <dgm:cxn modelId="{2D2AF919-FFCB-4DA0-AE85-4300F372E709}" srcId="{A3C3FE8D-6422-4CB5-99AF-79CAC29AAE75}" destId="{776B1ABF-1A50-4F04-9524-BC5C83A818A0}" srcOrd="1" destOrd="0" parTransId="{F14DD7CA-5460-4E96-B4D2-817677A55B29}" sibTransId="{A99A9035-1C1C-4F2A-8E50-65FBACEE35EE}"/>
    <dgm:cxn modelId="{1DCFEA4A-A8AC-4359-AE8E-0C9EAF89C58C}" srcId="{A3C3FE8D-6422-4CB5-99AF-79CAC29AAE75}" destId="{B80C2145-C18D-4CF9-B445-E3813898A69D}" srcOrd="2" destOrd="0" parTransId="{D064313D-84BC-4205-92D5-859D98D35EAA}" sibTransId="{F86CBE6F-71B4-48C8-B207-DBA6C5B708DE}"/>
    <dgm:cxn modelId="{C2AEA370-D4B6-43A4-A0A2-83E801FF5F82}" type="presOf" srcId="{5CC7B194-F50B-4959-9DBC-0D2790D61C47}" destId="{35DBF49D-3F0F-459C-8225-34B73D08F6BF}" srcOrd="0" destOrd="0" presId="urn:microsoft.com/office/officeart/2008/layout/PictureStrips"/>
    <dgm:cxn modelId="{22C6DC52-A49E-4B51-B17F-BE5A0F0F1CE2}" type="presOf" srcId="{7B7912A5-79D5-4090-9D4A-9636EA716E84}" destId="{7A7A0681-F60F-4BC3-9420-20F21CA08704}" srcOrd="0" destOrd="0" presId="urn:microsoft.com/office/officeart/2008/layout/PictureStrips"/>
    <dgm:cxn modelId="{E9637C7E-C185-468F-B62B-36ABCE36B167}" type="presOf" srcId="{776B1ABF-1A50-4F04-9524-BC5C83A818A0}" destId="{86F940D4-88C1-4858-A6EE-7428B2F66893}" srcOrd="0" destOrd="0" presId="urn:microsoft.com/office/officeart/2008/layout/PictureStrips"/>
    <dgm:cxn modelId="{02223E8C-9F0E-4E83-95EB-13D88D8F1F79}" type="presOf" srcId="{A3C3FE8D-6422-4CB5-99AF-79CAC29AAE75}" destId="{E3F28C96-A703-422C-BA8B-6C367553013F}" srcOrd="0" destOrd="0" presId="urn:microsoft.com/office/officeart/2008/layout/PictureStrips"/>
    <dgm:cxn modelId="{A1BE12A5-7359-4BD0-8D0D-4A92C7BFEBDF}" srcId="{A3C3FE8D-6422-4CB5-99AF-79CAC29AAE75}" destId="{5CC7B194-F50B-4959-9DBC-0D2790D61C47}" srcOrd="0" destOrd="0" parTransId="{93F5ED4C-E3F6-42FE-B167-7CA5A447E1D1}" sibTransId="{A6FD4D2F-68EB-45B8-A024-75893051FDEA}"/>
    <dgm:cxn modelId="{917B18BA-EB54-4EB9-BF9D-9B9C56260B7E}" srcId="{A3C3FE8D-6422-4CB5-99AF-79CAC29AAE75}" destId="{7B7912A5-79D5-4090-9D4A-9636EA716E84}" srcOrd="3" destOrd="0" parTransId="{414270F3-5D63-4009-BB9B-4F4966297704}" sibTransId="{2CE01122-F88D-429C-8CD6-C6516E0B1327}"/>
    <dgm:cxn modelId="{DED7F0C7-DB07-45BB-94FB-9FE6FAC3AE01}" type="presParOf" srcId="{E3F28C96-A703-422C-BA8B-6C367553013F}" destId="{40F30A1B-763B-4CBA-97C0-8085EAAAEDD8}" srcOrd="0" destOrd="0" presId="urn:microsoft.com/office/officeart/2008/layout/PictureStrips"/>
    <dgm:cxn modelId="{C6335369-E28F-4D18-96B1-F13E8622C74C}" type="presParOf" srcId="{40F30A1B-763B-4CBA-97C0-8085EAAAEDD8}" destId="{35DBF49D-3F0F-459C-8225-34B73D08F6BF}" srcOrd="0" destOrd="0" presId="urn:microsoft.com/office/officeart/2008/layout/PictureStrips"/>
    <dgm:cxn modelId="{7370629C-265C-4F8B-BEF3-6C63547AE35D}" type="presParOf" srcId="{40F30A1B-763B-4CBA-97C0-8085EAAAEDD8}" destId="{929CB2E6-7665-4E9F-A41D-CB135573CD85}" srcOrd="1" destOrd="0" presId="urn:microsoft.com/office/officeart/2008/layout/PictureStrips"/>
    <dgm:cxn modelId="{CBA51575-4CE2-4858-91D0-2193320CBE04}" type="presParOf" srcId="{E3F28C96-A703-422C-BA8B-6C367553013F}" destId="{54F746A9-EC8D-4791-8D13-74EF2306678D}" srcOrd="1" destOrd="0" presId="urn:microsoft.com/office/officeart/2008/layout/PictureStrips"/>
    <dgm:cxn modelId="{8D1C15F9-9539-4D95-8876-B38986E883D2}" type="presParOf" srcId="{E3F28C96-A703-422C-BA8B-6C367553013F}" destId="{4C73D975-8340-40CE-BFF9-F7EE8A6D3A3E}" srcOrd="2" destOrd="0" presId="urn:microsoft.com/office/officeart/2008/layout/PictureStrips"/>
    <dgm:cxn modelId="{F641779C-9426-4E98-8E1C-23AD50BC1630}" type="presParOf" srcId="{4C73D975-8340-40CE-BFF9-F7EE8A6D3A3E}" destId="{86F940D4-88C1-4858-A6EE-7428B2F66893}" srcOrd="0" destOrd="0" presId="urn:microsoft.com/office/officeart/2008/layout/PictureStrips"/>
    <dgm:cxn modelId="{43BAFEC1-C30B-49BA-AA18-770B6EDB16E2}" type="presParOf" srcId="{4C73D975-8340-40CE-BFF9-F7EE8A6D3A3E}" destId="{2176B683-CB28-4E9C-BC86-94735F36C5D9}" srcOrd="1" destOrd="0" presId="urn:microsoft.com/office/officeart/2008/layout/PictureStrips"/>
    <dgm:cxn modelId="{F87FC438-85C3-4C2B-A8F6-87E3729320AC}" type="presParOf" srcId="{E3F28C96-A703-422C-BA8B-6C367553013F}" destId="{5C832BB9-ACC4-48F7-89B5-4E35A0CE79CB}" srcOrd="3" destOrd="0" presId="urn:microsoft.com/office/officeart/2008/layout/PictureStrips"/>
    <dgm:cxn modelId="{007C0827-581D-408F-89DF-D9D1FB482A84}" type="presParOf" srcId="{E3F28C96-A703-422C-BA8B-6C367553013F}" destId="{54247C57-E8F6-4BD0-BA1B-FE74AE1E8E84}" srcOrd="4" destOrd="0" presId="urn:microsoft.com/office/officeart/2008/layout/PictureStrips"/>
    <dgm:cxn modelId="{9C669AF7-9629-4189-9DDE-6AC2F4C5867B}" type="presParOf" srcId="{54247C57-E8F6-4BD0-BA1B-FE74AE1E8E84}" destId="{15E067A3-CE6F-468A-B358-BF4CBDA734B1}" srcOrd="0" destOrd="0" presId="urn:microsoft.com/office/officeart/2008/layout/PictureStrips"/>
    <dgm:cxn modelId="{34F1BF8F-12DB-47E1-975F-B122ED2BB282}" type="presParOf" srcId="{54247C57-E8F6-4BD0-BA1B-FE74AE1E8E84}" destId="{E2616342-FFEB-4960-95BD-B0A2BEE54757}" srcOrd="1" destOrd="0" presId="urn:microsoft.com/office/officeart/2008/layout/PictureStrips"/>
    <dgm:cxn modelId="{40EE4440-5E25-4F6F-8687-8F9A3262C6BF}" type="presParOf" srcId="{E3F28C96-A703-422C-BA8B-6C367553013F}" destId="{C9AEB5AF-E105-4AE6-BCA4-E577D21A7826}" srcOrd="5" destOrd="0" presId="urn:microsoft.com/office/officeart/2008/layout/PictureStrips"/>
    <dgm:cxn modelId="{AFB7FDB6-DF19-401A-9785-79CDAD263F9B}" type="presParOf" srcId="{E3F28C96-A703-422C-BA8B-6C367553013F}" destId="{3382AD59-0E60-4C98-A6E1-94DBC4A919DF}" srcOrd="6" destOrd="0" presId="urn:microsoft.com/office/officeart/2008/layout/PictureStrips"/>
    <dgm:cxn modelId="{F0A38253-7BE7-4C9C-B530-76168ABA2B69}" type="presParOf" srcId="{3382AD59-0E60-4C98-A6E1-94DBC4A919DF}" destId="{7A7A0681-F60F-4BC3-9420-20F21CA08704}" srcOrd="0" destOrd="0" presId="urn:microsoft.com/office/officeart/2008/layout/PictureStrips"/>
    <dgm:cxn modelId="{B919FD47-671F-4668-8C5A-659462DCB6B2}" type="presParOf" srcId="{3382AD59-0E60-4C98-A6E1-94DBC4A919DF}" destId="{897F8961-A70F-450A-AA64-7762B579100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BF49D-3F0F-459C-8225-34B73D08F6BF}">
      <dsp:nvSpPr>
        <dsp:cNvPr id="0" name=""/>
        <dsp:cNvSpPr/>
      </dsp:nvSpPr>
      <dsp:spPr>
        <a:xfrm>
          <a:off x="218181" y="964617"/>
          <a:ext cx="5138356" cy="16057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761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Regulated qualifications reliably indicate the knowledge, skills and understanding a student has demonstrated</a:t>
          </a:r>
        </a:p>
      </dsp:txBody>
      <dsp:txXfrm>
        <a:off x="218181" y="964617"/>
        <a:ext cx="5138356" cy="1605736"/>
      </dsp:txXfrm>
    </dsp:sp>
    <dsp:sp modelId="{929CB2E6-7665-4E9F-A41D-CB135573CD85}">
      <dsp:nvSpPr>
        <dsp:cNvPr id="0" name=""/>
        <dsp:cNvSpPr/>
      </dsp:nvSpPr>
      <dsp:spPr>
        <a:xfrm>
          <a:off x="4083" y="732677"/>
          <a:ext cx="1124015" cy="16860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940D4-88C1-4858-A6EE-7428B2F66893}">
      <dsp:nvSpPr>
        <dsp:cNvPr id="0" name=""/>
        <dsp:cNvSpPr/>
      </dsp:nvSpPr>
      <dsp:spPr>
        <a:xfrm>
          <a:off x="5830360" y="964617"/>
          <a:ext cx="5138356" cy="16057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761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Assessments and exams show what a student has achieved</a:t>
          </a:r>
        </a:p>
      </dsp:txBody>
      <dsp:txXfrm>
        <a:off x="5830360" y="964617"/>
        <a:ext cx="5138356" cy="1605736"/>
      </dsp:txXfrm>
    </dsp:sp>
    <dsp:sp modelId="{2176B683-CB28-4E9C-BC86-94735F36C5D9}">
      <dsp:nvSpPr>
        <dsp:cNvPr id="0" name=""/>
        <dsp:cNvSpPr/>
      </dsp:nvSpPr>
      <dsp:spPr>
        <a:xfrm>
          <a:off x="5616262" y="732677"/>
          <a:ext cx="1124015" cy="16860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067A3-CE6F-468A-B358-BF4CBDA734B1}">
      <dsp:nvSpPr>
        <dsp:cNvPr id="0" name=""/>
        <dsp:cNvSpPr/>
      </dsp:nvSpPr>
      <dsp:spPr>
        <a:xfrm>
          <a:off x="218181" y="2986061"/>
          <a:ext cx="5138356" cy="16057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761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People have confidence in the qualifications we regulate</a:t>
          </a:r>
        </a:p>
      </dsp:txBody>
      <dsp:txXfrm>
        <a:off x="218181" y="2986061"/>
        <a:ext cx="5138356" cy="1605736"/>
      </dsp:txXfrm>
    </dsp:sp>
    <dsp:sp modelId="{E2616342-FFEB-4960-95BD-B0A2BEE54757}">
      <dsp:nvSpPr>
        <dsp:cNvPr id="0" name=""/>
        <dsp:cNvSpPr/>
      </dsp:nvSpPr>
      <dsp:spPr>
        <a:xfrm>
          <a:off x="4083" y="2754121"/>
          <a:ext cx="1124015" cy="16860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A0681-F60F-4BC3-9420-20F21CA08704}">
      <dsp:nvSpPr>
        <dsp:cNvPr id="0" name=""/>
        <dsp:cNvSpPr/>
      </dsp:nvSpPr>
      <dsp:spPr>
        <a:xfrm>
          <a:off x="5830360" y="2986061"/>
          <a:ext cx="5138356" cy="16057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761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Students and teachers have information on the full range of qualifications we regulate</a:t>
          </a:r>
        </a:p>
      </dsp:txBody>
      <dsp:txXfrm>
        <a:off x="5830360" y="2986061"/>
        <a:ext cx="5138356" cy="1605736"/>
      </dsp:txXfrm>
    </dsp:sp>
    <dsp:sp modelId="{897F8961-A70F-450A-AA64-7762B5791008}">
      <dsp:nvSpPr>
        <dsp:cNvPr id="0" name=""/>
        <dsp:cNvSpPr/>
      </dsp:nvSpPr>
      <dsp:spPr>
        <a:xfrm>
          <a:off x="5616262" y="2754121"/>
          <a:ext cx="1124015" cy="16860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4CCDA-8D15-48C0-B5F3-626A93EA51DD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B8FE0-82A3-4413-8BF5-2C64B7633C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87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D30C55-053B-4B45-A537-EB90960D3A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85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0C55-053B-4B45-A537-EB90960D3A22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389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0C55-053B-4B45-A537-EB90960D3A22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398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0C55-053B-4B45-A537-EB90960D3A22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2509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0C55-053B-4B45-A537-EB90960D3A22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0627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0C55-053B-4B45-A537-EB90960D3A22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093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0C55-053B-4B45-A537-EB90960D3A22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9311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>
              <a:latin typeface="+mn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0C55-053B-4B45-A537-EB90960D3A22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324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Technology - Gold &amp;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16365" cy="68717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26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panel : Smörgåsb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20FB5-F7C3-C340-AB2E-84DCDB26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243B29-2284-FC44-869B-DC1F3ABEE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bg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B0476-F1C8-C648-9C93-DD0300CB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465135"/>
            <a:ext cx="943763" cy="32275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89020D-283B-2648-A652-D147E56DDD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2018" y="967789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3414A-F960-9B43-9898-FFB95A4AFC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0728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0F530C-4E5F-D743-9232-7899CFFF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1A3C6B-A0D8-B54B-BD1F-B3193216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00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Science - Peacock Butterf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16364" cy="68717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3591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Exam Hall - Peacock Butterf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43734-E1B0-494B-B2AC-09056C7A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8002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: Peacock Butterf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BFC218-16D9-D64B-9FA2-C71001D2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417536">
            <a:off x="1988842" y="-3210704"/>
            <a:ext cx="8208912" cy="13285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E4575-701C-0849-9E4D-E403A82BC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5620" y="2780928"/>
            <a:ext cx="6840760" cy="2448272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accent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edit the section header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4E23B-D048-6F43-ACB3-D34CB891F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0" y="6465135"/>
            <a:ext cx="942398" cy="32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92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panel : Peacock Butterf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This is the title of the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465135"/>
            <a:ext cx="943763" cy="32275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accent3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39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panel : Peacock Butterf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20FB5-F7C3-C340-AB2E-84DCDB26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243B29-2284-FC44-869B-DC1F3ABEE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This is the title of the slide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B0476-F1C8-C648-9C93-DD0300CB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465135"/>
            <a:ext cx="943763" cy="32275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89020D-283B-2648-A652-D147E56DDD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2018" y="967789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3414A-F960-9B43-9898-FFB95A4AFC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0728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0F530C-4E5F-D743-9232-7899CFFF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1A3C6B-A0D8-B54B-BD1F-B3193216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accent3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007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Reading - Meadow &amp;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16364" cy="687170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98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Working Outdoors - Meadow &amp;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43734-E1B0-494B-B2AC-09056C7A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2231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: Meadow &amp;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BFC218-16D9-D64B-9FA2-C71001D2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417536">
            <a:off x="1988842" y="-3210704"/>
            <a:ext cx="8208912" cy="132857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E4575-701C-0849-9E4D-E403A82BC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5620" y="2780928"/>
            <a:ext cx="6840760" cy="2448272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edit the section header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02F59-2DAD-E349-B828-2C9E231C1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0" y="6465135"/>
            <a:ext cx="942398" cy="32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32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panel : Meadow &amp;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0" y="6465135"/>
            <a:ext cx="942398" cy="32275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39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Music - Gold &amp;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43734-E1B0-494B-B2AC-09056C7A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7224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panel : Meadow &amp;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20FB5-F7C3-C340-AB2E-84DCDB26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243B29-2284-FC44-869B-DC1F3ABEE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B0476-F1C8-C648-9C93-DD0300CB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0" y="6465135"/>
            <a:ext cx="942398" cy="32275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89020D-283B-2648-A652-D147E56DDD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2018" y="967789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3414A-F960-9B43-9898-FFB95A4AFC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0728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0F530C-4E5F-D743-9232-7899CFFF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1A3C6B-A0D8-B54B-BD1F-B3193216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683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Orchestra - Sea 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16362" cy="687170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15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Backpack - Sea 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43734-E1B0-494B-B2AC-09056C7A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3702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: Sea 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BFC218-16D9-D64B-9FA2-C71001D2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417536">
            <a:off x="1988842" y="-3210704"/>
            <a:ext cx="8208912" cy="132857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E4575-701C-0849-9E4D-E403A82BC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5620" y="2780928"/>
            <a:ext cx="6840760" cy="2448272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edit the section header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01915-ED62-B746-B7F0-3A20AC5A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0" y="6465368"/>
            <a:ext cx="942398" cy="3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3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panel : Sea 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0" y="6465368"/>
            <a:ext cx="942398" cy="3222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574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panel : Sea 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20FB5-F7C3-C340-AB2E-84DCDB26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243B29-2284-FC44-869B-DC1F3ABEE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B0476-F1C8-C648-9C93-DD0300CB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0" y="6465368"/>
            <a:ext cx="942398" cy="3222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89020D-283B-2648-A652-D147E56DDD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2018" y="967789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3414A-F960-9B43-9898-FFB95A4AFC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0728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0F530C-4E5F-D743-9232-7899CFFF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1A3C6B-A0D8-B54B-BD1F-B3193216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92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Jumping - Vivid Anticip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16362" cy="68717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245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Dancing - Vivid Anticip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43734-E1B0-494B-B2AC-09056C7A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0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: Vivid Anticip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BFC218-16D9-D64B-9FA2-C71001D2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417536">
            <a:off x="1988842" y="-3210704"/>
            <a:ext cx="8208912" cy="13285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E4575-701C-0849-9E4D-E403A82BC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5620" y="2780928"/>
            <a:ext cx="6840760" cy="2448272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bg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edit the section header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69A17-9017-6C49-8356-E20A108E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1" y="6465368"/>
            <a:ext cx="942395" cy="3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77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panel : Vivid Anticip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r>
              <a:rPr lang="en-GB"/>
              <a:t>This is the title of the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1" y="6465368"/>
            <a:ext cx="942395" cy="3222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6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: Gold &amp;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BFC218-16D9-D64B-9FA2-C71001D2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417536">
            <a:off x="1988842" y="-3210704"/>
            <a:ext cx="8208912" cy="13285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E4575-701C-0849-9E4D-E403A82BC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5620" y="2780928"/>
            <a:ext cx="6840760" cy="2448272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edit the section header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6BE3E-155C-B84C-8167-8C6EBC6B7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6465135"/>
            <a:ext cx="943764" cy="3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0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panel : Vivid Anticip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20FB5-F7C3-C340-AB2E-84DCDB26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243B29-2284-FC44-869B-DC1F3ABEE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r>
              <a:rPr lang="en-GB"/>
              <a:t>This is the title of the slide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B0476-F1C8-C648-9C93-DD0300CB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1" y="6465368"/>
            <a:ext cx="942395" cy="3222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89020D-283B-2648-A652-D147E56DDD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2018" y="967789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3414A-F960-9B43-9898-FFB95A4AFC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0728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0F530C-4E5F-D743-9232-7899CFFF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1A3C6B-A0D8-B54B-BD1F-B3193216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188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Reading - Daffodils &amp; Stor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2216360" cy="68717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932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Library - Daffodils &amp; Stor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43734-E1B0-494B-B2AC-09056C7A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1002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: Daffodils &amp; Stor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BFC218-16D9-D64B-9FA2-C71001D2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417536">
            <a:off x="1988842" y="-3210704"/>
            <a:ext cx="8208912" cy="132857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E4575-701C-0849-9E4D-E403A82BC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5620" y="2780928"/>
            <a:ext cx="6840760" cy="2448272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edit the section header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C712B-1649-4C44-A4F4-5988B8344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1" y="6465368"/>
            <a:ext cx="942395" cy="3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18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panel : Daffodils &amp; Stor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11" y="6465368"/>
            <a:ext cx="942395" cy="3222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681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panel : Daffodils &amp; Stor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20FB5-F7C3-C340-AB2E-84DCDB26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243B29-2284-FC44-869B-DC1F3ABEE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B0476-F1C8-C648-9C93-DD0300CB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891" y="6465368"/>
            <a:ext cx="941035" cy="3222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89020D-283B-2648-A652-D147E56DDD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2018" y="967789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3414A-F960-9B43-9898-FFB95A4AFC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0728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0F530C-4E5F-D743-9232-7899CFFF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1A3C6B-A0D8-B54B-BD1F-B3193216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71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Primary Reading - Beach Holi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2216360" cy="687170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8427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Secondary Classroom - Beach Holi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43734-E1B0-494B-B2AC-09056C7A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7663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: Beach Holi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BFC218-16D9-D64B-9FA2-C71001D2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417536">
            <a:off x="1988842" y="-3210704"/>
            <a:ext cx="8208912" cy="13285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E4575-701C-0849-9E4D-E403A82BC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5620" y="2780928"/>
            <a:ext cx="6840760" cy="2448272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bg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edit the section header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8A381-6887-1F4B-8D4C-6B1CC2F9A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891" y="6465368"/>
            <a:ext cx="941035" cy="3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76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panel : Beach Holi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r>
              <a:rPr lang="en-GB"/>
              <a:t>This is the title of the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891" y="6465368"/>
            <a:ext cx="941035" cy="3222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3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panel : Gold &amp;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rgbClr val="293445"/>
                </a:solidFill>
              </a:defRPr>
            </a:lvl1pPr>
          </a:lstStyle>
          <a:p>
            <a:r>
              <a:rPr lang="en-GB"/>
              <a:t>This is the title of the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6465135"/>
            <a:ext cx="943764" cy="32275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9344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rgbClr val="293445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23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panel : Beach Holi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20FB5-F7C3-C340-AB2E-84DCDB26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243B29-2284-FC44-869B-DC1F3ABEE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r>
              <a:rPr lang="en-GB"/>
              <a:t>This is the title of the slide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B0476-F1C8-C648-9C93-DD0300CB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891" y="6465368"/>
            <a:ext cx="941035" cy="32229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89020D-283B-2648-A652-D147E56DDD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2018" y="967789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3414A-F960-9B43-9898-FFB95A4AFC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0728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0F530C-4E5F-D743-9232-7899CFFF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1A3C6B-A0D8-B54B-BD1F-B3193216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74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A level Class - Opposing Fo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2216359" cy="687170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028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Student Homework - Opposing Fo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43734-E1B0-494B-B2AC-09056C7A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7176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: Opposing Fo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BFC218-16D9-D64B-9FA2-C71001D2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417536">
            <a:off x="1988842" y="-3210704"/>
            <a:ext cx="8208912" cy="13285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E4575-701C-0849-9E4D-E403A82BC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5620" y="2780928"/>
            <a:ext cx="6840760" cy="2448272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accent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edit the section header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C9697-157D-5B4D-9070-F84FDF4F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892" y="6465368"/>
            <a:ext cx="941032" cy="3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40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panel : Opposing Fo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accent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891" y="6465368"/>
            <a:ext cx="941035" cy="32229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accent3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2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panel : Opposing Fo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20FB5-F7C3-C340-AB2E-84DCDB26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243B29-2284-FC44-869B-DC1F3ABEE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accent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B0476-F1C8-C648-9C93-DD0300CB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892" y="6465368"/>
            <a:ext cx="941032" cy="32229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89020D-283B-2648-A652-D147E56DDD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2018" y="967789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3414A-F960-9B43-9898-FFB95A4AFC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0728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0F530C-4E5F-D743-9232-7899CFFF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1A3C6B-A0D8-B54B-BD1F-B3193216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accent3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320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948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Reading - Meadow &amp;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16364" cy="687170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984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, 1 panel : Beach Holi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r>
              <a:rPr lang="en-GB"/>
              <a:t>This is the title of the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891" y="6465368"/>
            <a:ext cx="941035" cy="3222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9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panel : Gold &amp;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20FB5-F7C3-C340-AB2E-84DCDB26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243B29-2284-FC44-869B-DC1F3ABEE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rgbClr val="293445"/>
                </a:solidFill>
              </a:defRPr>
            </a:lvl1pPr>
          </a:lstStyle>
          <a:p>
            <a:r>
              <a:rPr lang="en-GB"/>
              <a:t>This is the title of the slide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B0476-F1C8-C648-9C93-DD0300CB5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6465135"/>
            <a:ext cx="943764" cy="32275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89020D-283B-2648-A652-D147E56DDD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2018" y="967789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3414A-F960-9B43-9898-FFB95A4AFC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0728"/>
            <a:ext cx="5257676" cy="5328592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0F530C-4E5F-D743-9232-7899CFFF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9344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1A3C6B-A0D8-B54B-BD1F-B3193216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rgbClr val="293445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58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: Photographer - Smörgåsb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E4B0C-D363-AD4A-9209-596CFC0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16365" cy="68717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413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Artist - Smörgåsb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43734-E1B0-494B-B2AC-09056C7A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586B8-8750-1741-8D8E-A69237A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4077072"/>
            <a:ext cx="5196304" cy="24482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395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: Smörgåsb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BFC218-16D9-D64B-9FA2-C71001D2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417536">
            <a:off x="1988842" y="-3210704"/>
            <a:ext cx="8208912" cy="13285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E4575-701C-0849-9E4D-E403A82BC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5620" y="2780928"/>
            <a:ext cx="6840760" cy="2448272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bg2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edit the section header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51BDF-5855-8041-8DF4-97CA97354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209" y="6465135"/>
            <a:ext cx="942401" cy="3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4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panel : Smörgåsb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E88239-267D-8744-8DBE-14D37FFA5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1260140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75336B5-FD7D-0B46-BFB3-66CAF3729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r>
              <a:rPr lang="en-GB"/>
              <a:t>This is the title of the slide</a:t>
            </a:r>
            <a:endParaRPr lang="en-GB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1A877-BDB3-0744-B9DF-CCDC0C0F4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465135"/>
            <a:ext cx="943763" cy="32275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02B493-CAAC-2941-B4C2-7E39D4A8CA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300" y="984439"/>
            <a:ext cx="10972800" cy="5324881"/>
          </a:xfrm>
          <a:prstGeom prst="rect">
            <a:avLst/>
          </a:prstGeom>
        </p:spPr>
        <p:txBody>
          <a:bodyPr/>
          <a:lstStyle>
            <a:lvl1pPr marL="313200" indent="-313200">
              <a:buClr>
                <a:srgbClr val="293445"/>
              </a:buClr>
              <a:buFont typeface="Arial" panose="020B0604020202020204" pitchFamily="34" charset="0"/>
              <a:buChar char="■"/>
              <a:defRPr sz="2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>
              <a:buClr>
                <a:srgbClr val="293445"/>
              </a:buClr>
              <a:buFont typeface="Arial" panose="020B0604020202020204" pitchFamily="34" charset="0"/>
              <a:buChar char="▪"/>
              <a:defRPr sz="2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400314-7949-B149-BF17-2B0CA8C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8462433" cy="5746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78D50E-24D9-0C4D-BA49-9C4FE875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92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7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Gold &amp; Navy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6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46" r:id="rId2"/>
    <p:sldLayoutId id="2147483930" r:id="rId3"/>
    <p:sldLayoutId id="2147483921" r:id="rId4"/>
    <p:sldLayoutId id="2147483950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60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Meadow &amp; Slate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2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Gold &amp; Navy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6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err="1">
                <a:solidFill>
                  <a:schemeClr val="bg2"/>
                </a:solidFill>
              </a:rPr>
              <a:t>Smörgåsbord</a:t>
            </a:r>
            <a:r>
              <a:rPr lang="en-GB" sz="2000" b="1">
                <a:solidFill>
                  <a:schemeClr val="bg2"/>
                </a:solidFill>
              </a:rPr>
              <a:t> 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1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3"/>
                </a:solidFill>
              </a:rPr>
              <a:t>Peacock Butterfly 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0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Meadow &amp; Slate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2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Sea Foam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0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2"/>
                </a:solidFill>
              </a:rPr>
              <a:t>Vivid Anticipation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9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Daffodils &amp; Storms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2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2"/>
                </a:solidFill>
              </a:rPr>
              <a:t>Beach Holiday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4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04F8-F867-8A4B-84A3-51A17892A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2000" y="6393561"/>
            <a:ext cx="62880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3"/>
                </a:solidFill>
              </a:rPr>
              <a:t>Opposing Forces</a:t>
            </a:r>
          </a:p>
          <a:p>
            <a:pPr algn="ctr"/>
            <a:endParaRPr lang="en-GB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4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9B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ofqual-student-guide-202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uidance/ofqual-handbook/section-d-general-requirements-for-regulated-qualification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hyperlink" Target="mailto:strategicrelationshipsgq@ofqual.gov.uk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ofqual-regulation-of-apprenticeship-end-point-assessment-a-guide-for-awarding-organisations/ofqual-regulation-of-apprenticeship-end-point-assessment-a-guide-for-awarding-organisations" TargetMode="Externa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gov.uk/government/publications/ofqual-regulation-of-apprenticeship-end-point-assessment-a-guide-for-awarding-organisations/ofqual-regulation-of-apprenticeship-end-point-assessment-a-guide-for-awarding-organisations" TargetMode="Externa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ofqual-regulation-of-apprenticeship-end-point-assessment-a-guide-for-awarding-organisations/ofqual-regulation-of-apprenticeship-end-point-assessment-a-guide-for-awarding-organisations" TargetMode="Externa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ofqual-regulation-of-apprenticeship-end-point-assessment-a-guide-for-awarding-organisations/ofqual-regulation-of-apprenticeship-end-point-assessment-a-guide-for-awarding-organisations" TargetMode="Externa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ofqual-regulation-of-apprenticeship-end-point-assessment-a-guide-for-awarding-organisations/ofqual-regulation-of-apprenticeship-end-point-assessment-a-guide-for-awarding-organisations" TargetMode="Externa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ofqual-regulation-of-apprenticeship-end-point-assessment-a-guide-for-awarding-organisations/ofqual-regulation-of-apprenticeship-end-point-assessment-a-guide-for-awarding-organisations" TargetMode="Externa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9F3D-573D-17B8-7128-8786FBFE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174" y="4077072"/>
            <a:ext cx="5332186" cy="2448272"/>
          </a:xfrm>
        </p:spPr>
        <p:txBody>
          <a:bodyPr/>
          <a:lstStyle/>
          <a:p>
            <a:r>
              <a:rPr lang="en-GB" dirty="0">
                <a:latin typeface="Arial"/>
                <a:ea typeface="Roboto"/>
                <a:cs typeface="Arial"/>
              </a:rPr>
              <a:t>Ofqual’s regulatory approach and priorities</a:t>
            </a:r>
            <a:br>
              <a:rPr lang="en-GB" dirty="0">
                <a:latin typeface="Arial"/>
                <a:ea typeface="Roboto"/>
                <a:cs typeface="Arial"/>
              </a:rPr>
            </a:br>
            <a:br>
              <a:rPr lang="en-GB" dirty="0">
                <a:latin typeface="Arial"/>
                <a:ea typeface="Roboto"/>
                <a:cs typeface="Arial"/>
              </a:rPr>
            </a:br>
            <a:r>
              <a:rPr lang="en-GB" sz="2400" b="0" dirty="0">
                <a:latin typeface="Arial"/>
                <a:ea typeface="Roboto"/>
                <a:cs typeface="Arial"/>
              </a:rPr>
              <a:t>Claire McCann, Associate Director, Awarding Organisations Engagement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356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553052" cy="574675"/>
          </a:xfrm>
        </p:spPr>
        <p:txBody>
          <a:bodyPr/>
          <a:lstStyle/>
          <a:p>
            <a:r>
              <a:rPr lang="en-GB" dirty="0"/>
              <a:t>How Ofqual keeps Awarding Organisations up-to-date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8131175" cy="5613101"/>
          </a:xfrm>
        </p:spPr>
        <p:txBody>
          <a:bodyPr/>
          <a:lstStyle/>
          <a:p>
            <a:r>
              <a:rPr lang="en-GB" sz="2800" dirty="0"/>
              <a:t>The Portal</a:t>
            </a:r>
          </a:p>
          <a:p>
            <a:r>
              <a:rPr lang="en-GB" sz="2800" dirty="0"/>
              <a:t>VTQ Regulator’s Briefing</a:t>
            </a:r>
          </a:p>
          <a:p>
            <a:r>
              <a:rPr lang="en-GB" sz="2800" dirty="0"/>
              <a:t>Knowledge Base webinar series</a:t>
            </a:r>
          </a:p>
          <a:p>
            <a:r>
              <a:rPr lang="en-GB" sz="2800" dirty="0"/>
              <a:t>Attending events like this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92656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393564" cy="574675"/>
          </a:xfrm>
        </p:spPr>
        <p:txBody>
          <a:bodyPr/>
          <a:lstStyle/>
          <a:p>
            <a:r>
              <a:rPr lang="en-GB" dirty="0"/>
              <a:t>How Ofqual keeps Awarding Organisations up-to-date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7480551" cy="5613101"/>
          </a:xfrm>
        </p:spPr>
        <p:txBody>
          <a:bodyPr/>
          <a:lstStyle/>
          <a:p>
            <a:r>
              <a:rPr lang="en-GB" sz="2800" b="1" dirty="0"/>
              <a:t>The Portal – news, inbox, APQs, links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B4E1F-7B56-2538-84F6-95C8B7A4F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12" y="1823285"/>
            <a:ext cx="10182446" cy="374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8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521154" cy="574675"/>
          </a:xfrm>
        </p:spPr>
        <p:txBody>
          <a:bodyPr/>
          <a:lstStyle/>
          <a:p>
            <a:r>
              <a:rPr lang="en-GB" dirty="0"/>
              <a:t>How Ofqual keeps Awarding Organisations up-to-date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9361672" cy="5613101"/>
          </a:xfrm>
        </p:spPr>
        <p:txBody>
          <a:bodyPr/>
          <a:lstStyle/>
          <a:p>
            <a:r>
              <a:rPr lang="en-GB" sz="2800" b="1" dirty="0"/>
              <a:t>VTQ Regulator’s Briefing</a:t>
            </a:r>
          </a:p>
          <a:p>
            <a:pPr lvl="1"/>
            <a:r>
              <a:rPr lang="en-GB" sz="2600" dirty="0"/>
              <a:t>Normally chaired by Executive Director Catherine Large</a:t>
            </a:r>
          </a:p>
          <a:p>
            <a:pPr lvl="1"/>
            <a:r>
              <a:rPr lang="en-GB" sz="2600" dirty="0"/>
              <a:t>Covers strategically important updates relevant to our VTQ community</a:t>
            </a:r>
          </a:p>
          <a:p>
            <a:pPr lvl="1"/>
            <a:r>
              <a:rPr lang="en-GB" sz="2600" dirty="0"/>
              <a:t>Normally takes place every other month</a:t>
            </a:r>
          </a:p>
          <a:p>
            <a:pPr lvl="1"/>
            <a:r>
              <a:rPr lang="en-GB" sz="2400" b="1" dirty="0"/>
              <a:t>Next one is on 16 May – sign up soon!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834784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361666" cy="574675"/>
          </a:xfrm>
        </p:spPr>
        <p:txBody>
          <a:bodyPr/>
          <a:lstStyle/>
          <a:p>
            <a:r>
              <a:rPr lang="en-GB" dirty="0"/>
              <a:t>How Ofqual keeps Awarding Organisations up-to-date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9361672" cy="5613101"/>
          </a:xfrm>
        </p:spPr>
        <p:txBody>
          <a:bodyPr/>
          <a:lstStyle/>
          <a:p>
            <a:r>
              <a:rPr lang="en-GB" sz="2800" b="1" dirty="0"/>
              <a:t>Knowledge Base webinar series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55D3E-9850-D8E6-B258-37F4E0D19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93" y="1681162"/>
            <a:ext cx="10724578" cy="393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66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616847" cy="574675"/>
          </a:xfrm>
        </p:spPr>
        <p:txBody>
          <a:bodyPr/>
          <a:lstStyle/>
          <a:p>
            <a:r>
              <a:rPr lang="en-GB" dirty="0"/>
              <a:t>How Ofqual keeps Awarding Organisations up-to-date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9361672" cy="5613101"/>
          </a:xfrm>
        </p:spPr>
        <p:txBody>
          <a:bodyPr/>
          <a:lstStyle/>
          <a:p>
            <a:r>
              <a:rPr lang="en-GB" sz="2800" b="1" dirty="0"/>
              <a:t>Knowledge Base webinar series</a:t>
            </a:r>
          </a:p>
          <a:p>
            <a:pPr lvl="1"/>
            <a:r>
              <a:rPr lang="en-GB" sz="2600" dirty="0"/>
              <a:t>Examples include:</a:t>
            </a:r>
            <a:endParaRPr lang="en-GB" sz="2400" dirty="0"/>
          </a:p>
          <a:p>
            <a:pPr lvl="2"/>
            <a:r>
              <a:rPr lang="en-GB" sz="2400" dirty="0"/>
              <a:t>Induction presentation</a:t>
            </a:r>
          </a:p>
          <a:p>
            <a:pPr lvl="2"/>
            <a:r>
              <a:rPr lang="en-GB" sz="2400" dirty="0"/>
              <a:t>Event notification best practice</a:t>
            </a:r>
          </a:p>
          <a:p>
            <a:pPr lvl="2"/>
            <a:r>
              <a:rPr lang="en-GB" sz="2400" dirty="0"/>
              <a:t>Keeping your business secure – including advice from the National Cyber Security Centre</a:t>
            </a:r>
          </a:p>
          <a:p>
            <a:pPr lvl="2"/>
            <a:r>
              <a:rPr lang="en-GB" sz="2400" dirty="0"/>
              <a:t>Designing and developing accessible assessments</a:t>
            </a:r>
          </a:p>
          <a:p>
            <a:pPr lvl="2"/>
            <a:r>
              <a:rPr lang="en-GB" sz="2400" dirty="0"/>
              <a:t>Meet the VTQ Field Team</a:t>
            </a:r>
          </a:p>
        </p:txBody>
      </p:sp>
    </p:spTree>
    <p:extLst>
      <p:ext uri="{BB962C8B-B14F-4D97-AF65-F5344CB8AC3E}">
        <p14:creationId xmlns:p14="http://schemas.microsoft.com/office/powerpoint/2010/main" val="2310011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40C5-9A82-8E81-6248-28BA16D8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ea typeface="Roboto"/>
                <a:cs typeface="Arial"/>
              </a:rPr>
              <a:t>Key considerations for Ofqual</a:t>
            </a:r>
            <a:br>
              <a:rPr lang="en-GB" dirty="0"/>
            </a:br>
            <a:br>
              <a:rPr lang="en-GB" dirty="0"/>
            </a:br>
            <a:br>
              <a:rPr lang="en-GB" sz="4800" dirty="0"/>
            </a:br>
            <a:br>
              <a:rPr lang="en-GB" sz="48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060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FDD96-83BA-B471-54FD-CDD3681D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2471"/>
            <a:ext cx="10972800" cy="5324881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Ensuring students receive accurate results on time this summer</a:t>
            </a:r>
          </a:p>
          <a:p>
            <a:endParaRPr lang="en-GB" dirty="0"/>
          </a:p>
          <a:p>
            <a:r>
              <a:rPr lang="en-GB" dirty="0"/>
              <a:t>Ofqual has published a statement of measures to ensure correct and complete results are issued to Level 3 VTQ students in summer 2023</a:t>
            </a: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Three new deadlines to ensure that AOs in scope issue complete and correct level 3 VTQ results to students</a:t>
            </a:r>
          </a:p>
          <a:p>
            <a:pPr lvl="1"/>
            <a:r>
              <a:rPr lang="en-GB" dirty="0"/>
              <a:t>AOs will collect and maintain details of a senior designated contact in schools and colleges who is responsible for exam delivery</a:t>
            </a:r>
          </a:p>
          <a:p>
            <a:pPr lvl="1"/>
            <a:r>
              <a:rPr lang="en-GB" dirty="0"/>
              <a:t>AOs will work with UCAS to track students applying to higher education</a:t>
            </a:r>
          </a:p>
          <a:p>
            <a:pPr lvl="1"/>
            <a:r>
              <a:rPr lang="en-GB" dirty="0"/>
              <a:t>Ofqual has launched a new VTQ Information Hub</a:t>
            </a:r>
          </a:p>
          <a:p>
            <a:pPr lvl="1"/>
            <a:r>
              <a:rPr lang="en-GB" dirty="0"/>
              <a:t>AOs are working to ensure their communications to centres are clear and targeted</a:t>
            </a:r>
          </a:p>
          <a:p>
            <a:pPr marL="323850" lvl="1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A39F9-D582-E700-5382-E68B2EB28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074094" cy="574675"/>
          </a:xfrm>
        </p:spPr>
        <p:txBody>
          <a:bodyPr/>
          <a:lstStyle/>
          <a:p>
            <a:r>
              <a:rPr lang="en-GB" dirty="0"/>
              <a:t>Key considerations for Ofqual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457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99D9A-AF80-C3BA-0D24-B5A181CC1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Important housekeeping for all AOs</a:t>
            </a:r>
          </a:p>
          <a:p>
            <a:pPr marL="0" indent="0">
              <a:buNone/>
            </a:pPr>
            <a:r>
              <a:rPr lang="en-GB" dirty="0"/>
              <a:t>We are asking all AOs to help protect students by: </a:t>
            </a:r>
          </a:p>
          <a:p>
            <a:r>
              <a:rPr lang="en-GB" b="1" dirty="0">
                <a:solidFill>
                  <a:schemeClr val="tx1"/>
                </a:solidFill>
              </a:rPr>
              <a:t>being vigilant to increased risk of fraud</a:t>
            </a:r>
          </a:p>
          <a:p>
            <a:pPr lvl="1"/>
            <a:r>
              <a:rPr lang="en-GB" dirty="0"/>
              <a:t>adopt robust IT processes</a:t>
            </a:r>
          </a:p>
          <a:p>
            <a:pPr lvl="1"/>
            <a:r>
              <a:rPr lang="en-GB" dirty="0"/>
              <a:t>assess your financial controls</a:t>
            </a:r>
          </a:p>
          <a:p>
            <a:pPr lvl="1"/>
            <a:r>
              <a:rPr lang="en-GB" dirty="0"/>
              <a:t>review contingency plans</a:t>
            </a:r>
          </a:p>
          <a:p>
            <a:r>
              <a:rPr lang="en-GB" b="1" dirty="0">
                <a:solidFill>
                  <a:schemeClr val="tx1"/>
                </a:solidFill>
              </a:rPr>
              <a:t>considering the risk of centre insolvency </a:t>
            </a:r>
          </a:p>
          <a:p>
            <a:pPr lvl="1"/>
            <a:r>
              <a:rPr lang="en-GB" dirty="0"/>
              <a:t>have appropriate mitigations in place</a:t>
            </a:r>
          </a:p>
          <a:p>
            <a:pPr lvl="1"/>
            <a:r>
              <a:rPr lang="en-GB" dirty="0"/>
              <a:t>consider the impact on students</a:t>
            </a:r>
          </a:p>
          <a:p>
            <a:r>
              <a:rPr lang="en-GB" b="1" dirty="0">
                <a:solidFill>
                  <a:schemeClr val="tx1"/>
                </a:solidFill>
              </a:rPr>
              <a:t>helping students progress by making sure they receive qualification certificates promptly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50FDE-F145-474A-1ABE-DEB1DA7E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considerations for Ofqual</a:t>
            </a:r>
          </a:p>
        </p:txBody>
      </p:sp>
    </p:spTree>
    <p:extLst>
      <p:ext uri="{BB962C8B-B14F-4D97-AF65-F5344CB8AC3E}">
        <p14:creationId xmlns:p14="http://schemas.microsoft.com/office/powerpoint/2010/main" val="4207878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B03C-CE5F-D957-5641-7F5C21E4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0728"/>
            <a:ext cx="9055854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Innovation</a:t>
            </a:r>
          </a:p>
          <a:p>
            <a:r>
              <a:rPr lang="en-GB" dirty="0"/>
              <a:t>Ofqual’s corporate plan shows our commitment to working with AOs to develop an innovation service</a:t>
            </a:r>
          </a:p>
          <a:p>
            <a:r>
              <a:rPr lang="en-GB" dirty="0"/>
              <a:t>In February, 28 people from 16 AOs took part in a workshop to help shape the service</a:t>
            </a:r>
          </a:p>
          <a:p>
            <a:r>
              <a:rPr lang="en-GB" dirty="0"/>
              <a:t>Key themes from the workshop</a:t>
            </a:r>
          </a:p>
          <a:p>
            <a:pPr marL="625330" lvl="1" indent="-313055">
              <a:lnSpc>
                <a:spcPct val="90000"/>
              </a:lnSpc>
            </a:pPr>
            <a:r>
              <a:rPr lang="en-GB" kern="1200" dirty="0">
                <a:latin typeface="+mn-lt"/>
                <a:ea typeface="Roboto"/>
                <a:cs typeface="Arial"/>
              </a:rPr>
              <a:t>Importance of clarity and simplicity in the design of the service </a:t>
            </a:r>
          </a:p>
          <a:p>
            <a:pPr marL="625330" lvl="1" indent="-313055">
              <a:lnSpc>
                <a:spcPct val="90000"/>
              </a:lnSpc>
            </a:pPr>
            <a:r>
              <a:rPr lang="en-GB" kern="1200" dirty="0">
                <a:latin typeface="+mn-lt"/>
                <a:ea typeface="Roboto"/>
                <a:cs typeface="Arial"/>
              </a:rPr>
              <a:t>Timing is crucial </a:t>
            </a:r>
          </a:p>
          <a:p>
            <a:pPr marL="625330" lvl="1" indent="-313055">
              <a:lnSpc>
                <a:spcPct val="90000"/>
              </a:lnSpc>
            </a:pPr>
            <a:r>
              <a:rPr lang="en-GB" kern="1200" dirty="0">
                <a:latin typeface="+mn-lt"/>
                <a:ea typeface="Roboto"/>
                <a:cs typeface="Arial"/>
              </a:rPr>
              <a:t>Willingness </a:t>
            </a:r>
            <a:r>
              <a:rPr lang="en-GB" dirty="0"/>
              <a:t>to find the balance between commercial sensitivity and sharing </a:t>
            </a:r>
          </a:p>
          <a:p>
            <a:pPr marL="313055" indent="-313055">
              <a:lnSpc>
                <a:spcPct val="90000"/>
              </a:lnSpc>
            </a:pPr>
            <a:r>
              <a:rPr lang="en-GB" dirty="0"/>
              <a:t>We will be in touch via the Portal to explain next steps for developing the service </a:t>
            </a:r>
          </a:p>
          <a:p>
            <a:pPr marL="323850" lvl="1" indent="0">
              <a:buNone/>
            </a:pPr>
            <a:endParaRPr lang="en-GB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B0FAD5-8AE8-56B9-0467-E777890D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considerations for Ofqual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BBF899-96BE-C32F-B2D9-2132DDBE1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41"/>
          <a:stretch/>
        </p:blipFill>
        <p:spPr>
          <a:xfrm>
            <a:off x="9480376" y="4202766"/>
            <a:ext cx="2525572" cy="21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07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99D9A-AF80-C3BA-0D24-B5A181CC1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Artificial intelligence – challenges and opportunities</a:t>
            </a:r>
          </a:p>
          <a:p>
            <a:pPr marL="313055" indent="-313055"/>
            <a:r>
              <a:rPr lang="en-GB" dirty="0" err="1">
                <a:latin typeface="Arial"/>
                <a:ea typeface="Roboto"/>
                <a:cs typeface="Arial"/>
              </a:rPr>
              <a:t>ChatGPT</a:t>
            </a:r>
            <a:r>
              <a:rPr lang="en-GB" dirty="0">
                <a:latin typeface="Arial"/>
                <a:ea typeface="Roboto"/>
                <a:cs typeface="Arial"/>
              </a:rPr>
              <a:t> is a powerful language generator developed by </a:t>
            </a:r>
            <a:r>
              <a:rPr lang="en-GB" dirty="0" err="1">
                <a:latin typeface="Arial"/>
                <a:ea typeface="Roboto"/>
                <a:cs typeface="Arial"/>
              </a:rPr>
              <a:t>OpenAI</a:t>
            </a:r>
            <a:r>
              <a:rPr lang="en-GB" dirty="0">
                <a:latin typeface="Arial"/>
                <a:ea typeface="Roboto"/>
                <a:cs typeface="Arial"/>
              </a:rPr>
              <a:t>. </a:t>
            </a:r>
            <a:endParaRPr lang="en-US" dirty="0">
              <a:ea typeface="Roboto"/>
            </a:endParaRPr>
          </a:p>
          <a:p>
            <a:pPr marL="313055" indent="-313055"/>
            <a:r>
              <a:rPr lang="en-GB" dirty="0">
                <a:latin typeface="Arial"/>
                <a:ea typeface="Roboto"/>
                <a:cs typeface="Arial"/>
              </a:rPr>
              <a:t>It is trained on a huge dataset of text (</a:t>
            </a:r>
            <a:r>
              <a:rPr lang="en-GB" dirty="0" err="1">
                <a:latin typeface="Arial"/>
                <a:ea typeface="Roboto"/>
                <a:cs typeface="Arial"/>
              </a:rPr>
              <a:t>eg</a:t>
            </a:r>
            <a:r>
              <a:rPr lang="en-GB" dirty="0">
                <a:latin typeface="Arial"/>
                <a:ea typeface="Roboto"/>
                <a:cs typeface="Arial"/>
              </a:rPr>
              <a:t> books, articles, webpages)</a:t>
            </a:r>
            <a:endParaRPr lang="en-GB" dirty="0">
              <a:ea typeface="Roboto"/>
            </a:endParaRPr>
          </a:p>
          <a:p>
            <a:pPr marL="313055" indent="-313055"/>
            <a:r>
              <a:rPr lang="en-GB" dirty="0">
                <a:latin typeface="Arial"/>
                <a:ea typeface="Roboto"/>
                <a:cs typeface="Arial"/>
              </a:rPr>
              <a:t>Language models, such as </a:t>
            </a:r>
            <a:r>
              <a:rPr lang="en-GB" dirty="0" err="1">
                <a:latin typeface="Arial"/>
                <a:ea typeface="Roboto"/>
                <a:cs typeface="Arial"/>
              </a:rPr>
              <a:t>ChatGPT</a:t>
            </a:r>
            <a:r>
              <a:rPr lang="en-GB" dirty="0">
                <a:latin typeface="Arial"/>
                <a:ea typeface="Roboto"/>
                <a:cs typeface="Arial"/>
              </a:rPr>
              <a:t>, are statistical predictors of word sequences</a:t>
            </a:r>
            <a:endParaRPr lang="en-GB" dirty="0"/>
          </a:p>
          <a:p>
            <a:pPr lvl="1"/>
            <a:r>
              <a:rPr lang="en-GB" dirty="0">
                <a:latin typeface="Arial"/>
                <a:ea typeface="Roboto"/>
                <a:cs typeface="Arial"/>
              </a:rPr>
              <a:t>There is no understanding or intent behind their outputs </a:t>
            </a:r>
            <a:endParaRPr lang="en-GB" dirty="0"/>
          </a:p>
          <a:p>
            <a:pPr lvl="1"/>
            <a:r>
              <a:rPr lang="en-GB" dirty="0">
                <a:latin typeface="Arial"/>
                <a:ea typeface="Roboto"/>
                <a:cs typeface="Arial"/>
              </a:rPr>
              <a:t>The model learns patterns and relationships in the dataset and generates text similar to the text on which it trained</a:t>
            </a:r>
            <a:endParaRPr lang="en-GB" dirty="0">
              <a:ea typeface="Roboto"/>
            </a:endParaRPr>
          </a:p>
          <a:p>
            <a:pPr lvl="1"/>
            <a:r>
              <a:rPr lang="en-GB" dirty="0">
                <a:latin typeface="Arial"/>
                <a:ea typeface="Roboto"/>
                <a:cs typeface="Arial"/>
              </a:rPr>
              <a:t>To generate text, the model uses the context from the prompt to predict the next word in the sequence, one word at a time</a:t>
            </a:r>
            <a:endParaRPr lang="en-GB" dirty="0">
              <a:ea typeface="Roboto"/>
            </a:endParaRPr>
          </a:p>
          <a:p>
            <a:pPr lvl="1"/>
            <a:r>
              <a:rPr lang="en-GB" dirty="0">
                <a:latin typeface="Arial"/>
                <a:ea typeface="Roboto"/>
                <a:cs typeface="Arial"/>
              </a:rPr>
              <a:t>The process is repeated until the desired number of words is generated</a:t>
            </a:r>
            <a:endParaRPr lang="en-GB" dirty="0">
              <a:ea typeface="Roboto"/>
            </a:endParaRPr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50FDE-F145-474A-1ABE-DEB1DA7E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considerations for Ofqual</a:t>
            </a:r>
          </a:p>
        </p:txBody>
      </p:sp>
    </p:spTree>
    <p:extLst>
      <p:ext uri="{BB962C8B-B14F-4D97-AF65-F5344CB8AC3E}">
        <p14:creationId xmlns:p14="http://schemas.microsoft.com/office/powerpoint/2010/main" val="643940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Coming up…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8530753" cy="5613101"/>
          </a:xfrm>
        </p:spPr>
        <p:txBody>
          <a:bodyPr/>
          <a:lstStyle/>
          <a:p>
            <a:r>
              <a:rPr lang="en-GB" sz="2800" dirty="0"/>
              <a:t>Introducing Ofqual </a:t>
            </a:r>
          </a:p>
          <a:p>
            <a:r>
              <a:rPr lang="en-GB" sz="2800" dirty="0"/>
              <a:t>What we regulate</a:t>
            </a:r>
          </a:p>
          <a:p>
            <a:r>
              <a:rPr lang="en-GB" sz="2800" dirty="0"/>
              <a:t>Ofqual’s regulatory approach</a:t>
            </a:r>
          </a:p>
          <a:p>
            <a:r>
              <a:rPr lang="en-GB" sz="2800" dirty="0"/>
              <a:t>How we keep Awarding Organisations up-to-date</a:t>
            </a:r>
          </a:p>
          <a:p>
            <a:r>
              <a:rPr lang="en-GB" sz="2800" dirty="0"/>
              <a:t>Key considerations for Ofqual</a:t>
            </a:r>
          </a:p>
          <a:p>
            <a:r>
              <a:rPr lang="en-GB" sz="2800" dirty="0"/>
              <a:t>Ofqual’s regulation of end point assessment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09899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99D9A-AF80-C3BA-0D24-B5A181CC1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Artificial intelligence – some of the things to think about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/>
                <a:ea typeface="Roboto"/>
                <a:cs typeface="Arial"/>
              </a:rPr>
              <a:t>Item writing: possibilities and risks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>
                <a:latin typeface="Arial"/>
                <a:ea typeface="Roboto"/>
                <a:cs typeface="Arial"/>
              </a:rPr>
              <a:t>Marking: possibilities and risks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/>
                <a:ea typeface="Roboto"/>
                <a:cs typeface="Arial"/>
              </a:rPr>
              <a:t>Bias, ownership and security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/>
                <a:ea typeface="Roboto"/>
                <a:cs typeface="Arial"/>
              </a:rPr>
              <a:t>Use in assessment/ student malpractice </a:t>
            </a:r>
          </a:p>
          <a:p>
            <a:pPr marL="342900" indent="-342900"/>
            <a:endParaRPr lang="en-US" b="1" dirty="0">
              <a:solidFill>
                <a:schemeClr val="tx1"/>
              </a:solidFill>
              <a:latin typeface="Arial"/>
              <a:ea typeface="Roboto"/>
              <a:cs typeface="Arial"/>
            </a:endParaRPr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50FDE-F145-474A-1ABE-DEB1DA7E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considerations for Ofqual</a:t>
            </a:r>
          </a:p>
        </p:txBody>
      </p:sp>
    </p:spTree>
    <p:extLst>
      <p:ext uri="{BB962C8B-B14F-4D97-AF65-F5344CB8AC3E}">
        <p14:creationId xmlns:p14="http://schemas.microsoft.com/office/powerpoint/2010/main" val="880814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27705-4150-D956-1947-73C63315E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6" y="1137253"/>
            <a:ext cx="7201886" cy="452399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Providing students with helpful information</a:t>
            </a:r>
            <a:endParaRPr lang="en-GB" b="1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2200" dirty="0">
                <a:latin typeface="+mn-lt"/>
                <a:hlinkClick r:id="rId3"/>
              </a:rPr>
              <a:t>Ofqual Student guide</a:t>
            </a:r>
            <a:r>
              <a:rPr lang="en-GB" sz="2200" dirty="0">
                <a:latin typeface="+mn-lt"/>
              </a:rPr>
              <a:t> 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has been refreshed and revised ahead of summer assessments – please share with colleagues and centres</a:t>
            </a: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r>
              <a:rPr lang="en-GB" sz="2200" b="0" i="0" dirty="0">
                <a:solidFill>
                  <a:srgbClr val="0B0C0C"/>
                </a:solidFill>
                <a:effectLst/>
                <a:latin typeface="+mn-lt"/>
              </a:rPr>
              <a:t>For </a:t>
            </a:r>
            <a:r>
              <a:rPr lang="en-GB" sz="2200" dirty="0">
                <a:solidFill>
                  <a:srgbClr val="0B0C0C"/>
                </a:solidFill>
                <a:latin typeface="+mn-lt"/>
              </a:rPr>
              <a:t>students taking VTQs taken alongside GCSEs and A levels, including BTECs, Cambridge Nationals and Cambridge </a:t>
            </a:r>
            <a:r>
              <a:rPr lang="en-GB" sz="2200" dirty="0" err="1">
                <a:solidFill>
                  <a:srgbClr val="0B0C0C"/>
                </a:solidFill>
                <a:latin typeface="+mn-lt"/>
              </a:rPr>
              <a:t>Technicals</a:t>
            </a:r>
            <a:endParaRPr lang="en-GB" sz="2200" dirty="0">
              <a:solidFill>
                <a:srgbClr val="0B0C0C"/>
              </a:solidFill>
              <a:latin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5B1055-01E8-8F16-447E-FDF3EE72D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considerations for Ofqual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76DB4-6971-5B89-B18E-C076EA766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20" y="1137253"/>
            <a:ext cx="2283558" cy="3267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8567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96666CE-AA25-D0A6-4BD2-D5A1D0436E4D}"/>
              </a:ext>
            </a:extLst>
          </p:cNvPr>
          <p:cNvSpPr txBox="1">
            <a:spLocks/>
          </p:cNvSpPr>
          <p:nvPr/>
        </p:nvSpPr>
        <p:spPr>
          <a:xfrm>
            <a:off x="767408" y="260648"/>
            <a:ext cx="10153128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/>
              <a:t>Key considerations for Ofqual</a:t>
            </a:r>
            <a:endParaRPr lang="en-GB" kern="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80C9BA4-0BC4-9DA2-0C07-73BB19FE0C23}"/>
              </a:ext>
            </a:extLst>
          </p:cNvPr>
          <p:cNvSpPr txBox="1">
            <a:spLocks/>
          </p:cNvSpPr>
          <p:nvPr/>
        </p:nvSpPr>
        <p:spPr>
          <a:xfrm>
            <a:off x="609600" y="836712"/>
            <a:ext cx="10454952" cy="540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13200" indent="-31320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293445"/>
              </a:buClr>
              <a:buFont typeface="Arial" panose="020B0604020202020204" pitchFamily="34" charset="0"/>
              <a:buChar char="■"/>
              <a:defRPr sz="2400" b="0" baseline="0">
                <a:solidFill>
                  <a:srgbClr val="4D4D4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25475" indent="-30162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293445"/>
              </a:buClr>
              <a:buFont typeface="Arial" panose="020B0604020202020204" pitchFamily="34" charset="0"/>
              <a:buChar char="□"/>
              <a:defRPr sz="2200">
                <a:solidFill>
                  <a:srgbClr val="4D4D4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93763" indent="-2476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293445"/>
              </a:buClr>
              <a:buFont typeface="Arial" panose="020B0604020202020204" pitchFamily="34" charset="0"/>
              <a:buChar char="▪"/>
              <a:defRPr sz="2000" b="0">
                <a:solidFill>
                  <a:srgbClr val="4D4D4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257300" indent="-255588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293445"/>
              </a:buClr>
              <a:buFont typeface="Arial" panose="020B0604020202020204" pitchFamily="34" charset="0"/>
              <a:buChar char="▫"/>
              <a:defRPr sz="1800">
                <a:solidFill>
                  <a:srgbClr val="4D4D4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526400" indent="-255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293445"/>
              </a:buClr>
              <a:buFont typeface="Arial" panose="020B0604020202020204" pitchFamily="34" charset="0"/>
              <a:buChar char="›"/>
              <a:defRPr sz="1800">
                <a:solidFill>
                  <a:srgbClr val="4D4D4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9144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6pPr>
            <a:lvl7pPr marL="12573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7pPr>
            <a:lvl8pPr marL="16002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8pPr>
            <a:lvl9pPr marL="19431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600" b="1" dirty="0">
                <a:solidFill>
                  <a:schemeClr val="tx1"/>
                </a:solidFill>
              </a:rPr>
              <a:t>Designing and developing accessible assessments</a:t>
            </a:r>
            <a:endParaRPr lang="en-GB" kern="0" dirty="0">
              <a:latin typeface="Arial"/>
              <a:ea typeface="Roboto"/>
              <a:cs typeface="Arial"/>
            </a:endParaRPr>
          </a:p>
          <a:p>
            <a:pPr marL="313055" indent="-313055"/>
            <a:r>
              <a:rPr lang="en-GB" kern="0" dirty="0">
                <a:latin typeface="Arial"/>
                <a:ea typeface="Roboto"/>
                <a:cs typeface="Arial"/>
              </a:rPr>
              <a:t>Last May we published </a:t>
            </a:r>
            <a:r>
              <a:rPr lang="en-GB" kern="0" dirty="0">
                <a:solidFill>
                  <a:srgbClr val="004B75"/>
                </a:solidFill>
                <a:latin typeface="Arial"/>
                <a:ea typeface="Roboto"/>
                <a:cs typeface="Arial"/>
                <a:hlinkClick r:id="rId3"/>
              </a:rPr>
              <a:t>guidance</a:t>
            </a:r>
            <a:r>
              <a:rPr lang="en-GB" kern="0" dirty="0">
                <a:latin typeface="Arial"/>
                <a:ea typeface="Roboto"/>
                <a:cs typeface="Arial"/>
              </a:rPr>
              <a:t> for designing and developing accessible assessments, </a:t>
            </a:r>
            <a:r>
              <a:rPr lang="en-GB" b="1" kern="0" dirty="0">
                <a:latin typeface="Arial"/>
                <a:ea typeface="Roboto"/>
                <a:cs typeface="Arial"/>
              </a:rPr>
              <a:t>particularly written assessments</a:t>
            </a:r>
          </a:p>
          <a:p>
            <a:pPr marL="313055" indent="-313055"/>
            <a:r>
              <a:rPr lang="en-GB" kern="0" dirty="0">
                <a:latin typeface="Arial"/>
                <a:ea typeface="Roboto"/>
                <a:cs typeface="Arial"/>
              </a:rPr>
              <a:t>AOs should be able to demonstrate how assessment materials commissioned since 12 November 2022 reflect this</a:t>
            </a:r>
          </a:p>
          <a:p>
            <a:pPr marL="313055" indent="-313055"/>
            <a:r>
              <a:rPr lang="en-GB" kern="0" dirty="0">
                <a:latin typeface="Arial"/>
                <a:ea typeface="Roboto"/>
                <a:cs typeface="Arial"/>
              </a:rPr>
              <a:t>We are monitoring how AOs have responded to the guidance and evaluating how it has impacted your design and development processes</a:t>
            </a:r>
          </a:p>
          <a:p>
            <a:pPr marL="313055" indent="-313055"/>
            <a:r>
              <a:rPr lang="en-GB" dirty="0">
                <a:latin typeface="+mn-lt"/>
                <a:ea typeface="Roboto"/>
                <a:cs typeface="Arial"/>
              </a:rPr>
              <a:t>We will use the outcomes to:</a:t>
            </a:r>
          </a:p>
          <a:p>
            <a:pPr marL="625330" lvl="1" indent="-313055"/>
            <a:r>
              <a:rPr lang="en-GB" dirty="0">
                <a:latin typeface="+mn-lt"/>
                <a:ea typeface="Roboto"/>
                <a:cs typeface="Arial"/>
              </a:rPr>
              <a:t>decide on further monitoring/evaluation activities, </a:t>
            </a:r>
            <a:br>
              <a:rPr lang="en-GB" dirty="0">
                <a:latin typeface="+mn-lt"/>
                <a:ea typeface="Roboto"/>
                <a:cs typeface="Arial"/>
              </a:rPr>
            </a:br>
            <a:r>
              <a:rPr lang="en-GB" dirty="0">
                <a:latin typeface="+mn-lt"/>
                <a:ea typeface="Roboto"/>
                <a:cs typeface="Arial"/>
              </a:rPr>
              <a:t>if appropriate</a:t>
            </a:r>
          </a:p>
          <a:p>
            <a:pPr marL="625330" lvl="1" indent="-313055"/>
            <a:r>
              <a:rPr lang="en-GB" dirty="0">
                <a:latin typeface="+mn-lt"/>
                <a:ea typeface="Roboto"/>
                <a:cs typeface="Arial"/>
              </a:rPr>
              <a:t>inform further guidance, if applicable</a:t>
            </a:r>
          </a:p>
          <a:p>
            <a:pPr marL="625330" lvl="1" indent="-313055"/>
            <a:r>
              <a:rPr lang="en-GB" dirty="0">
                <a:latin typeface="+mn-lt"/>
                <a:ea typeface="Roboto"/>
                <a:cs typeface="Arial"/>
              </a:rPr>
              <a:t>share good practice with all AOs</a:t>
            </a:r>
          </a:p>
          <a:p>
            <a:pPr marL="313055" indent="-313055"/>
            <a:r>
              <a:rPr lang="en-GB" dirty="0">
                <a:latin typeface="+mn-lt"/>
                <a:ea typeface="Roboto"/>
                <a:cs typeface="Arial"/>
              </a:rPr>
              <a:t>We will publish further details on the Portal</a:t>
            </a:r>
            <a:endParaRPr lang="en-GB" sz="1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AAF41-ED98-2F12-A888-AF1EF1C9016E}"/>
              </a:ext>
            </a:extLst>
          </p:cNvPr>
          <p:cNvSpPr txBox="1"/>
          <p:nvPr/>
        </p:nvSpPr>
        <p:spPr>
          <a:xfrm>
            <a:off x="7906813" y="3751003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  <a:ea typeface="Roboto"/>
                <a:cs typeface="Arial"/>
              </a:rPr>
              <a:t>Do you have thoughts on </a:t>
            </a:r>
            <a:br>
              <a:rPr lang="en-GB" dirty="0">
                <a:latin typeface="+mn-lt"/>
                <a:ea typeface="Roboto"/>
                <a:cs typeface="Arial"/>
              </a:rPr>
            </a:br>
            <a:r>
              <a:rPr lang="en-GB" dirty="0">
                <a:latin typeface="+mn-lt"/>
                <a:ea typeface="Roboto"/>
                <a:cs typeface="Arial"/>
              </a:rPr>
              <a:t>guidance to support </a:t>
            </a:r>
            <a:r>
              <a:rPr lang="en-GB" dirty="0">
                <a:latin typeface="+mn-lt"/>
                <a:ea typeface="Times New Roman" panose="02020603050405020304" pitchFamily="18" charset="0"/>
                <a:cs typeface="Arial"/>
              </a:rPr>
              <a:t>designing/developing </a:t>
            </a:r>
            <a:br>
              <a:rPr lang="en-GB" dirty="0"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GB" dirty="0">
                <a:latin typeface="+mn-lt"/>
                <a:ea typeface="Times New Roman" panose="02020603050405020304" pitchFamily="18" charset="0"/>
                <a:cs typeface="Arial"/>
              </a:rPr>
              <a:t>accessible practical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  <a:cs typeface="Arial"/>
              </a:rPr>
              <a:t>, performance-based, </a:t>
            </a:r>
            <a:r>
              <a:rPr lang="en-GB" dirty="0">
                <a:latin typeface="+mn-lt"/>
                <a:ea typeface="Times New Roman" panose="02020603050405020304" pitchFamily="18" charset="0"/>
                <a:cs typeface="Arial"/>
              </a:rPr>
              <a:t>digital/remote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  <a:cs typeface="Arial"/>
              </a:rPr>
              <a:t> assessment or use of assistive technology in assessment? Email us: </a:t>
            </a:r>
            <a:r>
              <a:rPr lang="en-GB" dirty="0">
                <a:solidFill>
                  <a:srgbClr val="1F497D"/>
                </a:solidFill>
                <a:latin typeface="+mn-lt"/>
                <a:ea typeface="Times New Roman" panose="02020603050405020304" pitchFamily="18" charset="0"/>
                <a:cs typeface="Arial"/>
                <a:hlinkClick r:id="rId4"/>
              </a:rPr>
              <a:t>strategicrelationshipsgq@ofqual.gov.uk</a:t>
            </a:r>
            <a:endParaRPr lang="en-GB" dirty="0"/>
          </a:p>
        </p:txBody>
      </p:sp>
      <p:pic>
        <p:nvPicPr>
          <p:cNvPr id="5" name="Graphic 4" descr="Email with solid fill">
            <a:extLst>
              <a:ext uri="{FF2B5EF4-FFF2-40B4-BE49-F238E27FC236}">
                <a16:creationId xmlns:a16="http://schemas.microsoft.com/office/drawing/2014/main" id="{11C524F0-D609-F138-C903-45709AA71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8907" y="3751003"/>
            <a:ext cx="794048" cy="7940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B46671-B7C5-7572-9938-6442622A7077}"/>
              </a:ext>
            </a:extLst>
          </p:cNvPr>
          <p:cNvSpPr/>
          <p:nvPr/>
        </p:nvSpPr>
        <p:spPr>
          <a:xfrm>
            <a:off x="7871520" y="3645025"/>
            <a:ext cx="4201144" cy="252028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190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40C5-9A82-8E81-6248-28BA16D8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ea typeface="Roboto"/>
                <a:cs typeface="Arial"/>
              </a:rPr>
              <a:t>Ofqual’s regulation of end point assessment</a:t>
            </a:r>
            <a:br>
              <a:rPr lang="en-GB" dirty="0"/>
            </a:br>
            <a:br>
              <a:rPr lang="en-GB" dirty="0"/>
            </a:br>
            <a:br>
              <a:rPr lang="en-GB" sz="4800" dirty="0"/>
            </a:br>
            <a:br>
              <a:rPr lang="en-GB" sz="48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31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6477488-6051-F481-4BEC-25C8A98D7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260350"/>
            <a:ext cx="8462963" cy="574675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Ofqual’s regulation of end point assessment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30063BE-95C4-5F5F-FBC4-01E5B2A97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10972800" cy="5324475"/>
          </a:xfrm>
        </p:spPr>
        <p:txBody>
          <a:bodyPr/>
          <a:lstStyle/>
          <a:p>
            <a:r>
              <a:rPr lang="en-GB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Simplified system, moving from multiple EQA providers to two statutory regulators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94B25-9194-EAFF-EF28-B6F889FAD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913" y="2854326"/>
            <a:ext cx="3400380" cy="1303479"/>
          </a:xfrm>
          <a:prstGeom prst="rect">
            <a:avLst/>
          </a:prstGeom>
        </p:spPr>
      </p:pic>
      <p:pic>
        <p:nvPicPr>
          <p:cNvPr id="7" name="Picture 2" descr="Ofqual">
            <a:extLst>
              <a:ext uri="{FF2B5EF4-FFF2-40B4-BE49-F238E27FC236}">
                <a16:creationId xmlns:a16="http://schemas.microsoft.com/office/drawing/2014/main" id="{AD25E725-C763-C37D-73F8-714AA2193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84" y="2626419"/>
            <a:ext cx="3477024" cy="175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8F789A1-88AF-5BAB-C584-07287D2F3220}"/>
              </a:ext>
            </a:extLst>
          </p:cNvPr>
          <p:cNvSpPr/>
          <p:nvPr/>
        </p:nvSpPr>
        <p:spPr>
          <a:xfrm>
            <a:off x="2585767" y="4748775"/>
            <a:ext cx="3051526" cy="933484"/>
          </a:xfrm>
          <a:prstGeom prst="wedgeRoundRectCallout">
            <a:avLst>
              <a:gd name="adj1" fmla="val -20833"/>
              <a:gd name="adj2" fmla="val -8030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>
                    <a:lumMod val="65000"/>
                    <a:lumOff val="35000"/>
                  </a:schemeClr>
                </a:solidFill>
              </a:rPr>
              <a:t>Integrated degree apprenticeships </a:t>
            </a:r>
            <a:endParaRPr lang="en-GB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40C7B4B-3E1E-B0CF-EAEA-94003ED9842B}"/>
              </a:ext>
            </a:extLst>
          </p:cNvPr>
          <p:cNvSpPr/>
          <p:nvPr/>
        </p:nvSpPr>
        <p:spPr>
          <a:xfrm>
            <a:off x="7303182" y="4748775"/>
            <a:ext cx="3051526" cy="933484"/>
          </a:xfrm>
          <a:prstGeom prst="wedgeRoundRectCallout">
            <a:avLst>
              <a:gd name="adj1" fmla="val -20833"/>
              <a:gd name="adj2" fmla="val -8030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>
                    <a:lumMod val="65000"/>
                    <a:lumOff val="35000"/>
                  </a:schemeClr>
                </a:solidFill>
              </a:rPr>
              <a:t>The majority of apprenticeship standards</a:t>
            </a:r>
            <a:endParaRPr lang="en-GB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920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58E78A-4D66-CAD3-DA53-72A38E7B79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2300" y="260350"/>
            <a:ext cx="8462963" cy="5746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chemeClr val="tx1"/>
                </a:solidFill>
              </a:rPr>
              <a:t>Ofqual’s regulation of end point assessment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277DC37-5FBD-C13D-7EE9-CAAF3D5E4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0728"/>
            <a:ext cx="5257676" cy="5328592"/>
          </a:xfrm>
        </p:spPr>
        <p:txBody>
          <a:bodyPr/>
          <a:lstStyle/>
          <a:p>
            <a:r>
              <a:rPr lang="en-GB">
                <a:latin typeface="Roboto" panose="02000000000000000000" pitchFamily="2" charset="0"/>
              </a:rPr>
              <a:t>“At the heart of good quality qualifications and assessments…”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E5A3E-CF6E-14AD-4A40-22000821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50" y="2083972"/>
            <a:ext cx="5689950" cy="3793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5DC5BD5-1733-8401-9FCD-72631A32707F}"/>
              </a:ext>
            </a:extLst>
          </p:cNvPr>
          <p:cNvSpPr txBox="1">
            <a:spLocks/>
          </p:cNvSpPr>
          <p:nvPr/>
        </p:nvSpPr>
        <p:spPr>
          <a:xfrm>
            <a:off x="6312018" y="836039"/>
            <a:ext cx="5257676" cy="532859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86BE3D"/>
              </a:buClr>
              <a:buFont typeface="Wingdings" panose="05000000000000000000" pitchFamily="2" charset="2"/>
              <a:buNone/>
              <a:defRPr sz="2000" b="0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86BE3D"/>
              </a:buClr>
              <a:buFont typeface="Wingdings" panose="05000000000000000000" pitchFamily="2" charset="2"/>
              <a:defRPr sz="2000">
                <a:solidFill>
                  <a:srgbClr val="4D4D4D"/>
                </a:solidFill>
                <a:latin typeface="+mn-lt"/>
              </a:defRPr>
            </a:lvl2pPr>
            <a:lvl3pPr marL="719138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83B81A"/>
              </a:buClr>
              <a:buFont typeface="Wingdings 2" panose="05020102010507070707" pitchFamily="18" charset="2"/>
              <a:buNone/>
              <a:defRPr sz="2000" b="0">
                <a:solidFill>
                  <a:srgbClr val="4D4D4D"/>
                </a:solidFill>
                <a:latin typeface="+mn-lt"/>
              </a:defRPr>
            </a:lvl3pPr>
            <a:lvl4pPr marL="1076325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4pPr>
            <a:lvl5pPr marL="1431925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5pPr>
            <a:lvl6pPr marL="9144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6pPr>
            <a:lvl7pPr marL="12573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7pPr>
            <a:lvl8pPr marL="16002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8pPr>
            <a:lvl9pPr marL="19431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9pPr>
          </a:lstStyle>
          <a:p>
            <a:r>
              <a:rPr lang="en-GB" sz="2400" kern="0">
                <a:latin typeface="Roboto" panose="02000000000000000000"/>
              </a:rPr>
              <a:t>Validity - assessing the </a:t>
            </a:r>
            <a:r>
              <a:rPr lang="en-GB" sz="2400" b="1" kern="0">
                <a:solidFill>
                  <a:srgbClr val="BDCF3D"/>
                </a:solidFill>
                <a:latin typeface="Roboto" panose="02000000000000000000"/>
              </a:rPr>
              <a:t>right thing</a:t>
            </a:r>
            <a:r>
              <a:rPr lang="en-GB" sz="2400" kern="0">
                <a:latin typeface="Roboto" panose="02000000000000000000"/>
              </a:rPr>
              <a:t>, in the </a:t>
            </a:r>
            <a:r>
              <a:rPr lang="en-GB" sz="2400" b="1" kern="0">
                <a:solidFill>
                  <a:srgbClr val="BDCF3D"/>
                </a:solidFill>
                <a:latin typeface="Roboto" panose="02000000000000000000"/>
              </a:rPr>
              <a:t>right way</a:t>
            </a:r>
            <a:r>
              <a:rPr lang="en-GB" sz="2400" kern="0">
                <a:latin typeface="Roboto" panose="02000000000000000000"/>
              </a:rPr>
              <a:t>, to produce </a:t>
            </a:r>
            <a:r>
              <a:rPr lang="en-GB" sz="2400" b="1" kern="0">
                <a:solidFill>
                  <a:srgbClr val="BDCF3D"/>
                </a:solidFill>
                <a:latin typeface="Roboto" panose="02000000000000000000"/>
              </a:rPr>
              <a:t>accurate</a:t>
            </a:r>
            <a:r>
              <a:rPr lang="en-GB" sz="2400" kern="0">
                <a:latin typeface="Roboto" panose="02000000000000000000"/>
              </a:rPr>
              <a:t> and </a:t>
            </a:r>
            <a:r>
              <a:rPr lang="en-GB" sz="2400" b="1" kern="0">
                <a:solidFill>
                  <a:srgbClr val="BDCF3D"/>
                </a:solidFill>
                <a:latin typeface="Roboto" panose="02000000000000000000"/>
              </a:rPr>
              <a:t>useful</a:t>
            </a:r>
            <a:r>
              <a:rPr lang="en-GB" sz="2400" kern="0">
                <a:latin typeface="Roboto" panose="02000000000000000000"/>
              </a:rPr>
              <a:t> assessment results</a:t>
            </a:r>
          </a:p>
          <a:p>
            <a:endParaRPr lang="en-GB" kern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C581F-3EB2-7DB3-5C99-EB8E8813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729" y="2420879"/>
            <a:ext cx="5139965" cy="3456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982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616847" cy="57467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Ofqual’s regulation of end point assessment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9361672" cy="5613101"/>
          </a:xfrm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</a:rPr>
              <a:t>A guide for awarding organisations</a:t>
            </a:r>
          </a:p>
          <a:p>
            <a:pPr lvl="1"/>
            <a:r>
              <a:rPr lang="en-GB" sz="2600" dirty="0"/>
              <a:t>Ofqual regulates EPA by:</a:t>
            </a:r>
          </a:p>
          <a:p>
            <a:pPr lvl="2"/>
            <a:r>
              <a:rPr lang="en-GB" sz="2200" dirty="0"/>
              <a:t>controlling entry to the regulated market</a:t>
            </a:r>
          </a:p>
          <a:p>
            <a:pPr lvl="2"/>
            <a:r>
              <a:rPr lang="en-GB" sz="2200" dirty="0"/>
              <a:t>creating and maintaining the rules AOs must follow</a:t>
            </a:r>
          </a:p>
          <a:p>
            <a:pPr lvl="2"/>
            <a:r>
              <a:rPr lang="en-GB" sz="2200" dirty="0"/>
              <a:t>targeting our regulatory resources appropriately</a:t>
            </a:r>
          </a:p>
          <a:p>
            <a:pPr lvl="2"/>
            <a:r>
              <a:rPr lang="en-GB" sz="2200" dirty="0"/>
              <a:t>investigation and enforcement activity</a:t>
            </a:r>
          </a:p>
          <a:p>
            <a:pPr lvl="2"/>
            <a:endParaRPr lang="en-GB" sz="2400" dirty="0"/>
          </a:p>
          <a:p>
            <a:pPr marL="646113" lvl="2" indent="0">
              <a:buNone/>
            </a:pPr>
            <a:endParaRPr lang="en-GB" sz="2000" dirty="0">
              <a:hlinkClick r:id="rId2"/>
            </a:endParaRPr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  <a:p>
            <a:pPr marL="646113" lvl="2" indent="0">
              <a:buNone/>
            </a:pPr>
            <a:endParaRPr lang="en-GB" sz="2000" dirty="0">
              <a:hlinkClick r:id="rId2"/>
            </a:endParaRPr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  <a:p>
            <a:pPr marL="646113" lvl="2" indent="0">
              <a:buNone/>
            </a:pPr>
            <a:r>
              <a:rPr lang="en-GB" sz="2000" dirty="0">
                <a:hlinkClick r:id="rId2"/>
              </a:rPr>
              <a:t>Ofqual regulation of Apprenticeship End-Point Assessment: a guide for awarding organisations - GOV.UK (www.gov.uk)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13009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616847" cy="57467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Ofqual’s regulation of end point assessment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4366159" cy="2791045"/>
          </a:xfrm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</a:rPr>
              <a:t>Recognition process</a:t>
            </a:r>
          </a:p>
          <a:p>
            <a:pPr lvl="1"/>
            <a:r>
              <a:rPr lang="en-GB" sz="2600" dirty="0"/>
              <a:t>Any organisation that wants to deliver regulated EPA must gain Ofqual recognition</a:t>
            </a:r>
          </a:p>
          <a:p>
            <a:pPr marL="646113" lvl="2" indent="0">
              <a:buNone/>
            </a:pPr>
            <a:endParaRPr lang="en-GB" sz="2400" dirty="0"/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  <a:p>
            <a:pPr marL="646113" lvl="2" indent="0">
              <a:buNone/>
            </a:pPr>
            <a:endParaRPr lang="en-GB" sz="2000" dirty="0">
              <a:hlinkClick r:id="rId2"/>
            </a:endParaRPr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C6D62-CF5F-37EF-5446-4FAEC4DB5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052" y="1086417"/>
            <a:ext cx="6573022" cy="4330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EB02B-91D3-BAAC-4B70-84A2C2528F7C}"/>
              </a:ext>
            </a:extLst>
          </p:cNvPr>
          <p:cNvSpPr txBox="1"/>
          <p:nvPr/>
        </p:nvSpPr>
        <p:spPr>
          <a:xfrm>
            <a:off x="-115306" y="5683047"/>
            <a:ext cx="11685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6113" lvl="2" indent="0">
              <a:buNone/>
            </a:pPr>
            <a:r>
              <a:rPr lang="en-GB" sz="1800" dirty="0">
                <a:hlinkClick r:id="rId2"/>
              </a:rPr>
              <a:t>Ofqual regulation of Apprenticeship End-Point Assessment: a guide for awarding organisations - GOV.UK (www.gov.uk)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37213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616847" cy="57467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Ofqual’s regulation of end point assessment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9961201" cy="2791045"/>
          </a:xfrm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</a:rPr>
              <a:t>Monitoring EPA - Ofqual</a:t>
            </a:r>
          </a:p>
          <a:p>
            <a:pPr lvl="1"/>
            <a:r>
              <a:rPr lang="en-GB" sz="2600" dirty="0"/>
              <a:t>monitors AOs’ overall capacity, capability and governance</a:t>
            </a:r>
          </a:p>
          <a:p>
            <a:pPr lvl="1"/>
            <a:r>
              <a:rPr lang="en-GB" sz="2600" dirty="0"/>
              <a:t>monitors AOs’ qualifications and assessments, checking delivery at multiple points </a:t>
            </a:r>
          </a:p>
          <a:p>
            <a:pPr lvl="1"/>
            <a:r>
              <a:rPr lang="en-GB" sz="2600" dirty="0"/>
              <a:t>undertakes thematic monitoring, identifying risk early through intelligence gathering and sharing</a:t>
            </a:r>
          </a:p>
          <a:p>
            <a:pPr marL="646113" lvl="2" indent="0">
              <a:buNone/>
            </a:pPr>
            <a:endParaRPr lang="en-GB" sz="2400" dirty="0"/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  <a:p>
            <a:pPr marL="646113" lvl="2" indent="0">
              <a:buNone/>
            </a:pPr>
            <a:endParaRPr lang="en-GB" sz="2000" dirty="0">
              <a:hlinkClick r:id="rId2"/>
            </a:endParaRPr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EB02B-91D3-BAAC-4B70-84A2C2528F7C}"/>
              </a:ext>
            </a:extLst>
          </p:cNvPr>
          <p:cNvSpPr txBox="1"/>
          <p:nvPr/>
        </p:nvSpPr>
        <p:spPr>
          <a:xfrm>
            <a:off x="-115306" y="5683047"/>
            <a:ext cx="11685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6113" lvl="2" indent="0">
              <a:buNone/>
            </a:pPr>
            <a:r>
              <a:rPr lang="en-GB" sz="1800" dirty="0">
                <a:hlinkClick r:id="rId2"/>
              </a:rPr>
              <a:t>Ofqual regulation of Apprenticeship End-Point Assessment: a guide for awarding organisations - GOV.UK (www.gov.uk)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43284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616847" cy="57467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Ofqual’s regulation of end point assessment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9961201" cy="2791045"/>
          </a:xfrm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</a:rPr>
              <a:t>Ofqual’s approach to monitoring EPA</a:t>
            </a:r>
          </a:p>
          <a:p>
            <a:pPr lvl="1"/>
            <a:r>
              <a:rPr lang="en-GB" sz="2400" dirty="0"/>
              <a:t>Apprenticeship standard and assessment plans</a:t>
            </a:r>
          </a:p>
          <a:p>
            <a:pPr lvl="1"/>
            <a:r>
              <a:rPr lang="en-GB" sz="2400" dirty="0"/>
              <a:t>Technical evaluation</a:t>
            </a:r>
          </a:p>
          <a:p>
            <a:pPr lvl="1"/>
            <a:r>
              <a:rPr lang="en-GB" sz="2400" dirty="0"/>
              <a:t>Live observations</a:t>
            </a:r>
          </a:p>
          <a:p>
            <a:pPr lvl="1"/>
            <a:r>
              <a:rPr lang="en-GB" sz="2400" dirty="0"/>
              <a:t>EPA forums</a:t>
            </a:r>
          </a:p>
          <a:p>
            <a:pPr lvl="1"/>
            <a:r>
              <a:rPr lang="en-GB" sz="2400" dirty="0"/>
              <a:t>Information and data collections</a:t>
            </a:r>
          </a:p>
          <a:p>
            <a:pPr lvl="1"/>
            <a:r>
              <a:rPr lang="en-GB" sz="2400" dirty="0"/>
              <a:t>Statement of compliance</a:t>
            </a:r>
          </a:p>
          <a:p>
            <a:pPr lvl="1"/>
            <a:r>
              <a:rPr lang="en-GB" sz="2400" dirty="0"/>
              <a:t>Audit work</a:t>
            </a:r>
          </a:p>
          <a:p>
            <a:pPr marL="323850" lvl="1" indent="0">
              <a:buNone/>
            </a:pPr>
            <a:endParaRPr lang="en-GB" sz="2600" dirty="0"/>
          </a:p>
          <a:p>
            <a:pPr marL="646113" lvl="2" indent="0">
              <a:buNone/>
            </a:pPr>
            <a:endParaRPr lang="en-GB" sz="2400" dirty="0"/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  <a:p>
            <a:pPr marL="646113" lvl="2" indent="0">
              <a:buNone/>
            </a:pPr>
            <a:endParaRPr lang="en-GB" sz="2000" dirty="0">
              <a:hlinkClick r:id="rId2"/>
            </a:endParaRPr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EB02B-91D3-BAAC-4B70-84A2C2528F7C}"/>
              </a:ext>
            </a:extLst>
          </p:cNvPr>
          <p:cNvSpPr txBox="1"/>
          <p:nvPr/>
        </p:nvSpPr>
        <p:spPr>
          <a:xfrm>
            <a:off x="-115306" y="5683047"/>
            <a:ext cx="11685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6113" lvl="2" indent="0">
              <a:buNone/>
            </a:pPr>
            <a:r>
              <a:rPr lang="en-GB" sz="1800" dirty="0">
                <a:hlinkClick r:id="rId2"/>
              </a:rPr>
              <a:t>Ofqual regulation of Apprenticeship End-Point Assessment: a guide for awarding organisations - GOV.UK (www.gov.uk)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2926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Ofqual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7480551" cy="5613101"/>
          </a:xfrm>
        </p:spPr>
        <p:txBody>
          <a:bodyPr/>
          <a:lstStyle/>
          <a:p>
            <a:r>
              <a:rPr lang="en-GB" sz="2800" dirty="0"/>
              <a:t>Independent, expert regulator of qualifications and assessments in England</a:t>
            </a:r>
          </a:p>
          <a:p>
            <a:r>
              <a:rPr lang="en-GB" sz="2800" dirty="0"/>
              <a:t>We have five statutory objectives:</a:t>
            </a:r>
          </a:p>
          <a:p>
            <a:pPr lvl="1"/>
            <a:r>
              <a:rPr lang="en-GB" sz="2600" dirty="0"/>
              <a:t>Secure qualifications standards</a:t>
            </a:r>
          </a:p>
          <a:p>
            <a:pPr lvl="1"/>
            <a:r>
              <a:rPr lang="en-GB" sz="2600" dirty="0"/>
              <a:t>Promote National Assessment standards</a:t>
            </a:r>
          </a:p>
          <a:p>
            <a:pPr lvl="1"/>
            <a:r>
              <a:rPr lang="en-GB" sz="2600" dirty="0"/>
              <a:t>Promote public confidence</a:t>
            </a:r>
          </a:p>
          <a:p>
            <a:pPr lvl="1"/>
            <a:r>
              <a:rPr lang="en-GB" sz="2600" dirty="0"/>
              <a:t>Promote awareness</a:t>
            </a:r>
          </a:p>
          <a:p>
            <a:pPr lvl="1"/>
            <a:r>
              <a:rPr lang="en-GB" sz="2600" dirty="0"/>
              <a:t>Secure efficiency</a:t>
            </a:r>
          </a:p>
          <a:p>
            <a:r>
              <a:rPr lang="en-GB" sz="2400" dirty="0"/>
              <a:t>We must consider stakeholder requirements for qualifications and assessments, including those from the sector and industry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3558B-7E3E-1D35-8461-9EE2B0570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28" y="1179000"/>
            <a:ext cx="3161250" cy="4500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230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6" y="260648"/>
            <a:ext cx="9616847" cy="57467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Ofqual’s regulation of end point assessment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9961201" cy="2791045"/>
          </a:xfrm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</a:rPr>
              <a:t>Communications</a:t>
            </a:r>
          </a:p>
          <a:p>
            <a:pPr lvl="1"/>
            <a:r>
              <a:rPr lang="en-GB" sz="2400" dirty="0"/>
              <a:t>Regular flow of communications</a:t>
            </a:r>
          </a:p>
          <a:p>
            <a:pPr lvl="1"/>
            <a:r>
              <a:rPr lang="en-GB" sz="2400" dirty="0"/>
              <a:t>Portal</a:t>
            </a:r>
          </a:p>
          <a:p>
            <a:pPr lvl="1"/>
            <a:r>
              <a:rPr lang="en-GB" sz="2400" dirty="0"/>
              <a:t>VTQ Regulator’s Briefing</a:t>
            </a:r>
          </a:p>
          <a:p>
            <a:pPr marL="323850" lvl="1" indent="0">
              <a:buNone/>
            </a:pPr>
            <a:endParaRPr lang="en-GB" sz="2600" dirty="0"/>
          </a:p>
          <a:p>
            <a:pPr marL="646113" lvl="2" indent="0">
              <a:buNone/>
            </a:pPr>
            <a:endParaRPr lang="en-GB" sz="2400" dirty="0"/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  <a:p>
            <a:pPr marL="646113" lvl="2" indent="0">
              <a:buNone/>
            </a:pPr>
            <a:endParaRPr lang="en-GB" sz="2000" dirty="0">
              <a:hlinkClick r:id="rId2"/>
            </a:endParaRPr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EB02B-91D3-BAAC-4B70-84A2C2528F7C}"/>
              </a:ext>
            </a:extLst>
          </p:cNvPr>
          <p:cNvSpPr txBox="1"/>
          <p:nvPr/>
        </p:nvSpPr>
        <p:spPr>
          <a:xfrm>
            <a:off x="-115306" y="5683047"/>
            <a:ext cx="11685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6113" lvl="2" indent="0">
              <a:buNone/>
            </a:pPr>
            <a:r>
              <a:rPr lang="en-GB" sz="1800" dirty="0">
                <a:hlinkClick r:id="rId2"/>
              </a:rPr>
              <a:t>Ofqual regulation of Apprenticeship End-Point Assessment: a guide for awarding organisations - GOV.UK (www.gov.uk)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10988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460" y="2734146"/>
            <a:ext cx="9961201" cy="1204111"/>
          </a:xfrm>
        </p:spPr>
        <p:txBody>
          <a:bodyPr/>
          <a:lstStyle/>
          <a:p>
            <a:pPr marL="0" indent="0" algn="ctr">
              <a:buNone/>
            </a:pPr>
            <a:r>
              <a:rPr lang="en-GB" sz="4500" b="1" dirty="0">
                <a:solidFill>
                  <a:schemeClr val="tx1"/>
                </a:solidFill>
              </a:rPr>
              <a:t>Thank you</a:t>
            </a:r>
            <a:endParaRPr lang="en-GB" sz="4500" dirty="0"/>
          </a:p>
          <a:p>
            <a:pPr marL="646113" lvl="2" indent="0">
              <a:buNone/>
            </a:pPr>
            <a:endParaRPr lang="en-GB" sz="2400" dirty="0"/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  <a:p>
            <a:pPr marL="646113" lvl="2" indent="0">
              <a:buNone/>
            </a:pPr>
            <a:endParaRPr lang="en-GB" sz="2000" dirty="0">
              <a:hlinkClick r:id="rId2"/>
            </a:endParaRPr>
          </a:p>
          <a:p>
            <a:pPr marL="646113" lvl="2" indent="0">
              <a:buNone/>
            </a:pPr>
            <a:endParaRPr lang="en-GB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417959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460704-2B9A-DE60-3660-2FBDD9A8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Ofqual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B3CB65-9E22-FBE3-DBB0-F33BB0781B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2300" y="984250"/>
          <a:ext cx="10972800" cy="532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6920A5-B03A-4B88-D655-8FB0C56F5E68}"/>
              </a:ext>
            </a:extLst>
          </p:cNvPr>
          <p:cNvSpPr txBox="1"/>
          <p:nvPr/>
        </p:nvSpPr>
        <p:spPr>
          <a:xfrm>
            <a:off x="706170" y="984250"/>
            <a:ext cx="63012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/>
              <a:t>Ofqual’s work means:</a:t>
            </a:r>
          </a:p>
        </p:txBody>
      </p:sp>
    </p:spTree>
    <p:extLst>
      <p:ext uri="{BB962C8B-B14F-4D97-AF65-F5344CB8AC3E}">
        <p14:creationId xmlns:p14="http://schemas.microsoft.com/office/powerpoint/2010/main" val="337596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460704-2B9A-DE60-3660-2FBDD9A8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Ofqual – strategic priorities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BD0F36-8906-C5D8-B5C2-8E7918ABFA00}"/>
              </a:ext>
            </a:extLst>
          </p:cNvPr>
          <p:cNvGrpSpPr/>
          <p:nvPr/>
        </p:nvGrpSpPr>
        <p:grpSpPr>
          <a:xfrm>
            <a:off x="335360" y="1124744"/>
            <a:ext cx="13105456" cy="5175328"/>
            <a:chOff x="-24680" y="989976"/>
            <a:chExt cx="14113568" cy="53913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B037A1-6099-F078-0B18-60E5BC02A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680" y="2474137"/>
              <a:ext cx="2994820" cy="39071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75ABB8-B748-0AD5-0EAF-23C0DDEC9336}"/>
                </a:ext>
              </a:extLst>
            </p:cNvPr>
            <p:cNvSpPr/>
            <p:nvPr/>
          </p:nvSpPr>
          <p:spPr>
            <a:xfrm>
              <a:off x="2939277" y="989976"/>
              <a:ext cx="8643624" cy="932393"/>
            </a:xfrm>
            <a:prstGeom prst="rect">
              <a:avLst/>
            </a:prstGeom>
            <a:solidFill>
              <a:srgbClr val="F4C15B">
                <a:alpha val="27843"/>
              </a:srgbClr>
            </a:solidFill>
            <a:ln w="76200">
              <a:solidFill>
                <a:srgbClr val="F4C15B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08ADB7CB-CD0D-CFF4-7D28-279615C57197}"/>
                </a:ext>
              </a:extLst>
            </p:cNvPr>
            <p:cNvSpPr txBox="1">
              <a:spLocks/>
            </p:cNvSpPr>
            <p:nvPr/>
          </p:nvSpPr>
          <p:spPr>
            <a:xfrm>
              <a:off x="3116088" y="5082850"/>
              <a:ext cx="10972800" cy="720080"/>
            </a:xfrm>
            <a:prstGeom prst="rect">
              <a:avLst/>
            </a:prstGeom>
          </p:spPr>
          <p:txBody>
            <a:bodyPr/>
            <a:lstStyle>
              <a:lvl1pPr marL="313200" indent="-313200" algn="l" rtl="0" eaLnBrk="1" fontAlgn="base" hangingPunct="1">
                <a:spcBef>
                  <a:spcPts val="300"/>
                </a:spcBef>
                <a:spcAft>
                  <a:spcPts val="600"/>
                </a:spcAft>
                <a:buClr>
                  <a:srgbClr val="293445"/>
                </a:buClr>
                <a:buFont typeface="Arial" panose="020B0604020202020204" pitchFamily="34" charset="0"/>
                <a:buChar char="■"/>
                <a:defRPr sz="2400" b="0" baseline="0">
                  <a:solidFill>
                    <a:srgbClr val="4D4D4D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625475" indent="-301625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rgbClr val="293445"/>
                </a:buClr>
                <a:buFont typeface="Arial" panose="020B0604020202020204" pitchFamily="34" charset="0"/>
                <a:buChar char="□"/>
                <a:defRPr sz="2200">
                  <a:solidFill>
                    <a:srgbClr val="4D4D4D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893763" indent="-247650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rgbClr val="293445"/>
                </a:buClr>
                <a:buFont typeface="Arial" panose="020B0604020202020204" pitchFamily="34" charset="0"/>
                <a:buChar char="▪"/>
                <a:defRPr sz="2000" b="0">
                  <a:solidFill>
                    <a:srgbClr val="4D4D4D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1257300" indent="-255588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rgbClr val="293445"/>
                </a:buClr>
                <a:buFont typeface="Arial" panose="020B0604020202020204" pitchFamily="34" charset="0"/>
                <a:buChar char="▫"/>
                <a:defRPr sz="1800">
                  <a:solidFill>
                    <a:srgbClr val="4D4D4D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1526400" indent="-255600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rgbClr val="293445"/>
                </a:buClr>
                <a:buFont typeface="Arial" panose="020B0604020202020204" pitchFamily="34" charset="0"/>
                <a:buChar char="›"/>
                <a:defRPr sz="1800">
                  <a:solidFill>
                    <a:srgbClr val="4D4D4D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9144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6pPr>
              <a:lvl7pPr marL="12573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7pPr>
              <a:lvl8pPr marL="16002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8pPr>
              <a:lvl9pPr marL="19431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5400"/>
                </a:spcAft>
                <a:buFont typeface="Arial" panose="020B0604020202020204" pitchFamily="34" charset="0"/>
                <a:buNone/>
              </a:pPr>
              <a:r>
                <a:rPr lang="en-GB" sz="2000" kern="0" dirty="0"/>
                <a:t>4. Developing Ofqual as an effective, expert regulator </a:t>
              </a:r>
              <a:br>
                <a:rPr lang="en-GB" sz="2000" kern="0" dirty="0"/>
              </a:br>
              <a:r>
                <a:rPr lang="en-GB" sz="2000" kern="0" dirty="0"/>
                <a:t>    and inclusive employer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74041B-2B84-E20C-3F17-1FB8418414CA}"/>
                </a:ext>
              </a:extLst>
            </p:cNvPr>
            <p:cNvSpPr/>
            <p:nvPr/>
          </p:nvSpPr>
          <p:spPr>
            <a:xfrm>
              <a:off x="2959655" y="2189888"/>
              <a:ext cx="8643624" cy="1081509"/>
            </a:xfrm>
            <a:prstGeom prst="rect">
              <a:avLst/>
            </a:prstGeom>
            <a:solidFill>
              <a:srgbClr val="293445">
                <a:alpha val="14118"/>
              </a:srgbClr>
            </a:solidFill>
            <a:ln w="76200">
              <a:solidFill>
                <a:srgbClr val="29344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AEA61-C669-DA08-53A4-AFED107A8DBE}"/>
                </a:ext>
              </a:extLst>
            </p:cNvPr>
            <p:cNvSpPr/>
            <p:nvPr/>
          </p:nvSpPr>
          <p:spPr>
            <a:xfrm>
              <a:off x="2939276" y="3566492"/>
              <a:ext cx="8664003" cy="1081509"/>
            </a:xfrm>
            <a:prstGeom prst="rect">
              <a:avLst/>
            </a:prstGeom>
            <a:solidFill>
              <a:srgbClr val="8F312E">
                <a:alpha val="16863"/>
              </a:srgbClr>
            </a:solidFill>
            <a:ln w="76200">
              <a:solidFill>
                <a:srgbClr val="8F312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012F0A-060C-D4D5-0BBB-E88AF89CD36B}"/>
                </a:ext>
              </a:extLst>
            </p:cNvPr>
            <p:cNvSpPr/>
            <p:nvPr/>
          </p:nvSpPr>
          <p:spPr>
            <a:xfrm>
              <a:off x="2912377" y="4943095"/>
              <a:ext cx="8664002" cy="1081509"/>
            </a:xfrm>
            <a:prstGeom prst="rect">
              <a:avLst/>
            </a:prstGeom>
            <a:solidFill>
              <a:srgbClr val="07585C">
                <a:alpha val="16863"/>
              </a:srgbClr>
            </a:solidFill>
            <a:ln w="76200">
              <a:solidFill>
                <a:srgbClr val="07585C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516516-20B8-CD64-E748-14FF9AF8D2DB}"/>
                </a:ext>
              </a:extLst>
            </p:cNvPr>
            <p:cNvSpPr txBox="1"/>
            <p:nvPr/>
          </p:nvSpPr>
          <p:spPr>
            <a:xfrm>
              <a:off x="3071664" y="2528366"/>
              <a:ext cx="10729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4D4D4D"/>
                  </a:solidFill>
                </a:rPr>
                <a:t>2. Clarity, effectiveness and efficiency in the qualifications market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1FEE2-6C36-F3DF-15B5-60349F6B6709}"/>
                </a:ext>
              </a:extLst>
            </p:cNvPr>
            <p:cNvSpPr txBox="1"/>
            <p:nvPr/>
          </p:nvSpPr>
          <p:spPr>
            <a:xfrm>
              <a:off x="3071664" y="3907191"/>
              <a:ext cx="10729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4D4D4D"/>
                  </a:solidFill>
                </a:rPr>
                <a:t>3. Shaping the future of assessment and qualifications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0097EC-4803-0418-9B42-7E193ECE8B82}"/>
                </a:ext>
              </a:extLst>
            </p:cNvPr>
            <p:cNvSpPr txBox="1"/>
            <p:nvPr/>
          </p:nvSpPr>
          <p:spPr>
            <a:xfrm>
              <a:off x="3071664" y="1265680"/>
              <a:ext cx="10729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4D4D4D"/>
                  </a:solidFill>
                </a:rPr>
                <a:t>1. Quality and fairness for students and apprentices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308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regulate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7480551" cy="5613101"/>
          </a:xfrm>
        </p:spPr>
        <p:txBody>
          <a:bodyPr/>
          <a:lstStyle/>
          <a:p>
            <a:r>
              <a:rPr lang="en-GB" sz="2800" dirty="0"/>
              <a:t>235 awarding organisations, 37 of which were recognised in the past year</a:t>
            </a:r>
          </a:p>
          <a:p>
            <a:pPr lvl="1"/>
            <a:r>
              <a:rPr lang="en-GB" sz="2600" dirty="0"/>
              <a:t>16,009 certifiable qualifications available to new learners </a:t>
            </a:r>
          </a:p>
          <a:p>
            <a:pPr lvl="1"/>
            <a:r>
              <a:rPr lang="en-GB" sz="2600" dirty="0"/>
              <a:t>588 approved EPA standards </a:t>
            </a:r>
          </a:p>
        </p:txBody>
      </p:sp>
    </p:spTree>
    <p:extLst>
      <p:ext uri="{BB962C8B-B14F-4D97-AF65-F5344CB8AC3E}">
        <p14:creationId xmlns:p14="http://schemas.microsoft.com/office/powerpoint/2010/main" val="2995141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regulate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00CD8-A498-2ED0-17EA-1153D8EEA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2020-2021 certifications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71511A8-8C55-3C16-52E3-C69A9C79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8" y="1738312"/>
            <a:ext cx="46577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F7F91AC-8F2D-84B2-C71E-883A0BA3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4037"/>
            <a:ext cx="68961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751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E443C-CCCC-DDF2-550A-5807DA52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Ofqual’s regulatory approach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9EEC8D-01C8-8075-795D-5B332DA0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84250"/>
            <a:ext cx="8901946" cy="5613101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Ofqual:</a:t>
            </a:r>
          </a:p>
          <a:p>
            <a:r>
              <a:rPr lang="en-GB" sz="2800" dirty="0"/>
              <a:t>controls entry to the regulated market</a:t>
            </a:r>
          </a:p>
          <a:p>
            <a:r>
              <a:rPr lang="en-GB" sz="2800" dirty="0"/>
              <a:t>creates rules and provides guidance for AOs to help ensure qualifications are fit for purpose, valid and delivered securely</a:t>
            </a:r>
          </a:p>
          <a:p>
            <a:r>
              <a:rPr lang="en-GB" sz="2800" dirty="0"/>
              <a:t>sets requirements that AOs must always meet, monitoring compliance and taking necessary action</a:t>
            </a:r>
          </a:p>
          <a:p>
            <a:r>
              <a:rPr lang="en-GB" sz="2800" dirty="0"/>
              <a:t>takes a co-regulatory approach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4236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40C5-9A82-8E81-6248-28BA16D8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ea typeface="Roboto"/>
                <a:cs typeface="Arial"/>
              </a:rPr>
              <a:t>How Ofqual keeps Awarding Organisations up-to-date</a:t>
            </a:r>
            <a:br>
              <a:rPr lang="en-GB" dirty="0"/>
            </a:br>
            <a:br>
              <a:rPr lang="en-GB" dirty="0"/>
            </a:br>
            <a:br>
              <a:rPr lang="en-GB" sz="4800" dirty="0"/>
            </a:br>
            <a:br>
              <a:rPr lang="en-GB" sz="48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757437"/>
      </p:ext>
    </p:extLst>
  </p:cSld>
  <p:clrMapOvr>
    <a:masterClrMapping/>
  </p:clrMapOvr>
</p:sld>
</file>

<file path=ppt/theme/theme1.xml><?xml version="1.0" encoding="utf-8"?>
<a:theme xmlns:a="http://schemas.openxmlformats.org/drawingml/2006/main" name="Gold &amp; Navy">
  <a:themeElements>
    <a:clrScheme name="Gold &amp; Navy">
      <a:dk1>
        <a:srgbClr val="000000"/>
      </a:dk1>
      <a:lt1>
        <a:srgbClr val="FFFFFF"/>
      </a:lt1>
      <a:dk2>
        <a:srgbClr val="283445"/>
      </a:dk2>
      <a:lt2>
        <a:srgbClr val="FFDF9E"/>
      </a:lt2>
      <a:accent1>
        <a:srgbClr val="F0AC24"/>
      </a:accent1>
      <a:accent2>
        <a:srgbClr val="0079BC"/>
      </a:accent2>
      <a:accent3>
        <a:srgbClr val="FFFFFF"/>
      </a:accent3>
      <a:accent4>
        <a:srgbClr val="283445"/>
      </a:accent4>
      <a:accent5>
        <a:srgbClr val="7F5500"/>
      </a:accent5>
      <a:accent6>
        <a:srgbClr val="FFDF9E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575824B7-F177-4447-BAF1-28D0885B42F1}"/>
    </a:ext>
  </a:extLst>
</a:theme>
</file>

<file path=ppt/theme/theme10.xml><?xml version="1.0" encoding="utf-8"?>
<a:theme xmlns:a="http://schemas.openxmlformats.org/drawingml/2006/main" name="Blank - for importing slides from other orgs">
  <a:themeElements>
    <a:clrScheme name="Opposing Forces">
      <a:dk1>
        <a:srgbClr val="000000"/>
      </a:dk1>
      <a:lt1>
        <a:srgbClr val="FFFFFF"/>
      </a:lt1>
      <a:dk2>
        <a:srgbClr val="BF204B"/>
      </a:dk2>
      <a:lt2>
        <a:srgbClr val="F26D85"/>
      </a:lt2>
      <a:accent1>
        <a:srgbClr val="4DA8A8"/>
      </a:accent1>
      <a:accent2>
        <a:srgbClr val="0E6973"/>
      </a:accent2>
      <a:accent3>
        <a:srgbClr val="C1D0D9"/>
      </a:accent3>
      <a:accent4>
        <a:srgbClr val="BF204B"/>
      </a:accent4>
      <a:accent5>
        <a:srgbClr val="F26D85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03972792-AC02-43DA-8410-A8C29C9A0420}"/>
    </a:ext>
  </a:extLst>
</a:theme>
</file>

<file path=ppt/theme/theme11.xml><?xml version="1.0" encoding="utf-8"?>
<a:theme xmlns:a="http://schemas.openxmlformats.org/drawingml/2006/main" name="Meadow &amp; Slate">
  <a:themeElements>
    <a:clrScheme name="Meadow &amp; Slate">
      <a:dk1>
        <a:srgbClr val="000000"/>
      </a:dk1>
      <a:lt1>
        <a:srgbClr val="FFFFFF"/>
      </a:lt1>
      <a:dk2>
        <a:srgbClr val="505161"/>
      </a:dk2>
      <a:lt2>
        <a:srgbClr val="BECF3E"/>
      </a:lt2>
      <a:accent1>
        <a:srgbClr val="588234"/>
      </a:accent1>
      <a:accent2>
        <a:srgbClr val="BEBFCC"/>
      </a:accent2>
      <a:accent3>
        <a:srgbClr val="686C9E"/>
      </a:accent3>
      <a:accent4>
        <a:srgbClr val="505161"/>
      </a:accent4>
      <a:accent5>
        <a:srgbClr val="BECF3E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qual Powerpoint Template 2021 comp" id="{9C5821BD-82CB-6E49-95CB-A6274D62DDA4}" vid="{D08BB4B6-90D4-3446-8E99-F842F0C35BA9}"/>
    </a:ext>
  </a:extLst>
</a:theme>
</file>

<file path=ppt/theme/theme12.xml><?xml version="1.0" encoding="utf-8"?>
<a:theme xmlns:a="http://schemas.openxmlformats.org/drawingml/2006/main" name="Gold &amp; Navy">
  <a:themeElements>
    <a:clrScheme name="Gold &amp; Navy">
      <a:dk1>
        <a:srgbClr val="000000"/>
      </a:dk1>
      <a:lt1>
        <a:srgbClr val="FFFFFF"/>
      </a:lt1>
      <a:dk2>
        <a:srgbClr val="283445"/>
      </a:dk2>
      <a:lt2>
        <a:srgbClr val="FFDF9E"/>
      </a:lt2>
      <a:accent1>
        <a:srgbClr val="F0AC24"/>
      </a:accent1>
      <a:accent2>
        <a:srgbClr val="0079BC"/>
      </a:accent2>
      <a:accent3>
        <a:srgbClr val="FFFFFF"/>
      </a:accent3>
      <a:accent4>
        <a:srgbClr val="283445"/>
      </a:accent4>
      <a:accent5>
        <a:srgbClr val="7F5500"/>
      </a:accent5>
      <a:accent6>
        <a:srgbClr val="FFDF9E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qual Powerpoint Template 2021 comp" id="{9C5821BD-82CB-6E49-95CB-A6274D62DDA4}" vid="{650D2708-9532-5E46-8A96-55D2475D6471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mörgåsbord">
  <a:themeElements>
    <a:clrScheme name="Smörgåsbord">
      <a:dk1>
        <a:srgbClr val="000000"/>
      </a:dk1>
      <a:lt1>
        <a:srgbClr val="FFFFFF"/>
      </a:lt1>
      <a:dk2>
        <a:srgbClr val="4C3F54"/>
      </a:dk2>
      <a:lt2>
        <a:srgbClr val="FFD66E"/>
      </a:lt2>
      <a:accent1>
        <a:srgbClr val="2F510D"/>
      </a:accent1>
      <a:accent2>
        <a:srgbClr val="D9412E"/>
      </a:accent2>
      <a:accent3>
        <a:srgbClr val="FAEBBE"/>
      </a:accent3>
      <a:accent4>
        <a:srgbClr val="4C3F54"/>
      </a:accent4>
      <a:accent5>
        <a:srgbClr val="FFD66E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0C91BC6D-E27A-4B0D-966D-9BFEC3652402}"/>
    </a:ext>
  </a:extLst>
</a:theme>
</file>

<file path=ppt/theme/theme3.xml><?xml version="1.0" encoding="utf-8"?>
<a:theme xmlns:a="http://schemas.openxmlformats.org/drawingml/2006/main" name="Peacock Butterfly">
  <a:themeElements>
    <a:clrScheme name="Custom 1">
      <a:dk1>
        <a:srgbClr val="000000"/>
      </a:dk1>
      <a:lt1>
        <a:srgbClr val="FFFFFF"/>
      </a:lt1>
      <a:dk2>
        <a:srgbClr val="F23B16"/>
      </a:dk2>
      <a:lt2>
        <a:srgbClr val="001C28"/>
      </a:lt2>
      <a:accent1>
        <a:srgbClr val="1F666E"/>
      </a:accent1>
      <a:accent2>
        <a:srgbClr val="EC230E"/>
      </a:accent2>
      <a:accent3>
        <a:srgbClr val="F0F2CE"/>
      </a:accent3>
      <a:accent4>
        <a:srgbClr val="F23B16"/>
      </a:accent4>
      <a:accent5>
        <a:srgbClr val="001C28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82BBE984-E343-4E38-8C42-650C172926A2}"/>
    </a:ext>
  </a:extLst>
</a:theme>
</file>

<file path=ppt/theme/theme4.xml><?xml version="1.0" encoding="utf-8"?>
<a:theme xmlns:a="http://schemas.openxmlformats.org/drawingml/2006/main" name="Meadow &amp; Slate">
  <a:themeElements>
    <a:clrScheme name="Meadow &amp; Slate">
      <a:dk1>
        <a:srgbClr val="000000"/>
      </a:dk1>
      <a:lt1>
        <a:srgbClr val="FFFFFF"/>
      </a:lt1>
      <a:dk2>
        <a:srgbClr val="505161"/>
      </a:dk2>
      <a:lt2>
        <a:srgbClr val="BECF3E"/>
      </a:lt2>
      <a:accent1>
        <a:srgbClr val="588234"/>
      </a:accent1>
      <a:accent2>
        <a:srgbClr val="BEBFCC"/>
      </a:accent2>
      <a:accent3>
        <a:srgbClr val="686C9E"/>
      </a:accent3>
      <a:accent4>
        <a:srgbClr val="505161"/>
      </a:accent4>
      <a:accent5>
        <a:srgbClr val="BECF3E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2AB23166-FEC4-48CE-BEC2-37D1C80CFBF8}"/>
    </a:ext>
  </a:extLst>
</a:theme>
</file>

<file path=ppt/theme/theme5.xml><?xml version="1.0" encoding="utf-8"?>
<a:theme xmlns:a="http://schemas.openxmlformats.org/drawingml/2006/main" name="Sea Foam">
  <a:themeElements>
    <a:clrScheme name="Sea Foam">
      <a:dk1>
        <a:srgbClr val="000000"/>
      </a:dk1>
      <a:lt1>
        <a:srgbClr val="FFFFFF"/>
      </a:lt1>
      <a:dk2>
        <a:srgbClr val="003B45"/>
      </a:dk2>
      <a:lt2>
        <a:srgbClr val="74BBC3"/>
      </a:lt2>
      <a:accent1>
        <a:srgbClr val="07585C"/>
      </a:accent1>
      <a:accent2>
        <a:srgbClr val="C3DFE5"/>
      </a:accent2>
      <a:accent3>
        <a:srgbClr val="2C838C"/>
      </a:accent3>
      <a:accent4>
        <a:srgbClr val="003B45"/>
      </a:accent4>
      <a:accent5>
        <a:srgbClr val="74BBC3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5DCA5602-1AFD-4435-B07B-1BF35EDAD878}"/>
    </a:ext>
  </a:extLst>
</a:theme>
</file>

<file path=ppt/theme/theme6.xml><?xml version="1.0" encoding="utf-8"?>
<a:theme xmlns:a="http://schemas.openxmlformats.org/drawingml/2006/main" name="Vivid Anticipation">
  <a:themeElements>
    <a:clrScheme name="Vivid Anticipation">
      <a:dk1>
        <a:srgbClr val="000000"/>
      </a:dk1>
      <a:lt1>
        <a:srgbClr val="FFFFFF"/>
      </a:lt1>
      <a:dk2>
        <a:srgbClr val="3E054F"/>
      </a:dk2>
      <a:lt2>
        <a:srgbClr val="F2FF00"/>
      </a:lt2>
      <a:accent1>
        <a:srgbClr val="471500"/>
      </a:accent1>
      <a:accent2>
        <a:srgbClr val="FF7C30"/>
      </a:accent2>
      <a:accent3>
        <a:srgbClr val="9E0E61"/>
      </a:accent3>
      <a:accent4>
        <a:srgbClr val="3E054F"/>
      </a:accent4>
      <a:accent5>
        <a:srgbClr val="F2FF00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C7C7687E-1619-4148-9312-6237BB41BB9A}"/>
    </a:ext>
  </a:extLst>
</a:theme>
</file>

<file path=ppt/theme/theme7.xml><?xml version="1.0" encoding="utf-8"?>
<a:theme xmlns:a="http://schemas.openxmlformats.org/drawingml/2006/main" name="Daffodils &amp; Storms">
  <a:themeElements>
    <a:clrScheme name="Daffodils &amp; Storms">
      <a:dk1>
        <a:srgbClr val="000000"/>
      </a:dk1>
      <a:lt1>
        <a:srgbClr val="FFFFFF"/>
      </a:lt1>
      <a:dk2>
        <a:srgbClr val="093C59"/>
      </a:dk2>
      <a:lt2>
        <a:srgbClr val="F08A24"/>
      </a:lt2>
      <a:accent1>
        <a:srgbClr val="011926"/>
      </a:accent1>
      <a:accent2>
        <a:srgbClr val="E5DD45"/>
      </a:accent2>
      <a:accent3>
        <a:srgbClr val="82AFC3"/>
      </a:accent3>
      <a:accent4>
        <a:srgbClr val="093C59"/>
      </a:accent4>
      <a:accent5>
        <a:srgbClr val="F08A24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A07215FF-14A7-4CAB-85F4-675869D2C073}"/>
    </a:ext>
  </a:extLst>
</a:theme>
</file>

<file path=ppt/theme/theme8.xml><?xml version="1.0" encoding="utf-8"?>
<a:theme xmlns:a="http://schemas.openxmlformats.org/drawingml/2006/main" name="Beach Holiday">
  <a:themeElements>
    <a:clrScheme name="Beach Holiday">
      <a:dk1>
        <a:srgbClr val="000000"/>
      </a:dk1>
      <a:lt1>
        <a:srgbClr val="FFFFFF"/>
      </a:lt1>
      <a:dk2>
        <a:srgbClr val="416DA9"/>
      </a:dk2>
      <a:lt2>
        <a:srgbClr val="F5F310"/>
      </a:lt2>
      <a:accent1>
        <a:srgbClr val="05C3DE"/>
      </a:accent1>
      <a:accent2>
        <a:srgbClr val="757575"/>
      </a:accent2>
      <a:accent3>
        <a:srgbClr val="FEE8B5"/>
      </a:accent3>
      <a:accent4>
        <a:srgbClr val="283445"/>
      </a:accent4>
      <a:accent5>
        <a:srgbClr val="F5F310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14EA2768-9FE6-46FA-9202-9DDD5C01A8E1}"/>
    </a:ext>
  </a:extLst>
</a:theme>
</file>

<file path=ppt/theme/theme9.xml><?xml version="1.0" encoding="utf-8"?>
<a:theme xmlns:a="http://schemas.openxmlformats.org/drawingml/2006/main" name="1_Beach Holiday">
  <a:themeElements>
    <a:clrScheme name="Opposing Forces">
      <a:dk1>
        <a:srgbClr val="000000"/>
      </a:dk1>
      <a:lt1>
        <a:srgbClr val="FFFFFF"/>
      </a:lt1>
      <a:dk2>
        <a:srgbClr val="BF204B"/>
      </a:dk2>
      <a:lt2>
        <a:srgbClr val="F26D85"/>
      </a:lt2>
      <a:accent1>
        <a:srgbClr val="4DA8A8"/>
      </a:accent1>
      <a:accent2>
        <a:srgbClr val="0E6973"/>
      </a:accent2>
      <a:accent3>
        <a:srgbClr val="C1D0D9"/>
      </a:accent3>
      <a:accent4>
        <a:srgbClr val="BF204B"/>
      </a:accent4>
      <a:accent5>
        <a:srgbClr val="F26D85"/>
      </a:accent5>
      <a:accent6>
        <a:srgbClr val="FFFFFF"/>
      </a:accent6>
      <a:hlink>
        <a:srgbClr val="1B57B2"/>
      </a:hlink>
      <a:folHlink>
        <a:srgbClr val="1B57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raft slide pack 0903.potx" id="{2DBC96B5-CFFC-460B-9B02-7F07C5E40E05}" vid="{6D021034-0F8A-43F4-85BE-1A81D4B3071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6dc9c6-5521-46ab-b805-f4031810b26c" xsi:nil="true"/>
    <_ip_UnifiedCompliancePolicyUIAction xmlns="http://schemas.microsoft.com/sharepoint/v3" xsi:nil="true"/>
    <_ip_UnifiedCompliancePolicyProperties xmlns="http://schemas.microsoft.com/sharepoint/v3" xsi:nil="true"/>
    <KpiDescription xmlns="http://schemas.microsoft.com/sharepoint/v3" xsi:nil="true"/>
    <lcf76f155ced4ddcb4097134ff3c332f xmlns="7e6bb0c0-11f7-4d94-b602-ab692d13b0e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E1D5DA23554489AC5833BF5F09D80" ma:contentTypeVersion="22" ma:contentTypeDescription="Create a new document." ma:contentTypeScope="" ma:versionID="f4a4f4643b63a3f271f8593a3c63c176">
  <xsd:schema xmlns:xsd="http://www.w3.org/2001/XMLSchema" xmlns:xs="http://www.w3.org/2001/XMLSchema" xmlns:p="http://schemas.microsoft.com/office/2006/metadata/properties" xmlns:ns1="http://schemas.microsoft.com/sharepoint/v3" xmlns:ns2="a4a87f12-a67a-4444-9ef2-9205ec373cbf" xmlns:ns3="a1ec63a3-afdb-478c-96bc-cd5b572b27eb" xmlns:ns4="7e6bb0c0-11f7-4d94-b602-ab692d13b0e7" xmlns:ns5="846dc9c6-5521-46ab-b805-f4031810b26c" targetNamespace="http://schemas.microsoft.com/office/2006/metadata/properties" ma:root="true" ma:fieldsID="af76c0592396e3d4fbf0fecf9633366f" ns1:_="" ns2:_="" ns3:_="" ns4:_="" ns5:_="">
    <xsd:import namespace="http://schemas.microsoft.com/sharepoint/v3"/>
    <xsd:import namespace="a4a87f12-a67a-4444-9ef2-9205ec373cbf"/>
    <xsd:import namespace="a1ec63a3-afdb-478c-96bc-cd5b572b27eb"/>
    <xsd:import namespace="7e6bb0c0-11f7-4d94-b602-ab692d13b0e7"/>
    <xsd:import namespace="846dc9c6-5521-46ab-b805-f4031810b26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KpiDescription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piDescription" ma:index="10" nillable="true" ma:displayName="Description" ma:description="The description provides information about the purpose of the goal." ma:internalName="KpiDescription">
      <xsd:simpleType>
        <xsd:restriction base="dms:Note">
          <xsd:maxLength value="255"/>
        </xsd:restriction>
      </xsd:simpleType>
    </xsd:element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87f12-a67a-4444-9ef2-9205ec373c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ec63a3-afdb-478c-96bc-cd5b572b27eb" elementFormDefault="qualified">
    <xsd:import namespace="http://schemas.microsoft.com/office/2006/documentManagement/types"/>
    <xsd:import namespace="http://schemas.microsoft.com/office/infopath/2007/PartnerControls"/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bb0c0-11f7-4d94-b602-ab692d13b0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1a0b4880-92f1-4278-a089-8b0ac32e71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dc9c6-5521-46ab-b805-f4031810b26c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c679ebdc-dc10-430e-bce6-d9bd7790a9b1}" ma:internalName="TaxCatchAll" ma:showField="CatchAllData" ma:web="a4a87f12-a67a-4444-9ef2-9205ec373c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74C86D-7D20-4AB6-A173-B615F8B3A959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84FD12CC-BE13-4DB2-97FB-1B4804DD32B4}">
  <ds:schemaRefs>
    <ds:schemaRef ds:uri="7e6bb0c0-11f7-4d94-b602-ab692d13b0e7"/>
    <ds:schemaRef ds:uri="846dc9c6-5521-46ab-b805-f4031810b26c"/>
    <ds:schemaRef ds:uri="a1ec63a3-afdb-478c-96bc-cd5b572b27eb"/>
    <ds:schemaRef ds:uri="a4a87f12-a67a-4444-9ef2-9205ec373c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8D8730F-AF90-43A6-BD2C-8C8B8A654429}">
  <ds:schemaRefs>
    <ds:schemaRef ds:uri="7e6bb0c0-11f7-4d94-b602-ab692d13b0e7"/>
    <ds:schemaRef ds:uri="846dc9c6-5521-46ab-b805-f4031810b26c"/>
    <ds:schemaRef ds:uri="a1ec63a3-afdb-478c-96bc-cd5b572b27eb"/>
    <ds:schemaRef ds:uri="a4a87f12-a67a-4444-9ef2-9205ec373c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9C8EB4E-29D2-4DCD-9944-BB0A625CC4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1362</Words>
  <Application>Microsoft Office PowerPoint</Application>
  <PresentationFormat>Widescreen</PresentationFormat>
  <Paragraphs>193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Calibri</vt:lpstr>
      <vt:lpstr>Roboto</vt:lpstr>
      <vt:lpstr>Wingdings</vt:lpstr>
      <vt:lpstr>Wingdings 2</vt:lpstr>
      <vt:lpstr>Gold &amp; Navy</vt:lpstr>
      <vt:lpstr>Smörgåsbord</vt:lpstr>
      <vt:lpstr>Peacock Butterfly</vt:lpstr>
      <vt:lpstr>Meadow &amp; Slate</vt:lpstr>
      <vt:lpstr>Sea Foam</vt:lpstr>
      <vt:lpstr>Vivid Anticipation</vt:lpstr>
      <vt:lpstr>Daffodils &amp; Storms</vt:lpstr>
      <vt:lpstr>Beach Holiday</vt:lpstr>
      <vt:lpstr>1_Beach Holiday</vt:lpstr>
      <vt:lpstr>Blank - for importing slides from other orgs</vt:lpstr>
      <vt:lpstr>Meadow &amp; Slate</vt:lpstr>
      <vt:lpstr>Gold &amp; Navy</vt:lpstr>
      <vt:lpstr>Ofqual’s regulatory approach and priorities  Claire McCann, Associate Director, Awarding Organisations Engagement</vt:lpstr>
      <vt:lpstr>Coming up…</vt:lpstr>
      <vt:lpstr>Introducing Ofqual</vt:lpstr>
      <vt:lpstr>Introducing Ofqual</vt:lpstr>
      <vt:lpstr>Introducing Ofqual – strategic priorities</vt:lpstr>
      <vt:lpstr>What we regulate</vt:lpstr>
      <vt:lpstr>What we regulate</vt:lpstr>
      <vt:lpstr>Ofqual’s regulatory approach</vt:lpstr>
      <vt:lpstr>How Ofqual keeps Awarding Organisations up-to-date    </vt:lpstr>
      <vt:lpstr>How Ofqual keeps Awarding Organisations up-to-date</vt:lpstr>
      <vt:lpstr>How Ofqual keeps Awarding Organisations up-to-date</vt:lpstr>
      <vt:lpstr>How Ofqual keeps Awarding Organisations up-to-date</vt:lpstr>
      <vt:lpstr>How Ofqual keeps Awarding Organisations up-to-date</vt:lpstr>
      <vt:lpstr>How Ofqual keeps Awarding Organisations up-to-date</vt:lpstr>
      <vt:lpstr>Key considerations for Ofqual    </vt:lpstr>
      <vt:lpstr>Key considerations for Ofqual  </vt:lpstr>
      <vt:lpstr>Key considerations for Ofqual</vt:lpstr>
      <vt:lpstr>Key considerations for Ofqual</vt:lpstr>
      <vt:lpstr>Key considerations for Ofqual</vt:lpstr>
      <vt:lpstr>Key considerations for Ofqual</vt:lpstr>
      <vt:lpstr>Key considerations for Ofqual</vt:lpstr>
      <vt:lpstr>PowerPoint Presentation</vt:lpstr>
      <vt:lpstr>Ofqual’s regulation of end point assessment    </vt:lpstr>
      <vt:lpstr>Ofqual’s regulation of end point assessment</vt:lpstr>
      <vt:lpstr>Ofqual’s regulation of end point assessment</vt:lpstr>
      <vt:lpstr>Ofqual’s regulation of end point assessment</vt:lpstr>
      <vt:lpstr>Ofqual’s regulation of end point assessment</vt:lpstr>
      <vt:lpstr>Ofqual’s regulation of end point assessment</vt:lpstr>
      <vt:lpstr>Ofqual’s regulation of end point assessment</vt:lpstr>
      <vt:lpstr>Ofqual’s regulation of end point assessment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Ofqual Powerpoint Template v3.0</dc:title>
  <dc:subject/>
  <dc:creator>Philip McAllister</dc:creator>
  <cp:keywords/>
  <dc:description/>
  <cp:lastModifiedBy>Margaret Chamberlain</cp:lastModifiedBy>
  <cp:revision>5</cp:revision>
  <dcterms:created xsi:type="dcterms:W3CDTF">2019-06-25T22:04:40Z</dcterms:created>
  <dcterms:modified xsi:type="dcterms:W3CDTF">2023-04-27T16:01:31Z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Description">
    <vt:lpwstr/>
  </property>
  <property fmtid="{D5CDD505-2E9C-101B-9397-08002B2CF9AE}" pid="4" name="ContentTypeId">
    <vt:lpwstr>0x010100427E1D5DA23554489AC5833BF5F09D80</vt:lpwstr>
  </property>
  <property fmtid="{D5CDD505-2E9C-101B-9397-08002B2CF9AE}" pid="5" name="wic_System_Photo_EXIFVersion">
    <vt:lpwstr/>
  </property>
  <property fmtid="{D5CDD505-2E9C-101B-9397-08002B2CF9AE}" pid="6" name="ClassificationContentMarkingHeaderLocations">
    <vt:lpwstr>Gold &amp; Navy:5\Smörgåsbord:5\Peacock Butterfly:5\Meadow &amp; Slate:5\Sea Foam:5\Vivid Anticipation:5\Daffodils &amp; Storms:5\Beach Holiday:5\1_Beach Holiday:5\Blank - for importing slides from other orgs:4</vt:lpwstr>
  </property>
  <property fmtid="{D5CDD505-2E9C-101B-9397-08002B2CF9AE}" pid="7" name="ClassificationContentMarkingHeaderText">
    <vt:lpwstr>Official Sensitive: For internal use only</vt:lpwstr>
  </property>
  <property fmtid="{D5CDD505-2E9C-101B-9397-08002B2CF9AE}" pid="8" name="MediaServiceImageTags">
    <vt:lpwstr/>
  </property>
  <property fmtid="{D5CDD505-2E9C-101B-9397-08002B2CF9AE}" pid="9" name="MSIP_Label_bdbe94f5-dfb4-4272-ae26-3844425b2bbf_Enabled">
    <vt:lpwstr>true</vt:lpwstr>
  </property>
  <property fmtid="{D5CDD505-2E9C-101B-9397-08002B2CF9AE}" pid="10" name="MSIP_Label_bdbe94f5-dfb4-4272-ae26-3844425b2bbf_SetDate">
    <vt:lpwstr>2023-03-22T10:46:35Z</vt:lpwstr>
  </property>
  <property fmtid="{D5CDD505-2E9C-101B-9397-08002B2CF9AE}" pid="11" name="MSIP_Label_bdbe94f5-dfb4-4272-ae26-3844425b2bbf_Method">
    <vt:lpwstr>Privileged</vt:lpwstr>
  </property>
  <property fmtid="{D5CDD505-2E9C-101B-9397-08002B2CF9AE}" pid="12" name="MSIP_Label_bdbe94f5-dfb4-4272-ae26-3844425b2bbf_Name">
    <vt:lpwstr>Official</vt:lpwstr>
  </property>
  <property fmtid="{D5CDD505-2E9C-101B-9397-08002B2CF9AE}" pid="13" name="MSIP_Label_bdbe94f5-dfb4-4272-ae26-3844425b2bbf_SiteId">
    <vt:lpwstr>8e336469-1c6b-4b0b-a06c-748a7c586f7c</vt:lpwstr>
  </property>
  <property fmtid="{D5CDD505-2E9C-101B-9397-08002B2CF9AE}" pid="14" name="MSIP_Label_bdbe94f5-dfb4-4272-ae26-3844425b2bbf_ActionId">
    <vt:lpwstr>89f57eb7-4191-4cab-a862-02c6d3057ce8</vt:lpwstr>
  </property>
  <property fmtid="{D5CDD505-2E9C-101B-9397-08002B2CF9AE}" pid="15" name="MSIP_Label_bdbe94f5-dfb4-4272-ae26-3844425b2bbf_ContentBits">
    <vt:lpwstr>0</vt:lpwstr>
  </property>
</Properties>
</file>