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  <p:sldMasterId id="2147483747" r:id="rId5"/>
  </p:sldMasterIdLst>
  <p:notesMasterIdLst>
    <p:notesMasterId r:id="rId20"/>
  </p:notesMasterIdLst>
  <p:handoutMasterIdLst>
    <p:handoutMasterId r:id="rId21"/>
  </p:handoutMasterIdLst>
  <p:sldIdLst>
    <p:sldId id="1735" r:id="rId6"/>
    <p:sldId id="523" r:id="rId7"/>
    <p:sldId id="303" r:id="rId8"/>
    <p:sldId id="1773" r:id="rId9"/>
    <p:sldId id="1775" r:id="rId10"/>
    <p:sldId id="1777" r:id="rId11"/>
    <p:sldId id="1778" r:id="rId12"/>
    <p:sldId id="1753" r:id="rId13"/>
    <p:sldId id="1779" r:id="rId14"/>
    <p:sldId id="1780" r:id="rId15"/>
    <p:sldId id="1781" r:id="rId16"/>
    <p:sldId id="1782" r:id="rId17"/>
    <p:sldId id="1784" r:id="rId18"/>
    <p:sldId id="176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4553B01-A29F-79E0-E14D-C9F65A1C9887}" name="RYLAND, Janet" initials="RJ" userId="S::Janet.RYLAND@EDUCATION.GOV.UK::e8203f5c-4e01-4230-bc41-ceb795745713" providerId="AD"/>
  <p188:author id="{0A1EEC02-52AA-5BB2-2DD8-A0620FAD878B}" name="HUGHES, Linda" initials="HL" userId="S::Linda.HUGHES@EDUCATION.GOV.UK::dbb48a58-975c-482e-9072-927dcbfbc730" providerId="AD"/>
  <p188:author id="{E7A04616-3CE2-9301-6C02-EE701F2EF025}" name="ANDREW, Lucy" initials="AL" userId="S::Lucy.ANDREW@EDUCATION.GOV.UK::7e33272e-75f1-4d52-828a-1d08ca1d8fb2" providerId="AD"/>
  <p188:author id="{B45F6A18-0257-9038-8C0B-4A81A34F7312}" name="LAWRANCE, Tom" initials="LT" userId="S::Tom.LAWRANCE@EDUCATION.GOV.UK::72c7b388-f850-42f5-a448-4937420860f0" providerId="AD"/>
  <p188:author id="{F4021925-FC03-3566-3CB3-ED76B7B28D33}" name="SHEPHERD, Amber" initials="SA" userId="S::Amber.SHEPHERD@EDUCATION.GOV.UK::1fd5fe03-2369-48b9-af78-9f339367ef4b" providerId="AD"/>
  <p188:author id="{B34DC025-5E6C-24F1-80D1-35C07061A118}" name="KAUR, Bally" initials="KB" userId="S::bally.kaur@education.gov.uk::21cb4b07-07f5-4ffc-bfb3-594b074d3e60" providerId="AD"/>
  <p188:author id="{2C365A2E-FB13-0A24-C8A7-5E88D14B7EBF}" name="FAIRCHILD, Angela" initials="FA" userId="S::Angela.FAIRCHILD@EDUCATION.GOV.UK::cebc515c-ad57-4510-aae4-5a84f53a1fb5" providerId="AD"/>
  <p188:author id="{5E09822E-2A7C-2823-C808-8D4F739CA8B9}" name="SHEPHERD, Amber" initials="SA" userId="S::amber.shepherd@education.gov.uk::1fd5fe03-2369-48b9-af78-9f339367ef4b" providerId="AD"/>
  <p188:author id="{C0C0AF2E-167E-2279-6C12-EDA0BB1CB5C4}" name="FOX, Joshua" initials="FJ" userId="S::Joshua.FOX@EDUCATION.GOV.UK::9c878d1f-4a35-476f-ba6e-82c2cc4c0e29" providerId="AD"/>
  <p188:author id="{D0C71530-128A-9E6A-6A00-5524E60667B9}" name="ANDERSON, Karl" initials="AK" userId="S::Karl.ANDERSON@EDUCATION.GOV.UK::2656ceb0-b2e0-496e-b29e-887d29d5766c" providerId="AD"/>
  <p188:author id="{6C3BCF46-BCAF-3589-0D20-E1ECEDB3FAD6}" name="WALTER, Emily" initials="WE" userId="S::emily.walter@education.gov.uk::df82b4c5-57bd-40e6-9820-c94b9b3ad252" providerId="AD"/>
  <p188:author id="{BFE4614B-31CE-799C-A9C1-7A6D7FD664B9}" name="BAINES, Jacqueline" initials="BJ" userId="S::Jacqueline.BAINES@EDUCATION.GOV.UK::8a5b6062-e829-45b8-a544-fac447145aa0" providerId="AD"/>
  <p188:author id="{B0D8D568-B620-FAB3-1D6E-CFCAD8505B5F}" name="COLE, Rosie" initials="CR" userId="S::Rosie.COLE@EDUCATION.GOV.UK::1533350c-456a-49c2-82ad-fa44a1f87f48" providerId="AD"/>
  <p188:author id="{58CA5E73-F49E-E1C9-3B0E-D23EE53E6C35}" name="KEMPLAY, Helen" initials="KH" userId="S::Helen.KEMPLAY@EDUCATION.GOV.UK::368ca55c-abc1-4c6c-afc5-6b3553d14888" providerId="AD"/>
  <p188:author id="{8062F77A-4660-E23B-41CC-5D12524BF54E}" name="RAI, Nisha" initials="RN" userId="S::nisha.rai@education.gov.uk::c1cfb1d5-16d1-4e59-b1e4-6b8f796b9787" providerId="AD"/>
  <p188:author id="{B4489D7E-73DC-D2AE-CA94-39E919F59224}" name="STEELE, Paul" initials="SP" userId="S::paul.steele@education.gov.uk::022b7f69-4022-4ef4-aa25-a9933976f7a7" providerId="AD"/>
  <p188:author id="{4C946086-4D3A-AD5E-D470-7E4346BF3F7C}" name="COLE, Rosie" initials="CR" userId="S::rosie.cole@education.gov.uk::1533350c-456a-49c2-82ad-fa44a1f87f48" providerId="AD"/>
  <p188:author id="{85FDD58E-B275-4C51-373D-CF45D5C42246}" name="COOPER, Patrick" initials="CP" userId="S::patrick.cooper@education.gov.uk::90a38146-53df-41ed-a2f9-dd040ae140bc" providerId="AD"/>
  <p188:author id="{FE1BCCB5-10DB-3C79-BCC3-F566ABB42BC9}" name="STEELE, Paul" initials="SP" userId="S::Paul.STEELE@EDUCATION.GOV.UK::022b7f69-4022-4ef4-aa25-a9933976f7a7" providerId="AD"/>
  <p188:author id="{8F1891E1-8D53-8109-D766-AB6FEEA8C862}" name="DADY, Helen" initials="DH" userId="S::Helen.DADY@EDUCATION.GOV.UK::95864fef-82fe-4566-b682-0c00a1d08480" providerId="AD"/>
  <p188:author id="{C9F5EFE4-D4C2-FF9C-A275-58E64EFBA6B4}" name="DADY, Helen" initials="DH" userId="S::helen.dady@education.gov.uk::95864fef-82fe-4566-b682-0c00a1d08480" providerId="AD"/>
  <p188:author id="{EFB7F2FB-BFFD-E651-FEB4-C1BB14E4FA47}" name="WHITE, Harry" initials="WH" userId="S::Harry.WHITE@education.gov.uk::a2b58a4f-b7b6-4a98-b447-f379ab0e96c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D5EF"/>
    <a:srgbClr val="AAE3F0"/>
    <a:srgbClr val="DAEEBF"/>
    <a:srgbClr val="FBDEDF"/>
    <a:srgbClr val="C9B3DA"/>
    <a:srgbClr val="C9B7D6"/>
    <a:srgbClr val="D1D7DF"/>
    <a:srgbClr val="183860"/>
    <a:srgbClr val="87B0E1"/>
    <a:srgbClr val="8D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13E714-247F-4B79-A0B9-303105DF2E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1855A6-5379-4AD6-9C1E-E0F0577C8A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95B18-3758-4A08-B1E0-2BDF597F68EE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79C85-598E-4B50-81DC-D43D46BF6D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BDF637-D9A5-4ED0-9536-F455302795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E8E74-36A6-4661-B74F-0174A9FA4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15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8635F-D528-4DFF-AB18-FE631C4F77A0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84835-F7F3-43EF-AF88-7BF1A5F850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86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u="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884835-F7F3-43EF-AF88-7BF1A5F850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744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u="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884835-F7F3-43EF-AF88-7BF1A5F850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518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u="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884835-F7F3-43EF-AF88-7BF1A5F850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5123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672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704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89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884835-F7F3-43EF-AF88-7BF1A5F850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7165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173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u="none" dirty="0" err="1"/>
              <a:t>Sl</a:t>
            </a:r>
            <a:endParaRPr lang="en-GB" b="1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946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84835-F7F3-43EF-AF88-7BF1A5F8502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15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partment for Education">
            <a:extLst>
              <a:ext uri="{FF2B5EF4-FFF2-40B4-BE49-F238E27FC236}">
                <a16:creationId xmlns:a16="http://schemas.microsoft.com/office/drawing/2014/main" id="{5F290C33-4E3D-48B5-9792-BE113CB1BE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67" y="1754910"/>
            <a:ext cx="7296081" cy="1357746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5000"/>
              </a:lnSpc>
              <a:defRPr sz="4000" b="1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D4B75E-DBEF-4869-8866-2D0CD8203D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6867" y="6253382"/>
            <a:ext cx="3229663" cy="37465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5pPr marL="744101" indent="0" algn="l">
              <a:buNone/>
              <a:defRPr/>
            </a:lvl5pPr>
          </a:lstStyle>
          <a:p>
            <a:pPr lvl="0"/>
            <a:r>
              <a:rPr lang="en-GB"/>
              <a:t>Month </a:t>
            </a:r>
            <a:r>
              <a:rPr lang="en-GB" noProof="0"/>
              <a:t>YYYY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0D9DD1-0B8F-492B-872E-711A3C7027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6867" y="3191521"/>
            <a:ext cx="7296081" cy="857250"/>
          </a:xfrm>
        </p:spPr>
        <p:txBody>
          <a:bodyPr lIns="0" tIns="0" rIns="0" bIns="0">
            <a:no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6DB07B-09C9-453F-B765-54897D475D9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6000" y="1361856"/>
            <a:ext cx="5508625" cy="46611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46" y="1361856"/>
            <a:ext cx="5288033" cy="4660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0B686D1-1E2E-4A9B-B3E8-6E81C44D7048}"/>
              </a:ext>
            </a:extLst>
          </p:cNvPr>
          <p:cNvSpPr txBox="1">
            <a:spLocks/>
          </p:cNvSpPr>
          <p:nvPr userDrawn="1"/>
        </p:nvSpPr>
        <p:spPr>
          <a:xfrm>
            <a:off x="453442" y="6348400"/>
            <a:ext cx="10154233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457200" rtl="0" eaLnBrk="1" latinLnBrk="0" hangingPunct="1">
              <a:defRPr sz="1300" kern="1200">
                <a:solidFill>
                  <a:srgbClr val="0A548B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b="0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6E40B-1386-4F79-92BB-AF61607C32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25D7DA47-9A89-48CB-829C-3D9A4879EB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On the Insert ribbon select Header and Footer to edit this holding text</a:t>
            </a:r>
            <a:endParaRPr lang="en-US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0539D99-764F-4E3A-A750-F4EE80850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21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4BF72B-E63F-4D7A-9EDC-FE7CB2CEA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0B686D1-1E2E-4A9B-B3E8-6E81C44D7048}"/>
              </a:ext>
            </a:extLst>
          </p:cNvPr>
          <p:cNvSpPr txBox="1">
            <a:spLocks/>
          </p:cNvSpPr>
          <p:nvPr userDrawn="1"/>
        </p:nvSpPr>
        <p:spPr>
          <a:xfrm>
            <a:off x="453442" y="6348400"/>
            <a:ext cx="10154233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457200" rtl="0" eaLnBrk="1" latinLnBrk="0" hangingPunct="1">
              <a:defRPr sz="1300" kern="1200">
                <a:solidFill>
                  <a:srgbClr val="0A548B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b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E03D2-9C7C-4AF2-BDB8-6D1A8E0800B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AE47C9-FA90-491B-A398-CE785F594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199" y="1145808"/>
            <a:ext cx="6321143" cy="462634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19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r Cov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E39FA2-65DE-4E96-9C1B-DA718C416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183695-5B41-4020-8AEA-8FE559E328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0000" y="5775074"/>
            <a:ext cx="2973917" cy="946149"/>
          </a:xfrm>
        </p:spPr>
        <p:txBody>
          <a:bodyPr/>
          <a:lstStyle>
            <a:lvl1pPr marL="0" marR="0" indent="0" algn="l" defTabSz="68578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>
                <a:solidFill>
                  <a:schemeClr val="tx1"/>
                </a:solidFill>
              </a:defRPr>
            </a:lvl1pPr>
          </a:lstStyle>
          <a:p>
            <a:pPr marL="0" marR="0" lvl="0" indent="0" algn="l" defTabSz="68578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Department for Education</a:t>
            </a:r>
          </a:p>
        </p:txBody>
      </p:sp>
    </p:spTree>
    <p:extLst>
      <p:ext uri="{BB962C8B-B14F-4D97-AF65-F5344CB8AC3E}">
        <p14:creationId xmlns:p14="http://schemas.microsoft.com/office/powerpoint/2010/main" val="152820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5AB0E-F8B6-45E6-A563-7AFCAF41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9E294-3D51-446B-B0AA-D77C01EFA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90991-BB5C-4A9C-9696-4F256D5B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E7B50-A741-482D-AE73-85B408973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78CA5-80F0-4495-A481-B47C6719B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78E19-ABAD-456B-948F-E63DCB97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288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6E40B-1386-4F79-92BB-AF61607C32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25D7DA47-9A89-48CB-829C-3D9A4879EB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0539D99-764F-4E3A-A750-F4EE80850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D13415-7349-4248-AADB-203192A0296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87201" y="1418400"/>
            <a:ext cx="10648951" cy="456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952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7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6E40B-1386-4F79-92BB-AF61607C32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25D7DA47-9A89-48CB-829C-3D9A4879EB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0539D99-764F-4E3A-A750-F4EE80850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D13415-7349-4248-AADB-203192A0296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87201" y="1418400"/>
            <a:ext cx="10648951" cy="456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893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7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6E40B-1386-4F79-92BB-AF61607C32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25D7DA47-9A89-48CB-829C-3D9A4879EB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0539D99-764F-4E3A-A750-F4EE80850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D13415-7349-4248-AADB-203192A0296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87201" y="1418400"/>
            <a:ext cx="10648951" cy="456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09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7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rt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DE164-D45A-44D8-82C5-2E0962BB70DA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60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BA4E23-FCBE-46E9-AF92-F481572D7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8586" y="2836677"/>
            <a:ext cx="7492777" cy="1630088"/>
          </a:xfrm>
        </p:spPr>
        <p:txBody>
          <a:bodyPr anchor="t" anchorCtr="0">
            <a:normAutofit/>
          </a:bodyPr>
          <a:lstStyle>
            <a:lvl1pPr algn="l">
              <a:lnSpc>
                <a:spcPct val="85000"/>
              </a:lnSpc>
              <a:defRPr sz="36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67537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46" y="1361856"/>
            <a:ext cx="10956797" cy="469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6E40B-1386-4F79-92BB-AF61607C32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63F045-6FE1-4010-B19A-965F378207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On the Insert ribbon select Header and Footer to edit this holding text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0D8CA-E46C-483D-8651-178424FBA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4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6DB07B-09C9-453F-B765-54897D475D9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6000" y="1361856"/>
            <a:ext cx="5508625" cy="46611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46" y="1361856"/>
            <a:ext cx="5288033" cy="4660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0B686D1-1E2E-4A9B-B3E8-6E81C44D7048}"/>
              </a:ext>
            </a:extLst>
          </p:cNvPr>
          <p:cNvSpPr txBox="1">
            <a:spLocks/>
          </p:cNvSpPr>
          <p:nvPr userDrawn="1"/>
        </p:nvSpPr>
        <p:spPr>
          <a:xfrm>
            <a:off x="453442" y="6348400"/>
            <a:ext cx="10154233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457200" rtl="0" eaLnBrk="1" latinLnBrk="0" hangingPunct="1">
              <a:defRPr sz="1300" kern="1200">
                <a:solidFill>
                  <a:srgbClr val="0A548B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b="0">
              <a:solidFill>
                <a:srgbClr val="0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6E40B-1386-4F79-92BB-AF61607C32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25D7DA47-9A89-48CB-829C-3D9A4879EB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On the Insert ribbon select Header and Footer to edit this holding text</a:t>
            </a:r>
            <a:endParaRPr lang="en-US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E0539D99-764F-4E3A-A750-F4EE808509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4BF72B-E63F-4D7A-9EDC-FE7CB2CEA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0B686D1-1E2E-4A9B-B3E8-6E81C44D7048}"/>
              </a:ext>
            </a:extLst>
          </p:cNvPr>
          <p:cNvSpPr txBox="1">
            <a:spLocks/>
          </p:cNvSpPr>
          <p:nvPr userDrawn="1"/>
        </p:nvSpPr>
        <p:spPr>
          <a:xfrm>
            <a:off x="453442" y="6348400"/>
            <a:ext cx="10154233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457200" rtl="0" eaLnBrk="1" latinLnBrk="0" hangingPunct="1">
              <a:defRPr sz="1300" kern="1200">
                <a:solidFill>
                  <a:srgbClr val="0A548B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900" b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E03D2-9C7C-4AF2-BDB8-6D1A8E0800B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AE47C9-FA90-491B-A398-CE785F594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3199" y="1145808"/>
            <a:ext cx="6321143" cy="462634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09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r Cov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E39FA2-65DE-4E96-9C1B-DA718C416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183695-5B41-4020-8AEA-8FE559E328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0000" y="5775074"/>
            <a:ext cx="2973917" cy="946149"/>
          </a:xfrm>
        </p:spPr>
        <p:txBody>
          <a:bodyPr/>
          <a:lstStyle>
            <a:lvl1pPr marL="0" marR="0" indent="0" algn="l" defTabSz="68578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>
                <a:solidFill>
                  <a:schemeClr val="tx1"/>
                </a:solidFill>
              </a:defRPr>
            </a:lvl1pPr>
          </a:lstStyle>
          <a:p>
            <a:pPr marL="0" marR="0" lvl="0" indent="0" algn="l" defTabSz="68578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/>
              <a:t>Department for Education</a:t>
            </a:r>
          </a:p>
        </p:txBody>
      </p:sp>
    </p:spTree>
    <p:extLst>
      <p:ext uri="{BB962C8B-B14F-4D97-AF65-F5344CB8AC3E}">
        <p14:creationId xmlns:p14="http://schemas.microsoft.com/office/powerpoint/2010/main" val="312279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partment for Education">
            <a:extLst>
              <a:ext uri="{FF2B5EF4-FFF2-40B4-BE49-F238E27FC236}">
                <a16:creationId xmlns:a16="http://schemas.microsoft.com/office/drawing/2014/main" id="{5F290C33-4E3D-48B5-9792-BE113CB1BE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867" y="1754910"/>
            <a:ext cx="7296081" cy="1357746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5000"/>
              </a:lnSpc>
              <a:defRPr sz="4000" b="1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CD4B75E-DBEF-4869-8866-2D0CD8203D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6867" y="6253382"/>
            <a:ext cx="3229663" cy="37465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5pPr marL="744101" indent="0" algn="l">
              <a:buNone/>
              <a:defRPr/>
            </a:lvl5pPr>
          </a:lstStyle>
          <a:p>
            <a:pPr lvl="0"/>
            <a:r>
              <a:rPr lang="en-GB"/>
              <a:t>Month </a:t>
            </a:r>
            <a:r>
              <a:rPr lang="en-GB" noProof="0"/>
              <a:t>YYYY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0D9DD1-0B8F-492B-872E-711A3C7027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6867" y="3191521"/>
            <a:ext cx="7296081" cy="857250"/>
          </a:xfrm>
        </p:spPr>
        <p:txBody>
          <a:bodyPr lIns="0" tIns="0" rIns="0" bIns="0">
            <a:no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01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BA4E23-FCBE-46E9-AF92-F481572D7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8586" y="2836677"/>
            <a:ext cx="7492777" cy="1630088"/>
          </a:xfrm>
        </p:spPr>
        <p:txBody>
          <a:bodyPr anchor="t" anchorCtr="0">
            <a:normAutofit/>
          </a:bodyPr>
          <a:lstStyle>
            <a:lvl1pPr algn="l">
              <a:lnSpc>
                <a:spcPct val="85000"/>
              </a:lnSpc>
              <a:defRPr sz="36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51830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46" y="1361856"/>
            <a:ext cx="10956797" cy="469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6E40B-1386-4F79-92BB-AF61607C32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63F045-6FE1-4010-B19A-965F378207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On the Insert ribbon select Header and Footer to edit this holding text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0D8CA-E46C-483D-8651-178424FBAA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68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6334" y="501048"/>
            <a:ext cx="10956620" cy="5125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723" y="1368979"/>
            <a:ext cx="10956620" cy="46708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7724" y="6201808"/>
            <a:ext cx="10154233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50" b="0">
                <a:solidFill>
                  <a:srgbClr val="4D4D4D"/>
                </a:solidFill>
              </a:defRPr>
            </a:lvl1pPr>
          </a:lstStyle>
          <a:p>
            <a:r>
              <a:rPr lang="en-GB"/>
              <a:t>On the Insert ribbon select Header and Footer to edit this holding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642" y="6201808"/>
            <a:ext cx="750701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lang="en-US" sz="1050" b="0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9" r:id="rId2"/>
    <p:sldLayoutId id="2147483733" r:id="rId3"/>
    <p:sldLayoutId id="2147483686" r:id="rId4"/>
    <p:sldLayoutId id="2147483722" r:id="rId5"/>
    <p:sldLayoutId id="2147483717" r:id="rId6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376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rgbClr val="0A548B"/>
        </a:buClr>
        <a:buSzPct val="100000"/>
        <a:buFont typeface="Corbel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rgbClr val="0A548B"/>
        </a:buClr>
        <a:buSzPct val="100000"/>
        <a:buFont typeface="Corbel" pitchFamily="34" charset="0"/>
        <a:buNone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16000" indent="-215995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2"/>
        </a:buClr>
        <a:buSzPct val="100000"/>
        <a:buFont typeface="Corbe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31989" indent="-215995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Corbe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47984" indent="-215995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Corbe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99970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4964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49959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4953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6334" y="501048"/>
            <a:ext cx="10956620" cy="5125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723" y="1368979"/>
            <a:ext cx="10956620" cy="46708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7724" y="6201808"/>
            <a:ext cx="10154233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50" b="0">
                <a:solidFill>
                  <a:srgbClr val="4D4D4D"/>
                </a:solidFill>
              </a:defRPr>
            </a:lvl1pPr>
          </a:lstStyle>
          <a:p>
            <a:r>
              <a:rPr lang="en-GB"/>
              <a:t>On the Insert ribbon select Header and Footer to edit this holding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642" y="6201808"/>
            <a:ext cx="750701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lang="en-US" sz="1050" b="0" kern="120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FAB73BC-B049-4115-A692-8D63A059BF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19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376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rgbClr val="0A548B"/>
        </a:buClr>
        <a:buSzPct val="100000"/>
        <a:buFont typeface="Corbel" pitchFamily="34" charset="0"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rgbClr val="0A548B"/>
        </a:buClr>
        <a:buSzPct val="100000"/>
        <a:buFont typeface="Corbel" pitchFamily="34" charset="0"/>
        <a:buNone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16000" indent="-215995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2"/>
        </a:buClr>
        <a:buSzPct val="100000"/>
        <a:buFont typeface="Corbe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31989" indent="-215995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Corbe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47984" indent="-215995" algn="l" defTabSz="685783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Corbe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99970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4964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49959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4953" indent="-171446" algn="l" defTabSz="685783" rtl="0" eaLnBrk="1" latinLnBrk="0" hangingPunct="1">
        <a:lnSpc>
          <a:spcPct val="90000"/>
        </a:lnSpc>
        <a:spcBef>
          <a:spcPts val="151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review-of-post-16-qualifications-at-level-3-in-england--2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Review of post-16 qualifications at level 3 and below, short teach-in pack.">
            <a:extLst>
              <a:ext uri="{FF2B5EF4-FFF2-40B4-BE49-F238E27FC236}">
                <a16:creationId xmlns:a16="http://schemas.microsoft.com/office/drawing/2014/main" id="{3028CF40-0DA2-4B95-9327-247FB8D51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867" y="2082854"/>
            <a:ext cx="6540679" cy="2726213"/>
          </a:xfrm>
        </p:spPr>
        <p:txBody>
          <a:bodyPr/>
          <a:lstStyle/>
          <a:p>
            <a:r>
              <a:rPr lang="en-GB" dirty="0"/>
              <a:t>Update on post-16 qualifications reform</a:t>
            </a:r>
            <a:br>
              <a:rPr lang="en-GB" dirty="0"/>
            </a:br>
            <a:br>
              <a:rPr lang="en-GB" dirty="0"/>
            </a:br>
            <a:r>
              <a:rPr lang="en-GB" sz="2400" b="0" dirty="0"/>
              <a:t>Sue Clarke &amp; Janet Ryland – 27 April 2023</a:t>
            </a:r>
            <a:br>
              <a:rPr lang="en-GB" sz="2400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C7CA6-4EE4-4481-9A1C-199900949F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April 2023</a:t>
            </a:r>
          </a:p>
        </p:txBody>
      </p:sp>
    </p:spTree>
    <p:extLst>
      <p:ext uri="{BB962C8B-B14F-4D97-AF65-F5344CB8AC3E}">
        <p14:creationId xmlns:p14="http://schemas.microsoft.com/office/powerpoint/2010/main" val="1159461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E0237-4D19-D0A2-A145-E288F39256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00BC6F-F6F3-7E38-03A0-93E784207E18}"/>
              </a:ext>
            </a:extLst>
          </p:cNvPr>
          <p:cNvSpPr txBox="1"/>
          <p:nvPr/>
        </p:nvSpPr>
        <p:spPr>
          <a:xfrm>
            <a:off x="626334" y="94986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Qualifications which support progression to employment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8BD9EAC-EA1C-469F-4138-7C4B229E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34" y="260831"/>
            <a:ext cx="10956620" cy="512514"/>
          </a:xfrm>
        </p:spPr>
        <p:txBody>
          <a:bodyPr/>
          <a:lstStyle/>
          <a:p>
            <a:r>
              <a:rPr lang="en-GB"/>
              <a:t>The new level 2 and below qualification landscape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A5777ED-48D2-466D-B2C6-29ABB892A9AA}"/>
              </a:ext>
            </a:extLst>
          </p:cNvPr>
          <p:cNvSpPr/>
          <p:nvPr/>
        </p:nvSpPr>
        <p:spPr>
          <a:xfrm>
            <a:off x="1681931" y="2730524"/>
            <a:ext cx="1083127" cy="34102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Group 2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Occupational Entry qualifications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Technical qualifications providing </a:t>
            </a:r>
            <a:r>
              <a:rPr kumimoji="0" lang="en-GB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contextual understanding of a route, transferable skills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occupationally-specific knowledge, skills and behaviours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A7F00F4-40CD-94F3-97FB-048BA46D66F3}"/>
              </a:ext>
            </a:extLst>
          </p:cNvPr>
          <p:cNvSpPr/>
          <p:nvPr/>
        </p:nvSpPr>
        <p:spPr>
          <a:xfrm>
            <a:off x="2885772" y="2730524"/>
            <a:ext cx="1083127" cy="34102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Group 3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dirty="0">
              <a:solidFill>
                <a:srgbClr val="000000"/>
              </a:solidFill>
              <a:latin typeface="Arial" panose="020B060402020202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Occupational </a:t>
            </a:r>
            <a:r>
              <a:rPr lang="en-GB" sz="900" b="1" dirty="0">
                <a:solidFill>
                  <a:srgbClr val="000000"/>
                </a:solidFill>
                <a:latin typeface="Arial" panose="020B0604020202020204"/>
              </a:rPr>
              <a:t>Entry qualifications</a:t>
            </a: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Technical qualifications which provide the knowledge, skills and behaviours a student needs to progress to skilled employment at level 2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D5C828C-D8ED-4AF2-B0AB-7F80BD19DCEF}"/>
              </a:ext>
            </a:extLst>
          </p:cNvPr>
          <p:cNvSpPr/>
          <p:nvPr/>
        </p:nvSpPr>
        <p:spPr>
          <a:xfrm>
            <a:off x="4089613" y="2730523"/>
            <a:ext cx="1023451" cy="34102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Group 4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Additional Specialist qualifications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Technical qualifications which support individuals to develop specialist knowledge and skills beyond an employer-led occupational standard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0C69664-F4D3-B607-AD7A-870E0ED98372}"/>
              </a:ext>
            </a:extLst>
          </p:cNvPr>
          <p:cNvSpPr/>
          <p:nvPr/>
        </p:nvSpPr>
        <p:spPr>
          <a:xfrm>
            <a:off x="5233778" y="2714101"/>
            <a:ext cx="1047303" cy="34102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Group 5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Cross-cutting functions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Technical qualifications which support employability by developing skills that are relevant across a number of different occupational standards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930209D-3AA6-C6BF-5A58-969054EDE5A9}"/>
              </a:ext>
            </a:extLst>
          </p:cNvPr>
          <p:cNvSpPr/>
          <p:nvPr/>
        </p:nvSpPr>
        <p:spPr>
          <a:xfrm>
            <a:off x="6401795" y="2714101"/>
            <a:ext cx="1133403" cy="339450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Group 6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Employer- proposed qualifications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Technical qualifications leading to recognised occupations where there is clear demand from employers, but no occupational standard exists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1B36F45-CD98-E6A8-C68D-145ED4120F6A}"/>
              </a:ext>
            </a:extLst>
          </p:cNvPr>
          <p:cNvSpPr/>
          <p:nvPr/>
        </p:nvSpPr>
        <p:spPr>
          <a:xfrm>
            <a:off x="1657427" y="1676337"/>
            <a:ext cx="5877771" cy="93215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Technical – Level 2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A5F7168-4818-E9C3-48BC-0146EB815B0C}"/>
              </a:ext>
            </a:extLst>
          </p:cNvPr>
          <p:cNvSpPr/>
          <p:nvPr/>
        </p:nvSpPr>
        <p:spPr>
          <a:xfrm>
            <a:off x="8234462" y="2697767"/>
            <a:ext cx="1476686" cy="33945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txBody>
          <a:bodyPr wrap="square" rtlCol="0" anchor="t">
            <a:noAutofit/>
          </a:bodyPr>
          <a:lstStyle/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Group 10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Qualifications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serving as a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pre-requisite to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employment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Qualifications linked to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occupational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regulation. These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would be taken by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students who are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unable to attain at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level 2, but who want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enter </a:t>
            </a:r>
            <a:r>
              <a:rPr lang="en-GB" sz="9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employment</a:t>
            </a: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learn on the job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595604F-7D4D-8CCA-5A1B-72366312DA25}"/>
              </a:ext>
            </a:extLst>
          </p:cNvPr>
          <p:cNvSpPr/>
          <p:nvPr/>
        </p:nvSpPr>
        <p:spPr>
          <a:xfrm>
            <a:off x="7682050" y="1676337"/>
            <a:ext cx="2685558" cy="891724"/>
          </a:xfrm>
          <a:prstGeom prst="roundRect">
            <a:avLst/>
          </a:prstGeom>
          <a:solidFill>
            <a:srgbClr val="FBDEDF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Pre-technical – Level 1  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12024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E0237-4D19-D0A2-A145-E288F39256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00BC6F-F6F3-7E38-03A0-93E784207E18}"/>
              </a:ext>
            </a:extLst>
          </p:cNvPr>
          <p:cNvSpPr txBox="1"/>
          <p:nvPr/>
        </p:nvSpPr>
        <p:spPr>
          <a:xfrm>
            <a:off x="626334" y="949867"/>
            <a:ext cx="82331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Qualifications which support progression to higher levels of study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8BD9EAC-EA1C-469F-4138-7C4B229E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34" y="260831"/>
            <a:ext cx="10956620" cy="512514"/>
          </a:xfrm>
        </p:spPr>
        <p:txBody>
          <a:bodyPr/>
          <a:lstStyle/>
          <a:p>
            <a:r>
              <a:rPr lang="en-GB"/>
              <a:t>The new level 2 and below qualification landscape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53330A1-68A6-A782-732F-24CC7E585EA1}"/>
              </a:ext>
            </a:extLst>
          </p:cNvPr>
          <p:cNvSpPr/>
          <p:nvPr/>
        </p:nvSpPr>
        <p:spPr>
          <a:xfrm>
            <a:off x="6143758" y="1704519"/>
            <a:ext cx="4121120" cy="8578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Pre-technical – Level 1 </a:t>
            </a:r>
            <a:r>
              <a:rPr lang="en-GB" sz="1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Entry Level</a:t>
            </a: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E7A0F0C-0897-4C3E-8BD8-D0C1305CB17A}"/>
              </a:ext>
            </a:extLst>
          </p:cNvPr>
          <p:cNvSpPr/>
          <p:nvPr/>
        </p:nvSpPr>
        <p:spPr>
          <a:xfrm>
            <a:off x="2414655" y="2720328"/>
            <a:ext cx="1238349" cy="34102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Group 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Qualifications supporting progression to level 3 technical study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Technical qualifications supporting  progression to level 3 technical programmes (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e.g</a:t>
            </a:r>
            <a:r>
              <a:rPr lang="en-GB" sz="900" dirty="0">
                <a:solidFill>
                  <a:srgbClr val="000000"/>
                </a:solidFill>
                <a:latin typeface="Arial" panose="020B0604020202020204"/>
              </a:rPr>
              <a:t>.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progression to T Levels)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C5DCD6-8FC9-6A31-0790-F24633AE518D}"/>
              </a:ext>
            </a:extLst>
          </p:cNvPr>
          <p:cNvSpPr/>
          <p:nvPr/>
        </p:nvSpPr>
        <p:spPr>
          <a:xfrm>
            <a:off x="3813469" y="2720328"/>
            <a:ext cx="1238349" cy="341028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Group 7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Qualifications supporting progression to level 3 academic study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Qualifications supporting progression to AAQs and mixed programmes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454960F-3576-F59C-C57D-FF8E29E01039}"/>
              </a:ext>
            </a:extLst>
          </p:cNvPr>
          <p:cNvSpPr/>
          <p:nvPr/>
        </p:nvSpPr>
        <p:spPr>
          <a:xfrm>
            <a:off x="2366260" y="1704519"/>
            <a:ext cx="2685558" cy="857860"/>
          </a:xfrm>
          <a:prstGeom prst="roundRect">
            <a:avLst/>
          </a:prstGeom>
          <a:solidFill>
            <a:schemeClr val="bg2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Level 2 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5711D72-0141-37D9-071A-A50F2B69CB2C}"/>
              </a:ext>
            </a:extLst>
          </p:cNvPr>
          <p:cNvSpPr/>
          <p:nvPr/>
        </p:nvSpPr>
        <p:spPr>
          <a:xfrm>
            <a:off x="6143758" y="2704281"/>
            <a:ext cx="1923776" cy="345703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t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 9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Qualifications at level 1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kumimoji="0" lang="en-GB" sz="1000" b="1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upporting</a:t>
            </a:r>
            <a:endParaRPr kumimoji="0" lang="en-GB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progression to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level 2 or level 3 technical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study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Qualifications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designed to enable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students to progress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onto level 2 technical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qualifications which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an exit to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employment, or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progression to further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technical study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5418431-D4B7-5E67-DDDC-CC76541D883C}"/>
              </a:ext>
            </a:extLst>
          </p:cNvPr>
          <p:cNvSpPr/>
          <p:nvPr/>
        </p:nvSpPr>
        <p:spPr>
          <a:xfrm>
            <a:off x="8193143" y="2704281"/>
            <a:ext cx="2071735" cy="349513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 14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Qualifications at entry level supporting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progression to level 1 leading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technical study at level 2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Qualifications which support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progression onto level 1 pre-technical qualifications. These qualifications</a:t>
            </a:r>
            <a:r>
              <a:rPr lang="en-GB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 for students who are not ready to start a level 1 qualification but who will benefit from being on a clear pathway to their desired </a:t>
            </a: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career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90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05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E0237-4D19-D0A2-A145-E288F39256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00BC6F-F6F3-7E38-03A0-93E784207E18}"/>
              </a:ext>
            </a:extLst>
          </p:cNvPr>
          <p:cNvSpPr txBox="1"/>
          <p:nvPr/>
        </p:nvSpPr>
        <p:spPr>
          <a:xfrm>
            <a:off x="626334" y="949867"/>
            <a:ext cx="82331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Basic skills and PSE qualifications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A8BD9EAC-EA1C-469F-4138-7C4B229E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34" y="260831"/>
            <a:ext cx="10956620" cy="512514"/>
          </a:xfrm>
        </p:spPr>
        <p:txBody>
          <a:bodyPr/>
          <a:lstStyle/>
          <a:p>
            <a:r>
              <a:rPr lang="en-GB"/>
              <a:t>The new level 2 and below qualification landscape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6F4707-17FB-0823-DA6A-C61770F299FC}"/>
              </a:ext>
            </a:extLst>
          </p:cNvPr>
          <p:cNvSpPr/>
          <p:nvPr/>
        </p:nvSpPr>
        <p:spPr>
          <a:xfrm>
            <a:off x="2186975" y="1656545"/>
            <a:ext cx="1291199" cy="109067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Basic Skills – Level 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1086FE9-7CB8-BC5B-62D5-1DBCC9F528CD}"/>
              </a:ext>
            </a:extLst>
          </p:cNvPr>
          <p:cNvSpPr/>
          <p:nvPr/>
        </p:nvSpPr>
        <p:spPr>
          <a:xfrm>
            <a:off x="2186975" y="2894670"/>
            <a:ext cx="1291199" cy="27505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Group 8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ESOL Qualifications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Qualifications that deliver English for speakers of other languages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9E5500D-1B9E-19F3-D8C4-4EEE25980DEA}"/>
              </a:ext>
            </a:extLst>
          </p:cNvPr>
          <p:cNvSpPr/>
          <p:nvPr/>
        </p:nvSpPr>
        <p:spPr>
          <a:xfrm>
            <a:off x="3608560" y="1656545"/>
            <a:ext cx="2984662" cy="1090677"/>
          </a:xfrm>
          <a:prstGeom prst="roundRect">
            <a:avLst/>
          </a:prstGeom>
          <a:solidFill>
            <a:srgbClr val="C9B3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Basic Skills – Level 1 and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Entry Level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70463DA-F42E-7C70-5032-35AA87F0DDD0}"/>
              </a:ext>
            </a:extLst>
          </p:cNvPr>
          <p:cNvSpPr/>
          <p:nvPr/>
        </p:nvSpPr>
        <p:spPr>
          <a:xfrm>
            <a:off x="3643851" y="2869362"/>
            <a:ext cx="1391847" cy="27958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square" rtlCol="0" anchor="t" anchorCtr="0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Groups 12 and 16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Qualifications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deliver basic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literacy and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numeracy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Qualifications which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deliver basic literacy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kumimoji="0" lang="en-GB" sz="900" b="0" i="0" u="sng" strike="noStrike" kern="1200" cap="none" spc="0" normalizeH="0" baseline="0" noProof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numeracy for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those who cannot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directly access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FSQs and GCSEs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945343-0743-4AEE-1B34-6DE6E79ABC1E}"/>
              </a:ext>
            </a:extLst>
          </p:cNvPr>
          <p:cNvSpPr/>
          <p:nvPr/>
        </p:nvSpPr>
        <p:spPr>
          <a:xfrm>
            <a:off x="5201375" y="2869362"/>
            <a:ext cx="1391847" cy="28205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square" rtlCol="0" anchor="t" anchorCtr="0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 13 and 17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ESOL Qualifications</a:t>
            </a:r>
          </a:p>
          <a:p>
            <a:pPr marL="226695" marR="0" lvl="0" indent="-226695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Qualifications that deliver English for speakers of other languages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19AA929-5B3A-85B5-B4E7-68C88228D9B8}"/>
              </a:ext>
            </a:extLst>
          </p:cNvPr>
          <p:cNvSpPr/>
          <p:nvPr/>
        </p:nvSpPr>
        <p:spPr>
          <a:xfrm>
            <a:off x="7396362" y="1683762"/>
            <a:ext cx="2100066" cy="4006175"/>
          </a:xfrm>
          <a:prstGeom prst="roundRect">
            <a:avLst/>
          </a:prstGeom>
          <a:solidFill>
            <a:srgbClr val="FFECA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square" rtlCol="0" anchor="t" anchorCtr="0"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Personal, Social and Employability (PSE) Qualifications – Level 1 and Entry Level</a:t>
            </a: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GB" sz="900" dirty="0">
                <a:latin typeface="Arial"/>
                <a:cs typeface="Arial"/>
              </a:rPr>
              <a:t>Qualifications which deliver:</a:t>
            </a:r>
          </a:p>
          <a:p>
            <a:pPr marL="171450" indent="-171450" algn="ctr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900" b="1" dirty="0">
                <a:latin typeface="Arial"/>
                <a:cs typeface="Arial"/>
              </a:rPr>
              <a:t>Personal and social skills </a:t>
            </a:r>
            <a:endParaRPr lang="en-GB" sz="900" b="1" dirty="0">
              <a:latin typeface="Arial" panose="020B0604020202020204" pitchFamily="34" charset="0"/>
              <a:cs typeface="Arial"/>
            </a:endParaRPr>
          </a:p>
          <a:p>
            <a:pPr marL="171450" indent="-171450" algn="ctr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900" b="1" dirty="0">
                <a:latin typeface="Arial"/>
                <a:cs typeface="Arial"/>
              </a:rPr>
              <a:t>Employability skills</a:t>
            </a:r>
          </a:p>
          <a:p>
            <a:pPr marL="171450" indent="-171450" algn="ctr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900" b="1" dirty="0">
                <a:latin typeface="Arial"/>
                <a:cs typeface="Arial"/>
              </a:rPr>
              <a:t>Independent living and life skills</a:t>
            </a:r>
          </a:p>
          <a:p>
            <a:pPr algn="ctr">
              <a:lnSpc>
                <a:spcPct val="114000"/>
              </a:lnSpc>
            </a:pPr>
            <a:endParaRPr lang="en-GB" sz="900" dirty="0">
              <a:latin typeface="Arial"/>
              <a:cs typeface="Arial"/>
            </a:endParaRPr>
          </a:p>
          <a:p>
            <a:pPr algn="ctr">
              <a:lnSpc>
                <a:spcPct val="114000"/>
              </a:lnSpc>
            </a:pPr>
            <a:r>
              <a:rPr lang="en-GB" sz="900" dirty="0">
                <a:latin typeface="Arial"/>
                <a:cs typeface="Arial"/>
              </a:rPr>
              <a:t>We will develop national standards and, in future, </a:t>
            </a:r>
            <a:r>
              <a:rPr lang="en-GB" sz="9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qualifications designed to meet the requirements of the standards would be in scope for funding approval</a:t>
            </a:r>
            <a:endParaRPr lang="en-GB" sz="900" dirty="0">
              <a:latin typeface="Arial"/>
              <a:cs typeface="Arial"/>
            </a:endParaRPr>
          </a:p>
          <a:p>
            <a:pPr algn="ctr">
              <a:lnSpc>
                <a:spcPct val="114000"/>
              </a:lnSpc>
              <a:buFont typeface="Courier New" panose="02070309020205020404" pitchFamily="49" charset="0"/>
              <a:buChar char="o"/>
            </a:pPr>
            <a:endParaRPr lang="en-GB" sz="1200" dirty="0">
              <a:latin typeface="Arial"/>
              <a:cs typeface="Arial"/>
            </a:endParaRPr>
          </a:p>
          <a:p>
            <a:pPr algn="ctr">
              <a:lnSpc>
                <a:spcPct val="114000"/>
              </a:lnSpc>
            </a:pPr>
            <a:endParaRPr lang="en-GB" sz="1200" dirty="0">
              <a:latin typeface="Arial"/>
              <a:cs typeface="Arial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63AAC6-88C5-061C-CA85-425C5618AD58}"/>
              </a:ext>
            </a:extLst>
          </p:cNvPr>
          <p:cNvSpPr txBox="1"/>
          <p:nvPr/>
        </p:nvSpPr>
        <p:spPr>
          <a:xfrm>
            <a:off x="950840" y="6056748"/>
            <a:ext cx="10466426" cy="655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note:</a:t>
            </a: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GCSEs, Functional Skills Qualifications and Essential Digital Skills Qualifications are out of scope of the review and will continue to be funded</a:t>
            </a:r>
          </a:p>
          <a:p>
            <a:pPr marL="0" indent="0">
              <a:lnSpc>
                <a:spcPct val="114000"/>
              </a:lnSpc>
              <a:buNone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14000"/>
              </a:lnSpc>
              <a:buNone/>
            </a:pPr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Groups 11 and 15 – performing arts graded exams and project qualifications – will also continue to be funded without going through an approvals process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73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76D4F0-2A05-4FA2-8571-F4CB8DADC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All qualifications in scope of the review with need to meet new quality and other criteria to receive funding in the future.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Three approval cycles: cycle 1 qualifications will be taught from September 2025, with cycle 2 from September 2026 and cycle 3 from September 2027.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Technical qualifications will support entry into skilled employment and academic qualifications will support progression onto </a:t>
            </a:r>
            <a:r>
              <a:rPr lang="en-GB" dirty="0">
                <a:ea typeface="Calibri" panose="020F0502020204030204" pitchFamily="34" charset="0"/>
              </a:rPr>
              <a:t>higher levels of study and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higher education courses.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a typeface="Calibri" panose="020F0502020204030204" pitchFamily="34" charset="0"/>
              </a:rPr>
              <a:t>We have a large engagement </a:t>
            </a:r>
            <a:r>
              <a:rPr lang="en-GB">
                <a:ea typeface="Calibri" panose="020F0502020204030204" pitchFamily="34" charset="0"/>
              </a:rPr>
              <a:t>and implementation programme </a:t>
            </a:r>
            <a:r>
              <a:rPr lang="en-GB" dirty="0">
                <a:ea typeface="Calibri" panose="020F0502020204030204" pitchFamily="34" charset="0"/>
              </a:rPr>
              <a:t>with communications tailored to awarding organisations and providers to support stakeholders deliver change.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 are developing national standards for PSE qualifications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 will consider updating the National Standards for Adult Literacy and Numeracy which relate to alternative English and maths and ESOL qualifications and when to do this </a:t>
            </a:r>
          </a:p>
          <a:p>
            <a:b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63FE61-E5A8-44FA-B11F-AC9D7258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Key Points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235E0-1496-4E3B-89BB-20151E8C87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776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3E5416-AD1A-46FD-ACCB-FB3BD27C4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000000"/>
                </a:solidFill>
              </a:rPr>
              <a:t>Department for Education</a:t>
            </a:r>
            <a:br>
              <a:rPr lang="en-US">
                <a:solidFill>
                  <a:srgbClr val="000000"/>
                </a:solidFill>
              </a:rPr>
            </a:br>
            <a:br>
              <a:rPr lang="en-US">
                <a:solidFill>
                  <a:srgbClr val="000000"/>
                </a:solidFill>
              </a:rPr>
            </a:br>
            <a:br>
              <a:rPr lang="en-US">
                <a:solidFill>
                  <a:srgbClr val="000000"/>
                </a:solidFill>
              </a:rPr>
            </a:br>
            <a:r>
              <a:rPr lang="en-US" b="0">
                <a:solidFill>
                  <a:srgbClr val="000000"/>
                </a:solidFill>
              </a:rPr>
              <a:t>© Crown </a:t>
            </a:r>
            <a:r>
              <a:rPr lang="en-GB" b="0">
                <a:solidFill>
                  <a:srgbClr val="000000"/>
                </a:solidFill>
              </a:rPr>
              <a:t>copyright</a:t>
            </a:r>
            <a:r>
              <a:rPr lang="en-US" b="0">
                <a:solidFill>
                  <a:srgbClr val="000000"/>
                </a:solidFill>
              </a:rPr>
              <a:t> 2022</a:t>
            </a:r>
            <a:br>
              <a:rPr lang="en-GB">
                <a:solidFill>
                  <a:srgbClr val="000000"/>
                </a:solidFill>
              </a:rPr>
            </a:b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35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D5706E-CAEE-41E0-9D64-3DE1E9842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GB" dirty="0">
                <a:latin typeface="Arial"/>
                <a:cs typeface="Arial"/>
              </a:rPr>
              <a:t>At a high level: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rationale for reform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new qualifications landscape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approvals process for level 3 technical and academic qualifications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changes at level 2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approvals timeline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BC051C-6696-3D6D-1229-26C47A014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will cover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F949-BC23-DEB0-F8D9-EEFD6A3A1B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684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76D4F0-2A05-4FA2-8571-F4CB8DADC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Successive reviews (Wolf, Sainsbury) have found that the current qualifications system is overly complex and does not serve students or employers well.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Only qualifications that are necessary, high quality and have a clear purpose will be approved for funding in future at 16-19 and for adults.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We are reforming the qualifications market at level 3 so that </a:t>
            </a:r>
            <a:r>
              <a:rPr lang="en-GB" sz="2000" b="1" dirty="0"/>
              <a:t>A levels and T Levels become the qualifications of choice </a:t>
            </a:r>
            <a:r>
              <a:rPr lang="en-GB" sz="2000" dirty="0"/>
              <a:t>at 16-19</a:t>
            </a:r>
            <a:r>
              <a:rPr lang="en-GB" sz="2000" b="1" dirty="0"/>
              <a:t>.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However we recognise that </a:t>
            </a:r>
            <a:r>
              <a:rPr lang="en-GB" sz="2000" b="1" dirty="0"/>
              <a:t>there will need to be other qualifications, at both level 3 and level 2 and below, to support this core offer.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 broader range of qualifications will be available for adults across all levels.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</a:rPr>
              <a:t>Q</a:t>
            </a: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ualifications at </a:t>
            </a:r>
            <a:r>
              <a:rPr lang="en-GB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level 2</a:t>
            </a: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will </a:t>
            </a:r>
            <a:r>
              <a:rPr lang="en-GB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support progression to further study</a:t>
            </a: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/training at level 3, or </a:t>
            </a:r>
            <a:r>
              <a:rPr lang="en-GB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support progression directly into skilled employment</a:t>
            </a: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63FE61-E5A8-44FA-B11F-AC9D7258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Drivers for change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235E0-1496-4E3B-89BB-20151E8C87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52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76D4F0-2A05-4FA2-8571-F4CB8DADC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308" y="1840177"/>
            <a:ext cx="9181578" cy="4361631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>
                <a:solidFill>
                  <a:schemeClr val="accent1"/>
                </a:solidFill>
              </a:rPr>
              <a:t>					Phase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Alternative Academic Qualifications (AAQs) and Technical Qualifications.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Small AAQs will be between 150-450 GLH. Large AAQs will be between 720 and 1080 GLH.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New criteria to determine the range of subjects for AAQs from 2025 onwards.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Technical Qualifications will be based on </a:t>
            </a:r>
            <a:r>
              <a:rPr lang="en-GB" err="1"/>
              <a:t>IfATE’s</a:t>
            </a:r>
            <a:r>
              <a:rPr lang="en-GB"/>
              <a:t> employer-led occupational standards.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AAQs will be approved against new funding approval criteria.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Two approval cycles: cycle 1 qualifications will be taught from September 2025, with cycle 2 from September 2026.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Providers will know by May 2024 which qualifications have been approved in cycle 1,  for delivery from August 2025.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Qualifications will be approved for funding for 3 years rather than the current 12 months.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63FE61-E5A8-44FA-B11F-AC9D7258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Key changes we are introducing at level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235E0-1496-4E3B-89BB-20151E8C87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0E9D7B-04D1-2E4A-4D58-3BBA9D27A9D5}"/>
              </a:ext>
            </a:extLst>
          </p:cNvPr>
          <p:cNvSpPr txBox="1"/>
          <p:nvPr/>
        </p:nvSpPr>
        <p:spPr>
          <a:xfrm>
            <a:off x="735308" y="875811"/>
            <a:ext cx="451705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1838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Phase 1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Low and no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Completed last year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F4FE93-9F4A-1BF0-FB40-0C23DC2B188C}"/>
              </a:ext>
            </a:extLst>
          </p:cNvPr>
          <p:cNvSpPr txBox="1"/>
          <p:nvPr/>
        </p:nvSpPr>
        <p:spPr>
          <a:xfrm>
            <a:off x="5339442" y="875811"/>
            <a:ext cx="4577443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1838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Phase 2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 Level overlap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Continuing until 2025</a:t>
            </a:r>
          </a:p>
        </p:txBody>
      </p:sp>
    </p:spTree>
    <p:extLst>
      <p:ext uri="{BB962C8B-B14F-4D97-AF65-F5344CB8AC3E}">
        <p14:creationId xmlns:p14="http://schemas.microsoft.com/office/powerpoint/2010/main" val="315745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5EE91E-86EF-442D-85CC-46D4FF16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34" y="260831"/>
            <a:ext cx="10956620" cy="512514"/>
          </a:xfrm>
        </p:spPr>
        <p:txBody>
          <a:bodyPr/>
          <a:lstStyle/>
          <a:p>
            <a:r>
              <a:rPr lang="en-GB"/>
              <a:t>The new level 3 qualification landscape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3462E02-53B2-37EC-0593-10A94877C0D9}"/>
              </a:ext>
            </a:extLst>
          </p:cNvPr>
          <p:cNvSpPr/>
          <p:nvPr/>
        </p:nvSpPr>
        <p:spPr>
          <a:xfrm>
            <a:off x="7708284" y="1524862"/>
            <a:ext cx="1550016" cy="399054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Aligns to occupational standard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445D2DF-E839-949C-847C-27310B936E9C}"/>
              </a:ext>
            </a:extLst>
          </p:cNvPr>
          <p:cNvSpPr/>
          <p:nvPr/>
        </p:nvSpPr>
        <p:spPr>
          <a:xfrm>
            <a:off x="7707393" y="2909052"/>
            <a:ext cx="1550016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Aligns to occupational standard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76715FD-AE1B-94FD-3F09-250E444D15D1}"/>
              </a:ext>
            </a:extLst>
          </p:cNvPr>
          <p:cNvSpPr/>
          <p:nvPr/>
        </p:nvSpPr>
        <p:spPr>
          <a:xfrm>
            <a:off x="7707393" y="1981799"/>
            <a:ext cx="1550016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Builds on occupational standard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4B872DE-D367-21F2-5546-3AE5313065C6}"/>
              </a:ext>
            </a:extLst>
          </p:cNvPr>
          <p:cNvSpPr/>
          <p:nvPr/>
        </p:nvSpPr>
        <p:spPr>
          <a:xfrm>
            <a:off x="7707393" y="2423100"/>
            <a:ext cx="1550016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Selectively covers occupational standard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41C4E77-0422-2822-6AB4-AF3D1237457B}"/>
              </a:ext>
            </a:extLst>
          </p:cNvPr>
          <p:cNvSpPr/>
          <p:nvPr/>
        </p:nvSpPr>
        <p:spPr>
          <a:xfrm>
            <a:off x="7707393" y="3428764"/>
            <a:ext cx="1550016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No link to occupational standard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9986C38-A3D5-CEB9-362C-09CE22449DD7}"/>
              </a:ext>
            </a:extLst>
          </p:cNvPr>
          <p:cNvSpPr/>
          <p:nvPr/>
        </p:nvSpPr>
        <p:spPr>
          <a:xfrm>
            <a:off x="9398547" y="1944355"/>
            <a:ext cx="1588537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Additional specialist competence test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6C8E4A5-4618-3354-57D7-AD3E7965CAB7}"/>
              </a:ext>
            </a:extLst>
          </p:cNvPr>
          <p:cNvSpPr/>
          <p:nvPr/>
        </p:nvSpPr>
        <p:spPr>
          <a:xfrm>
            <a:off x="9398546" y="1523034"/>
            <a:ext cx="1588537" cy="289441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Alternative approval test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74454A7-5370-1374-8777-7BCD5F22AD48}"/>
              </a:ext>
            </a:extLst>
          </p:cNvPr>
          <p:cNvSpPr/>
          <p:nvPr/>
        </p:nvSpPr>
        <p:spPr>
          <a:xfrm>
            <a:off x="9398548" y="2890092"/>
            <a:ext cx="1588537" cy="391935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Alternative approval test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B882265-5CAC-5CC4-2805-748817782510}"/>
              </a:ext>
            </a:extLst>
          </p:cNvPr>
          <p:cNvSpPr/>
          <p:nvPr/>
        </p:nvSpPr>
        <p:spPr>
          <a:xfrm>
            <a:off x="9398548" y="2410746"/>
            <a:ext cx="1588537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Significant outcomes test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3ADF583-9F7C-7B15-8E2B-057B3101DB10}"/>
              </a:ext>
            </a:extLst>
          </p:cNvPr>
          <p:cNvSpPr/>
          <p:nvPr/>
        </p:nvSpPr>
        <p:spPr>
          <a:xfrm>
            <a:off x="9398548" y="3428764"/>
            <a:ext cx="1588537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Significant outcomes test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D1F69BF-4093-68C4-2BFD-891923282412}"/>
              </a:ext>
            </a:extLst>
          </p:cNvPr>
          <p:cNvSpPr/>
          <p:nvPr/>
        </p:nvSpPr>
        <p:spPr>
          <a:xfrm>
            <a:off x="11127329" y="1523034"/>
            <a:ext cx="797285" cy="2282080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solidFill>
                  <a:schemeClr val="tx1"/>
                </a:solidFill>
              </a:rPr>
              <a:t>Employer demand test and Ofqual conditions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1A4CD2-3DFB-581C-E9BB-9662EF10E6B5}"/>
              </a:ext>
            </a:extLst>
          </p:cNvPr>
          <p:cNvSpPr txBox="1"/>
          <p:nvPr/>
        </p:nvSpPr>
        <p:spPr>
          <a:xfrm>
            <a:off x="295674" y="4013504"/>
            <a:ext cx="11657231" cy="2368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20000"/>
              </a:lnSpc>
              <a:spcAft>
                <a:spcPts val="1200"/>
              </a:spcAft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Technical qualifications will be approved for funding in two cycles. Cycle 1 wil</a:t>
            </a:r>
            <a:r>
              <a:rPr lang="en-GB" sz="2000">
                <a:latin typeface="Arial" panose="020B0604020202020204" pitchFamily="34" charset="0"/>
                <a:ea typeface="Times New Roman" panose="02020603050405020304" pitchFamily="18" charset="0"/>
              </a:rPr>
              <a:t>l approve qualifications within the following routes</a:t>
            </a: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</a:p>
          <a:p>
            <a:pPr fontAlgn="base">
              <a:lnSpc>
                <a:spcPct val="120000"/>
              </a:lnSpc>
              <a:spcAft>
                <a:spcPts val="1200"/>
              </a:spcAft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Construction and the Built Environment; </a:t>
            </a:r>
          </a:p>
          <a:p>
            <a:pPr fontAlgn="base">
              <a:lnSpc>
                <a:spcPct val="120000"/>
              </a:lnSpc>
              <a:spcAft>
                <a:spcPts val="1200"/>
              </a:spcAft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Digital; Education and Childcare; </a:t>
            </a:r>
          </a:p>
          <a:p>
            <a:pPr fontAlgn="base">
              <a:lnSpc>
                <a:spcPct val="120000"/>
              </a:lnSpc>
              <a:spcAft>
                <a:spcPts val="1200"/>
              </a:spcAft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Health and Science; and Engineering and Manufacturing. </a:t>
            </a:r>
            <a:endParaRPr lang="en-GB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C3E064FA-7E7E-4C60-C4D7-5650BAE11C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86BF85-461E-059A-E9BD-ADCC31D4EF03}"/>
              </a:ext>
            </a:extLst>
          </p:cNvPr>
          <p:cNvSpPr txBox="1"/>
          <p:nvPr/>
        </p:nvSpPr>
        <p:spPr>
          <a:xfrm>
            <a:off x="7707393" y="710427"/>
            <a:ext cx="3673780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Requirements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D79F43-DA85-75F8-B06D-EDA1D81A7C2E}"/>
              </a:ext>
            </a:extLst>
          </p:cNvPr>
          <p:cNvSpPr txBox="1"/>
          <p:nvPr/>
        </p:nvSpPr>
        <p:spPr>
          <a:xfrm>
            <a:off x="1999183" y="706352"/>
            <a:ext cx="1065216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Funding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D400FFF-0C73-82E7-091D-45A1FC55A2EA}"/>
              </a:ext>
            </a:extLst>
          </p:cNvPr>
          <p:cNvSpPr txBox="1"/>
          <p:nvPr/>
        </p:nvSpPr>
        <p:spPr>
          <a:xfrm>
            <a:off x="3423358" y="708999"/>
            <a:ext cx="4067594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Level 3 qualification types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AA681A-9817-F66B-AD50-89E868106208}"/>
              </a:ext>
            </a:extLst>
          </p:cNvPr>
          <p:cNvSpPr txBox="1"/>
          <p:nvPr/>
        </p:nvSpPr>
        <p:spPr>
          <a:xfrm>
            <a:off x="479393" y="1140691"/>
            <a:ext cx="1162840" cy="1724680"/>
          </a:xfrm>
          <a:prstGeom prst="roundRect">
            <a:avLst>
              <a:gd name="adj" fmla="val 4653"/>
            </a:avLst>
          </a:prstGeom>
          <a:solidFill>
            <a:schemeClr val="accent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/>
              <a:t>Technical qualifications</a:t>
            </a:r>
          </a:p>
          <a:p>
            <a:pPr>
              <a:spcAft>
                <a:spcPts val="600"/>
              </a:spcAft>
            </a:pPr>
            <a:r>
              <a:rPr lang="en-GB" sz="1000"/>
              <a:t>Primarily designed to support progression to skilled employment/ further technical training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02C9F03-0091-35B6-57E4-1DA63004DABF}"/>
              </a:ext>
            </a:extLst>
          </p:cNvPr>
          <p:cNvSpPr txBox="1"/>
          <p:nvPr/>
        </p:nvSpPr>
        <p:spPr>
          <a:xfrm>
            <a:off x="1999183" y="1135470"/>
            <a:ext cx="1065216" cy="27241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16-19 only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2E28C9A-E19A-7999-A0A7-CEE46A1631B1}"/>
              </a:ext>
            </a:extLst>
          </p:cNvPr>
          <p:cNvSpPr txBox="1"/>
          <p:nvPr/>
        </p:nvSpPr>
        <p:spPr>
          <a:xfrm>
            <a:off x="1990360" y="1943023"/>
            <a:ext cx="1065216" cy="4426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16-19 and adult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1F3E5DB-AFF0-1063-7EBE-2CB2F698597A}"/>
              </a:ext>
            </a:extLst>
          </p:cNvPr>
          <p:cNvSpPr txBox="1"/>
          <p:nvPr/>
        </p:nvSpPr>
        <p:spPr>
          <a:xfrm>
            <a:off x="3417110" y="1132151"/>
            <a:ext cx="4067594" cy="27241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GB" sz="1000" b="1"/>
              <a:t>T Levels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3E6DA77-E201-85F0-6636-EAAC50D9E6AD}"/>
              </a:ext>
            </a:extLst>
          </p:cNvPr>
          <p:cNvSpPr txBox="1"/>
          <p:nvPr/>
        </p:nvSpPr>
        <p:spPr>
          <a:xfrm>
            <a:off x="1999183" y="3220398"/>
            <a:ext cx="1065216" cy="27241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Adult only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9376BA4-8279-991B-FE23-3BB405199E72}"/>
              </a:ext>
            </a:extLst>
          </p:cNvPr>
          <p:cNvSpPr txBox="1"/>
          <p:nvPr/>
        </p:nvSpPr>
        <p:spPr>
          <a:xfrm>
            <a:off x="3417072" y="1507951"/>
            <a:ext cx="4069944" cy="431066"/>
          </a:xfrm>
          <a:prstGeom prst="roundRect">
            <a:avLst>
              <a:gd name="adj" fmla="val 12782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Occupational Entry: </a:t>
            </a:r>
            <a:r>
              <a:rPr lang="en-GB" sz="1000"/>
              <a:t>Quals delivering competence against an occupational standard </a:t>
            </a:r>
            <a:r>
              <a:rPr lang="en-GB" sz="1000" u="sng"/>
              <a:t>not</a:t>
            </a:r>
            <a:r>
              <a:rPr lang="en-GB" sz="1000"/>
              <a:t> covered by T Levels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9E601BD-81D8-BFAC-4CC6-15070046F1F4}"/>
              </a:ext>
            </a:extLst>
          </p:cNvPr>
          <p:cNvSpPr txBox="1"/>
          <p:nvPr/>
        </p:nvSpPr>
        <p:spPr>
          <a:xfrm>
            <a:off x="3417072" y="2884354"/>
            <a:ext cx="4069905" cy="439609"/>
          </a:xfrm>
          <a:prstGeom prst="roundRect">
            <a:avLst>
              <a:gd name="adj" fmla="val 9674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Occupational Entry: </a:t>
            </a:r>
            <a:r>
              <a:rPr lang="en-GB" sz="1000"/>
              <a:t>Quals delivering competence against an occupational standard covered by T Levels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A111B85-2245-3D8D-930B-2EEEB4AFF5B9}"/>
              </a:ext>
            </a:extLst>
          </p:cNvPr>
          <p:cNvSpPr txBox="1"/>
          <p:nvPr/>
        </p:nvSpPr>
        <p:spPr>
          <a:xfrm>
            <a:off x="3417072" y="2000160"/>
            <a:ext cx="4069905" cy="2809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Additional Specialist: </a:t>
            </a:r>
            <a:r>
              <a:rPr lang="en-GB" sz="1000"/>
              <a:t>Specialist technical qualifications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8B96D1-4F9C-3276-195C-D0C2F0BF4D07}"/>
              </a:ext>
            </a:extLst>
          </p:cNvPr>
          <p:cNvSpPr txBox="1"/>
          <p:nvPr/>
        </p:nvSpPr>
        <p:spPr>
          <a:xfrm>
            <a:off x="3417072" y="2361384"/>
            <a:ext cx="4069945" cy="4426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Cross-Cutting: </a:t>
            </a:r>
            <a:r>
              <a:rPr lang="en-GB" sz="1000"/>
              <a:t>Smaller technical qualifications offering transferable skills e.g. Health and Safety, Leadership and management</a:t>
            </a:r>
          </a:p>
        </p:txBody>
      </p:sp>
      <p:sp>
        <p:nvSpPr>
          <p:cNvPr id="44" name="Left Brace 43">
            <a:extLst>
              <a:ext uri="{FF2B5EF4-FFF2-40B4-BE49-F238E27FC236}">
                <a16:creationId xmlns:a16="http://schemas.microsoft.com/office/drawing/2014/main" id="{E9BA9677-A301-B8C6-2EFF-D7AF6C9C4FAD}"/>
              </a:ext>
            </a:extLst>
          </p:cNvPr>
          <p:cNvSpPr/>
          <p:nvPr/>
        </p:nvSpPr>
        <p:spPr>
          <a:xfrm>
            <a:off x="3060462" y="1507283"/>
            <a:ext cx="278648" cy="1296775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sp>
        <p:nvSpPr>
          <p:cNvPr id="45" name="Left Brace 44">
            <a:extLst>
              <a:ext uri="{FF2B5EF4-FFF2-40B4-BE49-F238E27FC236}">
                <a16:creationId xmlns:a16="http://schemas.microsoft.com/office/drawing/2014/main" id="{6D7C36E8-6008-BDD3-FED4-906F92FDB693}"/>
              </a:ext>
            </a:extLst>
          </p:cNvPr>
          <p:cNvSpPr/>
          <p:nvPr/>
        </p:nvSpPr>
        <p:spPr>
          <a:xfrm>
            <a:off x="3060462" y="2882681"/>
            <a:ext cx="278648" cy="969357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sp>
        <p:nvSpPr>
          <p:cNvPr id="46" name="Left Brace 45">
            <a:extLst>
              <a:ext uri="{FF2B5EF4-FFF2-40B4-BE49-F238E27FC236}">
                <a16:creationId xmlns:a16="http://schemas.microsoft.com/office/drawing/2014/main" id="{17C4FF25-67B3-14A7-30F8-FBE83DE0C90E}"/>
              </a:ext>
            </a:extLst>
          </p:cNvPr>
          <p:cNvSpPr/>
          <p:nvPr/>
        </p:nvSpPr>
        <p:spPr>
          <a:xfrm>
            <a:off x="1658503" y="1071276"/>
            <a:ext cx="281049" cy="2538175"/>
          </a:xfrm>
          <a:prstGeom prst="leftBrace">
            <a:avLst>
              <a:gd name="adj1" fmla="val 8333"/>
              <a:gd name="adj2" fmla="val 38563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936100F-A70B-E5C2-03A6-0C499CEAFFF5}"/>
              </a:ext>
            </a:extLst>
          </p:cNvPr>
          <p:cNvSpPr txBox="1"/>
          <p:nvPr/>
        </p:nvSpPr>
        <p:spPr>
          <a:xfrm>
            <a:off x="479393" y="706352"/>
            <a:ext cx="1168321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Route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8F2B047-4E49-F401-9BCF-5585D6C97445}"/>
              </a:ext>
            </a:extLst>
          </p:cNvPr>
          <p:cNvSpPr txBox="1"/>
          <p:nvPr/>
        </p:nvSpPr>
        <p:spPr>
          <a:xfrm>
            <a:off x="3417072" y="3409364"/>
            <a:ext cx="4069945" cy="4426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Occupational Entry: </a:t>
            </a:r>
            <a:r>
              <a:rPr lang="en-GB" sz="1000"/>
              <a:t>Quals delivering competence for occupations without a standard but where there is employer demand</a:t>
            </a:r>
          </a:p>
        </p:txBody>
      </p:sp>
    </p:spTree>
    <p:extLst>
      <p:ext uri="{BB962C8B-B14F-4D97-AF65-F5344CB8AC3E}">
        <p14:creationId xmlns:p14="http://schemas.microsoft.com/office/powerpoint/2010/main" val="143548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5EE91E-86EF-442D-85CC-46D4FF162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34" y="260831"/>
            <a:ext cx="10956620" cy="512514"/>
          </a:xfrm>
        </p:spPr>
        <p:txBody>
          <a:bodyPr/>
          <a:lstStyle/>
          <a:p>
            <a:r>
              <a:rPr lang="en-GB"/>
              <a:t>The new level 3 qualification landscape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F69972-5749-4147-90FA-6B6FA22DF6C2}"/>
              </a:ext>
            </a:extLst>
          </p:cNvPr>
          <p:cNvSpPr txBox="1"/>
          <p:nvPr/>
        </p:nvSpPr>
        <p:spPr>
          <a:xfrm>
            <a:off x="1999183" y="706352"/>
            <a:ext cx="1065216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Funding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A82F06-565F-4540-BFF1-5FEB3A8D6F96}"/>
              </a:ext>
            </a:extLst>
          </p:cNvPr>
          <p:cNvSpPr txBox="1"/>
          <p:nvPr/>
        </p:nvSpPr>
        <p:spPr>
          <a:xfrm>
            <a:off x="3423358" y="708999"/>
            <a:ext cx="4067594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Level 3 qualification types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CA392B-8628-472A-A5C1-B594FD1D8891}"/>
              </a:ext>
            </a:extLst>
          </p:cNvPr>
          <p:cNvSpPr txBox="1"/>
          <p:nvPr/>
        </p:nvSpPr>
        <p:spPr>
          <a:xfrm>
            <a:off x="479393" y="1140691"/>
            <a:ext cx="1162840" cy="1724680"/>
          </a:xfrm>
          <a:prstGeom prst="roundRect">
            <a:avLst>
              <a:gd name="adj" fmla="val 4653"/>
            </a:avLst>
          </a:prstGeom>
          <a:solidFill>
            <a:schemeClr val="accent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/>
              <a:t>Technical qualifications</a:t>
            </a:r>
          </a:p>
          <a:p>
            <a:pPr>
              <a:spcAft>
                <a:spcPts val="600"/>
              </a:spcAft>
            </a:pPr>
            <a:r>
              <a:rPr lang="en-GB" sz="1000"/>
              <a:t>Primarily designed to support progression to skilled employment/ further technical training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841DC4-0F19-4CED-90E5-CED7143C6673}"/>
              </a:ext>
            </a:extLst>
          </p:cNvPr>
          <p:cNvSpPr txBox="1"/>
          <p:nvPr/>
        </p:nvSpPr>
        <p:spPr>
          <a:xfrm>
            <a:off x="1999183" y="1135470"/>
            <a:ext cx="1065216" cy="27241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16-19 only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FE9B68-580E-4BBC-AF38-0A8DB1F1D2B1}"/>
              </a:ext>
            </a:extLst>
          </p:cNvPr>
          <p:cNvSpPr txBox="1"/>
          <p:nvPr/>
        </p:nvSpPr>
        <p:spPr>
          <a:xfrm>
            <a:off x="1990360" y="1943023"/>
            <a:ext cx="1065216" cy="4426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16-19 and adult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3E35C5-49FC-481C-AD74-04920888F33A}"/>
              </a:ext>
            </a:extLst>
          </p:cNvPr>
          <p:cNvSpPr txBox="1"/>
          <p:nvPr/>
        </p:nvSpPr>
        <p:spPr>
          <a:xfrm>
            <a:off x="3417110" y="1132151"/>
            <a:ext cx="4067594" cy="27241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GB" sz="1000" b="1"/>
              <a:t>T Levels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A49409-0361-464A-935A-AF02B9931570}"/>
              </a:ext>
            </a:extLst>
          </p:cNvPr>
          <p:cNvSpPr txBox="1"/>
          <p:nvPr/>
        </p:nvSpPr>
        <p:spPr>
          <a:xfrm>
            <a:off x="1999183" y="3220398"/>
            <a:ext cx="1065216" cy="27241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Adult only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9639D4-0B2C-4108-B07F-9FE5073EB019}"/>
              </a:ext>
            </a:extLst>
          </p:cNvPr>
          <p:cNvSpPr txBox="1"/>
          <p:nvPr/>
        </p:nvSpPr>
        <p:spPr>
          <a:xfrm>
            <a:off x="3417072" y="1507951"/>
            <a:ext cx="4069944" cy="431066"/>
          </a:xfrm>
          <a:prstGeom prst="roundRect">
            <a:avLst>
              <a:gd name="adj" fmla="val 12782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Occupational Entry: </a:t>
            </a:r>
            <a:r>
              <a:rPr lang="en-GB" sz="1000"/>
              <a:t>Quals delivering competence against an occupational standard </a:t>
            </a:r>
            <a:r>
              <a:rPr lang="en-GB" sz="1000" u="sng"/>
              <a:t>not</a:t>
            </a:r>
            <a:r>
              <a:rPr lang="en-GB" sz="1000"/>
              <a:t> covered by T Levels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753A07B-0B2E-4BE6-B8B4-351D44F0E0B4}"/>
              </a:ext>
            </a:extLst>
          </p:cNvPr>
          <p:cNvSpPr txBox="1"/>
          <p:nvPr/>
        </p:nvSpPr>
        <p:spPr>
          <a:xfrm>
            <a:off x="3417072" y="2884354"/>
            <a:ext cx="4069905" cy="439609"/>
          </a:xfrm>
          <a:prstGeom prst="roundRect">
            <a:avLst>
              <a:gd name="adj" fmla="val 9674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Occupational Entry: </a:t>
            </a:r>
            <a:r>
              <a:rPr lang="en-GB" sz="1000"/>
              <a:t>Quals delivering competence against an occupational standard covered by T Levels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3F760E-B474-4E66-84CD-99F911F4FE06}"/>
              </a:ext>
            </a:extLst>
          </p:cNvPr>
          <p:cNvSpPr txBox="1"/>
          <p:nvPr/>
        </p:nvSpPr>
        <p:spPr>
          <a:xfrm>
            <a:off x="3417072" y="2000160"/>
            <a:ext cx="4069905" cy="2809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Additional Specialist: </a:t>
            </a:r>
            <a:r>
              <a:rPr lang="en-GB" sz="1000"/>
              <a:t>Specialist technical qualifications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C6567C-8572-43BA-A9EC-659F8FC1978B}"/>
              </a:ext>
            </a:extLst>
          </p:cNvPr>
          <p:cNvSpPr txBox="1"/>
          <p:nvPr/>
        </p:nvSpPr>
        <p:spPr>
          <a:xfrm>
            <a:off x="3417072" y="2361384"/>
            <a:ext cx="4069945" cy="4426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Cross-Cutting: </a:t>
            </a:r>
            <a:r>
              <a:rPr lang="en-GB" sz="1000"/>
              <a:t>Smaller technical qualifications offering transferable skills e.g. Health and Safety, Leadership and management</a:t>
            </a:r>
          </a:p>
        </p:txBody>
      </p:sp>
      <p:sp>
        <p:nvSpPr>
          <p:cNvPr id="24" name="Left Brace 23">
            <a:extLst>
              <a:ext uri="{FF2B5EF4-FFF2-40B4-BE49-F238E27FC236}">
                <a16:creationId xmlns:a16="http://schemas.microsoft.com/office/drawing/2014/main" id="{1534204E-DBA5-44F6-9C8F-FCEDE7AC0AE0}"/>
              </a:ext>
            </a:extLst>
          </p:cNvPr>
          <p:cNvSpPr/>
          <p:nvPr/>
        </p:nvSpPr>
        <p:spPr>
          <a:xfrm>
            <a:off x="3060462" y="1507283"/>
            <a:ext cx="278648" cy="1296775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9731853D-5636-446B-9938-0EBBBECCEDA1}"/>
              </a:ext>
            </a:extLst>
          </p:cNvPr>
          <p:cNvSpPr/>
          <p:nvPr/>
        </p:nvSpPr>
        <p:spPr>
          <a:xfrm>
            <a:off x="3060462" y="2882681"/>
            <a:ext cx="278648" cy="969357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91727E8D-057B-4E93-9117-D66F1741126E}"/>
              </a:ext>
            </a:extLst>
          </p:cNvPr>
          <p:cNvSpPr/>
          <p:nvPr/>
        </p:nvSpPr>
        <p:spPr>
          <a:xfrm>
            <a:off x="1658503" y="1071276"/>
            <a:ext cx="281049" cy="2538175"/>
          </a:xfrm>
          <a:prstGeom prst="leftBrace">
            <a:avLst>
              <a:gd name="adj1" fmla="val 8333"/>
              <a:gd name="adj2" fmla="val 38563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DFCBB84-2D45-4053-8BCF-561787746BAE}"/>
              </a:ext>
            </a:extLst>
          </p:cNvPr>
          <p:cNvSpPr txBox="1"/>
          <p:nvPr/>
        </p:nvSpPr>
        <p:spPr>
          <a:xfrm>
            <a:off x="7707393" y="710427"/>
            <a:ext cx="3673780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Requirements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0EDB3B2-93A2-4754-BD79-3080E4A5F197}"/>
              </a:ext>
            </a:extLst>
          </p:cNvPr>
          <p:cNvSpPr txBox="1"/>
          <p:nvPr/>
        </p:nvSpPr>
        <p:spPr>
          <a:xfrm>
            <a:off x="479393" y="706352"/>
            <a:ext cx="1168321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Route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23CA6BB-9D18-008C-7677-D915D03C490A}"/>
              </a:ext>
            </a:extLst>
          </p:cNvPr>
          <p:cNvSpPr txBox="1"/>
          <p:nvPr/>
        </p:nvSpPr>
        <p:spPr>
          <a:xfrm>
            <a:off x="3417072" y="3409364"/>
            <a:ext cx="4069945" cy="44267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/>
              <a:t>Occupational Entry: </a:t>
            </a:r>
            <a:r>
              <a:rPr lang="en-GB" sz="1000"/>
              <a:t>Quals delivering competence for occupations without a standard but where there is employer demand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3462E02-53B2-37EC-0593-10A94877C0D9}"/>
              </a:ext>
            </a:extLst>
          </p:cNvPr>
          <p:cNvSpPr/>
          <p:nvPr/>
        </p:nvSpPr>
        <p:spPr>
          <a:xfrm>
            <a:off x="7708284" y="1524862"/>
            <a:ext cx="1550016" cy="399054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Aligns to occupational standard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445D2DF-E839-949C-847C-27310B936E9C}"/>
              </a:ext>
            </a:extLst>
          </p:cNvPr>
          <p:cNvSpPr/>
          <p:nvPr/>
        </p:nvSpPr>
        <p:spPr>
          <a:xfrm>
            <a:off x="7707393" y="2909052"/>
            <a:ext cx="1550016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Aligns to occupational standard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76715FD-AE1B-94FD-3F09-250E444D15D1}"/>
              </a:ext>
            </a:extLst>
          </p:cNvPr>
          <p:cNvSpPr/>
          <p:nvPr/>
        </p:nvSpPr>
        <p:spPr>
          <a:xfrm>
            <a:off x="7707393" y="1981799"/>
            <a:ext cx="1550016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Builds on occupational standard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4B872DE-D367-21F2-5546-3AE5313065C6}"/>
              </a:ext>
            </a:extLst>
          </p:cNvPr>
          <p:cNvSpPr/>
          <p:nvPr/>
        </p:nvSpPr>
        <p:spPr>
          <a:xfrm>
            <a:off x="7707393" y="2423100"/>
            <a:ext cx="1550016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Selectively covers occupational standard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41C4E77-0422-2822-6AB4-AF3D1237457B}"/>
              </a:ext>
            </a:extLst>
          </p:cNvPr>
          <p:cNvSpPr/>
          <p:nvPr/>
        </p:nvSpPr>
        <p:spPr>
          <a:xfrm>
            <a:off x="7707393" y="3428764"/>
            <a:ext cx="1550016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No link to occupational standard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9986C38-A3D5-CEB9-362C-09CE22449DD7}"/>
              </a:ext>
            </a:extLst>
          </p:cNvPr>
          <p:cNvSpPr/>
          <p:nvPr/>
        </p:nvSpPr>
        <p:spPr>
          <a:xfrm>
            <a:off x="9398547" y="1944355"/>
            <a:ext cx="1588537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Additional specialist competence test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6C8E4A5-4618-3354-57D7-AD3E7965CAB7}"/>
              </a:ext>
            </a:extLst>
          </p:cNvPr>
          <p:cNvSpPr/>
          <p:nvPr/>
        </p:nvSpPr>
        <p:spPr>
          <a:xfrm>
            <a:off x="9398546" y="1523034"/>
            <a:ext cx="1588537" cy="289441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Alternative approval test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74454A7-5370-1374-8777-7BCD5F22AD48}"/>
              </a:ext>
            </a:extLst>
          </p:cNvPr>
          <p:cNvSpPr/>
          <p:nvPr/>
        </p:nvSpPr>
        <p:spPr>
          <a:xfrm>
            <a:off x="9398548" y="2890092"/>
            <a:ext cx="1588537" cy="391935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Alternative approval test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B882265-5CAC-5CC4-2805-748817782510}"/>
              </a:ext>
            </a:extLst>
          </p:cNvPr>
          <p:cNvSpPr/>
          <p:nvPr/>
        </p:nvSpPr>
        <p:spPr>
          <a:xfrm>
            <a:off x="9398548" y="2410746"/>
            <a:ext cx="1588537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Significant outcomes test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3ADF583-9F7C-7B15-8E2B-057B3101DB10}"/>
              </a:ext>
            </a:extLst>
          </p:cNvPr>
          <p:cNvSpPr/>
          <p:nvPr/>
        </p:nvSpPr>
        <p:spPr>
          <a:xfrm>
            <a:off x="9398548" y="3428764"/>
            <a:ext cx="1588537" cy="376352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>
                <a:solidFill>
                  <a:schemeClr val="tx1"/>
                </a:solidFill>
              </a:rPr>
              <a:t>Significant outcomes test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D1F69BF-4093-68C4-2BFD-891923282412}"/>
              </a:ext>
            </a:extLst>
          </p:cNvPr>
          <p:cNvSpPr/>
          <p:nvPr/>
        </p:nvSpPr>
        <p:spPr>
          <a:xfrm>
            <a:off x="11127329" y="1523034"/>
            <a:ext cx="797285" cy="2282080"/>
          </a:xfrm>
          <a:prstGeom prst="roundRect">
            <a:avLst>
              <a:gd name="adj" fmla="val 6064"/>
            </a:avLst>
          </a:prstGeom>
          <a:solidFill>
            <a:srgbClr val="DAEEB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>
                <a:solidFill>
                  <a:schemeClr val="tx1"/>
                </a:solidFill>
              </a:rPr>
              <a:t>Employer demand test and Ofqual conditions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7D68F4-BA6B-7AE7-EAC6-FE2678A4FE35}"/>
              </a:ext>
            </a:extLst>
          </p:cNvPr>
          <p:cNvSpPr txBox="1"/>
          <p:nvPr/>
        </p:nvSpPr>
        <p:spPr>
          <a:xfrm>
            <a:off x="475460" y="4517554"/>
            <a:ext cx="1162840" cy="1427470"/>
          </a:xfrm>
          <a:prstGeom prst="roundRect">
            <a:avLst>
              <a:gd name="adj" fmla="val 4653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/>
              <a:t>Academic qualifications</a:t>
            </a:r>
          </a:p>
          <a:p>
            <a:pPr>
              <a:spcAft>
                <a:spcPts val="600"/>
              </a:spcAft>
            </a:pPr>
            <a:r>
              <a:rPr lang="en-GB" sz="1000"/>
              <a:t>Primarily designed to support progression to further/higher education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6C79AD-7AB7-1684-DBB4-EBD6312ADD6E}"/>
              </a:ext>
            </a:extLst>
          </p:cNvPr>
          <p:cNvSpPr txBox="1"/>
          <p:nvPr/>
        </p:nvSpPr>
        <p:spPr>
          <a:xfrm>
            <a:off x="1995247" y="5009952"/>
            <a:ext cx="1065216" cy="44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16-19 and adult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20831A-70BC-8870-BEEB-16D159FBF584}"/>
              </a:ext>
            </a:extLst>
          </p:cNvPr>
          <p:cNvSpPr txBox="1"/>
          <p:nvPr/>
        </p:nvSpPr>
        <p:spPr>
          <a:xfrm>
            <a:off x="3417076" y="4003387"/>
            <a:ext cx="4067628" cy="272415"/>
          </a:xfrm>
          <a:prstGeom prst="roundRect">
            <a:avLst/>
          </a:prstGeom>
          <a:solidFill>
            <a:srgbClr val="87B0E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GB" sz="1000" b="1"/>
              <a:t>A/AS levels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E1B116-59F0-C8EA-E7F5-F34D79E51CE4}"/>
              </a:ext>
            </a:extLst>
          </p:cNvPr>
          <p:cNvSpPr txBox="1"/>
          <p:nvPr/>
        </p:nvSpPr>
        <p:spPr>
          <a:xfrm>
            <a:off x="3414762" y="4342317"/>
            <a:ext cx="4069942" cy="895112"/>
          </a:xfrm>
          <a:prstGeom prst="roundRect">
            <a:avLst>
              <a:gd name="adj" fmla="val 716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/>
              <a:t>Small AAQ</a:t>
            </a:r>
            <a:r>
              <a:rPr lang="en-GB" sz="1000"/>
              <a:t> (1 x A level size) quals that can be taken in a mixed study programme alongside A levels. Includes subjects where there are A levels if they are priority areas (e.g. STEM) and subjects A levels don’t cover that support HE progression (e.g. health and social care)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50267BF-E3E3-C3F3-2638-DD95BB9B5E67}"/>
              </a:ext>
            </a:extLst>
          </p:cNvPr>
          <p:cNvSpPr txBox="1"/>
          <p:nvPr/>
        </p:nvSpPr>
        <p:spPr>
          <a:xfrm>
            <a:off x="3414762" y="5295335"/>
            <a:ext cx="4069942" cy="742117"/>
          </a:xfrm>
          <a:prstGeom prst="roundRect">
            <a:avLst>
              <a:gd name="adj" fmla="val 867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/>
              <a:t>Large AAQ</a:t>
            </a:r>
            <a:r>
              <a:rPr lang="en-GB" sz="1000"/>
              <a:t> (3 x A level size) quals that can be taken as an alternative to A levels in areas less well-served by A levels, supporting progression to HE. Includes subjects like performing arts, but will not overlap with a T Level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46F4794-3545-31BF-5460-0E4201F93069}"/>
              </a:ext>
            </a:extLst>
          </p:cNvPr>
          <p:cNvSpPr txBox="1"/>
          <p:nvPr/>
        </p:nvSpPr>
        <p:spPr>
          <a:xfrm>
            <a:off x="3417072" y="6092478"/>
            <a:ext cx="4069946" cy="586145"/>
          </a:xfrm>
          <a:prstGeom prst="roundRect">
            <a:avLst>
              <a:gd name="adj" fmla="val 988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Other academic qualifications*: </a:t>
            </a:r>
            <a:r>
              <a:rPr lang="en-GB" sz="1000" b="1"/>
              <a:t>IB Diploma, </a:t>
            </a:r>
            <a:r>
              <a:rPr lang="en-GB" sz="1000"/>
              <a:t>Access to HE Diploma, Core Maths, Performing Arts Graded Examinations, Advanced Extension Awards, Extended Project Qualifications.</a:t>
            </a: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292DB613-0BD8-8EA5-A246-1EA44FB9C8F6}"/>
              </a:ext>
            </a:extLst>
          </p:cNvPr>
          <p:cNvSpPr/>
          <p:nvPr/>
        </p:nvSpPr>
        <p:spPr>
          <a:xfrm>
            <a:off x="3060463" y="3967947"/>
            <a:ext cx="278648" cy="271067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D478BC8-E940-5108-5CF1-2A70094696A7}"/>
              </a:ext>
            </a:extLst>
          </p:cNvPr>
          <p:cNvCxnSpPr>
            <a:cxnSpLocks/>
            <a:stCxn id="2" idx="3"/>
            <a:endCxn id="5" idx="1"/>
          </p:cNvCxnSpPr>
          <p:nvPr/>
        </p:nvCxnSpPr>
        <p:spPr>
          <a:xfrm>
            <a:off x="1638300" y="5231289"/>
            <a:ext cx="3569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FB9272B-8E0C-9CE6-1E64-953DD31CC7CA}"/>
              </a:ext>
            </a:extLst>
          </p:cNvPr>
          <p:cNvCxnSpPr>
            <a:cxnSpLocks/>
          </p:cNvCxnSpPr>
          <p:nvPr/>
        </p:nvCxnSpPr>
        <p:spPr>
          <a:xfrm>
            <a:off x="544219" y="3913351"/>
            <a:ext cx="1110356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AD9D91B-48D9-3DAF-D56B-94AFF6B74018}"/>
              </a:ext>
            </a:extLst>
          </p:cNvPr>
          <p:cNvSpPr txBox="1"/>
          <p:nvPr/>
        </p:nvSpPr>
        <p:spPr>
          <a:xfrm>
            <a:off x="475460" y="3396224"/>
            <a:ext cx="1162840" cy="815191"/>
          </a:xfrm>
          <a:prstGeom prst="roundRect">
            <a:avLst>
              <a:gd name="adj" fmla="val 6721"/>
            </a:avLst>
          </a:prstGeom>
          <a:solidFill>
            <a:schemeClr val="bg1"/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/>
              <a:t>Clear distinction between technical and academic qualifications</a:t>
            </a:r>
          </a:p>
        </p:txBody>
      </p:sp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E5A55CF8-5E75-B1A1-A1B8-D5E1167FC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B60D54B-1B00-92B0-E642-8E7D6D2BD6A4}"/>
              </a:ext>
            </a:extLst>
          </p:cNvPr>
          <p:cNvSpPr txBox="1"/>
          <p:nvPr/>
        </p:nvSpPr>
        <p:spPr>
          <a:xfrm>
            <a:off x="7702476" y="4640858"/>
            <a:ext cx="3673780" cy="1180862"/>
          </a:xfrm>
          <a:prstGeom prst="roundRect">
            <a:avLst>
              <a:gd name="adj" fmla="val 2988"/>
            </a:avLst>
          </a:prstGeom>
          <a:solidFill>
            <a:srgbClr val="C1D5E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Supports progression to higher education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Is necessary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Meets titling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Meets size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Is in a specified 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Meets requirements for mandatory 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Meets Ofqual conditions (Ofqual will feedback to DfE)</a:t>
            </a:r>
          </a:p>
        </p:txBody>
      </p:sp>
    </p:spTree>
    <p:extLst>
      <p:ext uri="{BB962C8B-B14F-4D97-AF65-F5344CB8AC3E}">
        <p14:creationId xmlns:p14="http://schemas.microsoft.com/office/powerpoint/2010/main" val="24477204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66566638-43F7-AB2F-305F-791789E98064}"/>
              </a:ext>
            </a:extLst>
          </p:cNvPr>
          <p:cNvSpPr txBox="1"/>
          <p:nvPr/>
        </p:nvSpPr>
        <p:spPr>
          <a:xfrm>
            <a:off x="7702476" y="4640858"/>
            <a:ext cx="3673780" cy="1180862"/>
          </a:xfrm>
          <a:prstGeom prst="roundRect">
            <a:avLst>
              <a:gd name="adj" fmla="val 2988"/>
            </a:avLst>
          </a:prstGeom>
          <a:solidFill>
            <a:srgbClr val="C1D5E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Supports progression to higher education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Is necessary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Meets titling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Meets size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Is in a specified 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Meets requirements for mandatory 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/>
              <a:t>Meets Ofqual conditions (Ofqual will feedback to DfE)</a:t>
            </a:r>
          </a:p>
        </p:txBody>
      </p:sp>
      <p:sp>
        <p:nvSpPr>
          <p:cNvPr id="42" name="Title 2">
            <a:extLst>
              <a:ext uri="{FF2B5EF4-FFF2-40B4-BE49-F238E27FC236}">
                <a16:creationId xmlns:a16="http://schemas.microsoft.com/office/drawing/2014/main" id="{64B4D048-F353-49B8-F9A2-E0F1F121DA55}"/>
              </a:ext>
            </a:extLst>
          </p:cNvPr>
          <p:cNvSpPr txBox="1">
            <a:spLocks/>
          </p:cNvSpPr>
          <p:nvPr/>
        </p:nvSpPr>
        <p:spPr>
          <a:xfrm>
            <a:off x="626334" y="260831"/>
            <a:ext cx="10956620" cy="5125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0037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/>
              <a:t>Requirements for Alternative Academic Qualifications (AAQs)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6B1F545-2A41-0F29-2099-CB26AFD2C5A2}"/>
              </a:ext>
            </a:extLst>
          </p:cNvPr>
          <p:cNvSpPr txBox="1"/>
          <p:nvPr/>
        </p:nvSpPr>
        <p:spPr>
          <a:xfrm>
            <a:off x="508063" y="1085500"/>
            <a:ext cx="5587937" cy="20467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/>
              </a:rPr>
              <a:t>Small AAQs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/>
              </a:rPr>
              <a:t>Equivalent to 1 A level in size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/>
              </a:rPr>
              <a:t>Typically to be taken in a mixed study programme alongside two A levels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>
                <a:solidFill>
                  <a:srgbClr val="000000"/>
                </a:solidFill>
                <a:latin typeface="Arial" panose="020B0604020202020204"/>
                <a:cs typeface="Times New Roman"/>
              </a:rPr>
              <a:t>Available in a range of strategically important subjects (such as STEM or those which support the NHS) and subjects which are less well-served by A levels</a:t>
            </a: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Times New Roman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4787EAA-FB10-2B0E-E01B-C58BF616FAA2}"/>
              </a:ext>
            </a:extLst>
          </p:cNvPr>
          <p:cNvSpPr txBox="1"/>
          <p:nvPr/>
        </p:nvSpPr>
        <p:spPr>
          <a:xfrm>
            <a:off x="6104644" y="1085500"/>
            <a:ext cx="5587937" cy="20467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/>
              </a:rPr>
              <a:t>Large AAQs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/>
              </a:rPr>
              <a:t>Equivalent to at least 2 A levels in size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>
                <a:solidFill>
                  <a:srgbClr val="000000"/>
                </a:solidFill>
                <a:latin typeface="Arial" panose="020B0604020202020204"/>
                <a:cs typeface="Times New Roman"/>
              </a:rPr>
              <a:t>Typically to be taken as the main part of a students’ study programme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/>
              </a:rPr>
              <a:t>Available in subjects where there are no T Levels and there is a need for a large qualification with a clear and direct progression link to higher education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BC9D37C-088E-E85B-EBFF-B76AE37B0A68}"/>
              </a:ext>
            </a:extLst>
          </p:cNvPr>
          <p:cNvSpPr txBox="1"/>
          <p:nvPr/>
        </p:nvSpPr>
        <p:spPr>
          <a:xfrm>
            <a:off x="7698797" y="3544187"/>
            <a:ext cx="3673780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Requirements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C9B95691-9420-8286-9E52-F07AB58F2D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8C002C-6EC6-2FE7-033B-B0216175A5FF}"/>
              </a:ext>
            </a:extLst>
          </p:cNvPr>
          <p:cNvSpPr txBox="1"/>
          <p:nvPr/>
        </p:nvSpPr>
        <p:spPr>
          <a:xfrm>
            <a:off x="475460" y="4517554"/>
            <a:ext cx="1162840" cy="1427470"/>
          </a:xfrm>
          <a:prstGeom prst="roundRect">
            <a:avLst>
              <a:gd name="adj" fmla="val 4653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/>
              <a:t>Academic qualifications</a:t>
            </a:r>
          </a:p>
          <a:p>
            <a:pPr>
              <a:spcAft>
                <a:spcPts val="600"/>
              </a:spcAft>
            </a:pPr>
            <a:r>
              <a:rPr lang="en-GB" sz="1000"/>
              <a:t>Primarily designed to support progression to further/higher education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904078-03E0-151C-5025-D76CE956742E}"/>
              </a:ext>
            </a:extLst>
          </p:cNvPr>
          <p:cNvSpPr txBox="1"/>
          <p:nvPr/>
        </p:nvSpPr>
        <p:spPr>
          <a:xfrm>
            <a:off x="1995247" y="5009952"/>
            <a:ext cx="1065216" cy="44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16-19 and adult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49B736-96BC-2382-4C8A-76E1D565695A}"/>
              </a:ext>
            </a:extLst>
          </p:cNvPr>
          <p:cNvSpPr txBox="1"/>
          <p:nvPr/>
        </p:nvSpPr>
        <p:spPr>
          <a:xfrm>
            <a:off x="3417076" y="4003387"/>
            <a:ext cx="4067628" cy="272415"/>
          </a:xfrm>
          <a:prstGeom prst="roundRect">
            <a:avLst/>
          </a:prstGeom>
          <a:solidFill>
            <a:srgbClr val="87B0E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GB" sz="1000" b="1"/>
              <a:t>A/AS levels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C82055-1537-303C-27B3-35EE860F70B3}"/>
              </a:ext>
            </a:extLst>
          </p:cNvPr>
          <p:cNvSpPr txBox="1"/>
          <p:nvPr/>
        </p:nvSpPr>
        <p:spPr>
          <a:xfrm>
            <a:off x="3414762" y="4342317"/>
            <a:ext cx="4069942" cy="895112"/>
          </a:xfrm>
          <a:prstGeom prst="roundRect">
            <a:avLst>
              <a:gd name="adj" fmla="val 716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/>
              <a:t>Small AAQ</a:t>
            </a:r>
            <a:r>
              <a:rPr lang="en-GB" sz="1000"/>
              <a:t> (1 x A level size) quals that can be taken in a mixed study programme alongside A levels. Includes subjects where there are A levels if they are priority areas (e.g. STEM) and subjects A levels don’t cover that support HE progression (e.g. health and social care)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36CF8F-17F2-251E-E47E-23A30B0B75F3}"/>
              </a:ext>
            </a:extLst>
          </p:cNvPr>
          <p:cNvSpPr txBox="1"/>
          <p:nvPr/>
        </p:nvSpPr>
        <p:spPr>
          <a:xfrm>
            <a:off x="3414762" y="5295335"/>
            <a:ext cx="4069942" cy="742117"/>
          </a:xfrm>
          <a:prstGeom prst="roundRect">
            <a:avLst>
              <a:gd name="adj" fmla="val 867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/>
              <a:t>Large AAQ</a:t>
            </a:r>
            <a:r>
              <a:rPr lang="en-GB" sz="1000"/>
              <a:t> (3 x A level size) quals that can be taken as an alternative to A levels in areas less well-served by A levels, supporting progression to HE. Includes subjects like performing arts, but will not overlap with a T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99C1FD-453B-7F6A-279E-8CCF2F371EE5}"/>
              </a:ext>
            </a:extLst>
          </p:cNvPr>
          <p:cNvSpPr txBox="1"/>
          <p:nvPr/>
        </p:nvSpPr>
        <p:spPr>
          <a:xfrm>
            <a:off x="3417072" y="6092478"/>
            <a:ext cx="4069946" cy="586145"/>
          </a:xfrm>
          <a:prstGeom prst="roundRect">
            <a:avLst>
              <a:gd name="adj" fmla="val 988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/>
              <a:t>Other academic qualifications*: </a:t>
            </a:r>
            <a:r>
              <a:rPr lang="en-GB" sz="1000" b="1"/>
              <a:t>IB Diploma, </a:t>
            </a:r>
            <a:r>
              <a:rPr lang="en-GB" sz="1000"/>
              <a:t>Access to HE Diploma, Core Maths, Performing Arts Graded Examinations, Advanced Extension Awards, Extended Project Qualifications.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C9B98982-1F62-1145-1AFB-618212B51CF7}"/>
              </a:ext>
            </a:extLst>
          </p:cNvPr>
          <p:cNvSpPr/>
          <p:nvPr/>
        </p:nvSpPr>
        <p:spPr>
          <a:xfrm>
            <a:off x="3060463" y="3967947"/>
            <a:ext cx="278648" cy="271067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B36BC4D-91B5-22D9-D88A-9C1B7EFB0A01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1638300" y="5231289"/>
            <a:ext cx="3569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2E9488B-2460-4B4D-5027-FB4D8B95CE47}"/>
              </a:ext>
            </a:extLst>
          </p:cNvPr>
          <p:cNvSpPr txBox="1"/>
          <p:nvPr/>
        </p:nvSpPr>
        <p:spPr>
          <a:xfrm>
            <a:off x="1990587" y="3541540"/>
            <a:ext cx="1065216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Funding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304219-7AEA-DE6C-2975-23037A9B5145}"/>
              </a:ext>
            </a:extLst>
          </p:cNvPr>
          <p:cNvSpPr txBox="1"/>
          <p:nvPr/>
        </p:nvSpPr>
        <p:spPr>
          <a:xfrm>
            <a:off x="3414762" y="3544187"/>
            <a:ext cx="4067594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Level 3 qualification types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239CBE-32D9-BF3C-E468-2C72FA2F2A8A}"/>
              </a:ext>
            </a:extLst>
          </p:cNvPr>
          <p:cNvSpPr txBox="1"/>
          <p:nvPr/>
        </p:nvSpPr>
        <p:spPr>
          <a:xfrm>
            <a:off x="470797" y="3541540"/>
            <a:ext cx="1168321" cy="28944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/>
              <a:t>Route</a:t>
            </a:r>
          </a:p>
        </p:txBody>
      </p:sp>
    </p:spTree>
    <p:extLst>
      <p:ext uri="{BB962C8B-B14F-4D97-AF65-F5344CB8AC3E}">
        <p14:creationId xmlns:p14="http://schemas.microsoft.com/office/powerpoint/2010/main" val="30178715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78F97D-299A-9100-CAFF-BC2F2352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17777"/>
              </p:ext>
            </p:extLst>
          </p:nvPr>
        </p:nvGraphicFramePr>
        <p:xfrm>
          <a:off x="6725479" y="977513"/>
          <a:ext cx="4878864" cy="3263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0730">
                  <a:extLst>
                    <a:ext uri="{9D8B030D-6E8A-4147-A177-3AD203B41FA5}">
                      <a16:colId xmlns:a16="http://schemas.microsoft.com/office/drawing/2014/main" val="1886886392"/>
                    </a:ext>
                  </a:extLst>
                </a:gridCol>
                <a:gridCol w="1188134">
                  <a:extLst>
                    <a:ext uri="{9D8B030D-6E8A-4147-A177-3AD203B41FA5}">
                      <a16:colId xmlns:a16="http://schemas.microsoft.com/office/drawing/2014/main" val="2560282801"/>
                    </a:ext>
                  </a:extLst>
                </a:gridCol>
              </a:tblGrid>
              <a:tr h="102627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Subjects where large alternative academic qualifications will be considered for funding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42" marR="59242" marT="0" marB="0" anchor="ctr"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First teach</a:t>
                      </a:r>
                    </a:p>
                  </a:txBody>
                  <a:tcPr marL="59242" marR="59242" marT="0" marB="0" anchor="ctr">
                    <a:solidFill>
                      <a:srgbClr val="8D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353699"/>
                  </a:ext>
                </a:extLst>
              </a:tr>
              <a:tr h="8131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Performing arts, Production arts, Music, Music technology, Music performance and production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42" marR="59242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2026</a:t>
                      </a:r>
                    </a:p>
                  </a:txBody>
                  <a:tcPr marL="59242" marR="59242" marT="0" marB="0"/>
                </a:tc>
                <a:extLst>
                  <a:ext uri="{0D108BD9-81ED-4DB2-BD59-A6C34878D82A}">
                    <a16:rowId xmlns:a16="http://schemas.microsoft.com/office/drawing/2014/main" val="2607661183"/>
                  </a:ext>
                </a:extLst>
              </a:tr>
              <a:tr h="71194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Sport, Sport and exercise science, Sport and physical or outdoor activity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42" marR="59242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2026</a:t>
                      </a:r>
                    </a:p>
                  </a:txBody>
                  <a:tcPr marL="59242" marR="59242" marT="0" marB="0"/>
                </a:tc>
                <a:extLst>
                  <a:ext uri="{0D108BD9-81ED-4DB2-BD59-A6C34878D82A}">
                    <a16:rowId xmlns:a16="http://schemas.microsoft.com/office/drawing/2014/main" val="365886407"/>
                  </a:ext>
                </a:extLst>
              </a:tr>
              <a:tr h="71194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 and design, Art, design and media or communication Fine and applied art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42" marR="59242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2026</a:t>
                      </a:r>
                    </a:p>
                  </a:txBody>
                  <a:tcPr marL="59242" marR="59242" marT="0" marB="0"/>
                </a:tc>
                <a:extLst>
                  <a:ext uri="{0D108BD9-81ED-4DB2-BD59-A6C34878D82A}">
                    <a16:rowId xmlns:a16="http://schemas.microsoft.com/office/drawing/2014/main" val="2745110039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C6CC44E-38E3-B245-F41F-1C21598CD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04102"/>
              </p:ext>
            </p:extLst>
          </p:nvPr>
        </p:nvGraphicFramePr>
        <p:xfrm>
          <a:off x="617690" y="977513"/>
          <a:ext cx="5619658" cy="5520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207">
                  <a:extLst>
                    <a:ext uri="{9D8B030D-6E8A-4147-A177-3AD203B41FA5}">
                      <a16:colId xmlns:a16="http://schemas.microsoft.com/office/drawing/2014/main" val="3652422780"/>
                    </a:ext>
                  </a:extLst>
                </a:gridCol>
                <a:gridCol w="1145451">
                  <a:extLst>
                    <a:ext uri="{9D8B030D-6E8A-4147-A177-3AD203B41FA5}">
                      <a16:colId xmlns:a16="http://schemas.microsoft.com/office/drawing/2014/main" val="2470424840"/>
                    </a:ext>
                  </a:extLst>
                </a:gridCol>
              </a:tblGrid>
              <a:tr h="69327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Subjects where small alternative academic qualifications will be considered for funding</a:t>
                      </a:r>
                      <a:endParaRPr lang="en-GB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 anchor="ctr"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teach</a:t>
                      </a:r>
                    </a:p>
                  </a:txBody>
                  <a:tcPr marL="38195" marR="38195" marT="0" marB="0" anchor="ctr">
                    <a:solidFill>
                      <a:srgbClr val="8D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386329"/>
                  </a:ext>
                </a:extLst>
              </a:tr>
              <a:tr h="26823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Applied science, Medical science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374248833"/>
                  </a:ext>
                </a:extLst>
              </a:tr>
              <a:tr h="3310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Engineering and engineering principles/technology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3629171375"/>
                  </a:ext>
                </a:extLst>
              </a:tr>
              <a:tr h="24758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Health and social care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3579373503"/>
                  </a:ext>
                </a:extLst>
              </a:tr>
              <a:tr h="26390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Information technology, Computing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2368419787"/>
                  </a:ext>
                </a:extLst>
              </a:tr>
              <a:tr h="77224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 which support progression to degrees in healthcare professions allied to medicine, dentistry, and nursing</a:t>
                      </a: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748500699"/>
                  </a:ext>
                </a:extLst>
              </a:tr>
              <a:tr h="2978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Uniformed protective services, Policing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2401141245"/>
                  </a:ext>
                </a:extLst>
              </a:tr>
              <a:tr h="24758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British sign language studies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2339676731"/>
                  </a:ext>
                </a:extLst>
              </a:tr>
              <a:tr h="50668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Art, craft and design, Sound engineering, Animation and visual arts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4217969415"/>
                  </a:ext>
                </a:extLst>
              </a:tr>
              <a:tr h="85121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Performing, production, and creative arts, Music performance, production and technology, Qualifications for music practitioners/the creative music industry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1771184286"/>
                  </a:ext>
                </a:extLst>
              </a:tr>
              <a:tr h="52025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Creative digital media production, Digital games, film and video production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4286409815"/>
                  </a:ext>
                </a:extLst>
              </a:tr>
              <a:tr h="52025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effectLst/>
                        </a:rPr>
                        <a:t>Sport, exercise science, and physical activity, Sporting excellence and performance</a:t>
                      </a:r>
                      <a:endParaRPr lang="en-GB" sz="1400">
                        <a:solidFill>
                          <a:srgbClr val="0D0D0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95" marR="38195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>
                          <a:solidFill>
                            <a:srgbClr val="0D0D0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8195" marR="38195" marT="0" marB="0"/>
                </a:tc>
                <a:extLst>
                  <a:ext uri="{0D108BD9-81ED-4DB2-BD59-A6C34878D82A}">
                    <a16:rowId xmlns:a16="http://schemas.microsoft.com/office/drawing/2014/main" val="2416391034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4E6A018A-43AF-6908-6AB6-4CD0E5921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690" y="360371"/>
            <a:ext cx="10956620" cy="512514"/>
          </a:xfrm>
        </p:spPr>
        <p:txBody>
          <a:bodyPr anchor="t">
            <a:normAutofit fontScale="90000"/>
          </a:bodyPr>
          <a:lstStyle/>
          <a:p>
            <a:r>
              <a:rPr lang="en-GB"/>
              <a:t>Subjects in which academic qualifications will be considered for funding approval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66985-F5BB-97C2-F3CE-A44D00EBE8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B068668-EB36-795B-3662-BF47F09CDC97}"/>
              </a:ext>
            </a:extLst>
          </p:cNvPr>
          <p:cNvSpPr/>
          <p:nvPr/>
        </p:nvSpPr>
        <p:spPr>
          <a:xfrm>
            <a:off x="6903609" y="4423368"/>
            <a:ext cx="4325383" cy="1961002"/>
          </a:xfrm>
          <a:prstGeom prst="roundRect">
            <a:avLst>
              <a:gd name="adj" fmla="val 12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</a:rPr>
              <a:t>A detailed list of the subjects that will be available from 2025 and from 2026 is provided in the Guide to the Post-16 Qualifications Landscape, available at: </a:t>
            </a:r>
            <a:r>
              <a:rPr lang="en-GB" sz="160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Review of post-16 qualifications at level 3 in England - GOV.UK (www.gov.uk)</a:t>
            </a:r>
            <a:endParaRPr lang="en-GB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474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76D4F0-2A05-4FA2-8571-F4CB8DADC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334" y="1179922"/>
            <a:ext cx="10956797" cy="4693359"/>
          </a:xfrm>
        </p:spPr>
        <p:txBody>
          <a:bodyPr/>
          <a:lstStyle/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2000">
                <a:latin typeface="Arial" panose="020B0604020202020204" pitchFamily="34" charset="0"/>
                <a:ea typeface="Times New Roman" panose="02020603050405020304" pitchFamily="18" charset="0"/>
              </a:rPr>
              <a:t>17 </a:t>
            </a: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qualification groups at levels 2, 1 and entry leve</a:t>
            </a:r>
            <a:r>
              <a:rPr lang="en-GB" sz="2000">
                <a:latin typeface="Arial" panose="020B0604020202020204" pitchFamily="34" charset="0"/>
                <a:ea typeface="Times New Roman" panose="02020603050405020304" pitchFamily="18" charset="0"/>
              </a:rPr>
              <a:t>l where we will fund qualifications in the future in addition to GCSEs, FSQs and EDSQs </a:t>
            </a:r>
            <a:endParaRPr lang="en-GB" sz="200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2000"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eveloping national standards for </a:t>
            </a:r>
            <a:r>
              <a:rPr lang="en-GB" sz="20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PSE</a:t>
            </a: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qualifications - including a broad range of stakeholders in their development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2000">
                <a:solidFill>
                  <a:srgbClr val="242424"/>
                </a:solidFill>
                <a:ea typeface="Times New Roman" panose="02020603050405020304" pitchFamily="18" charset="0"/>
              </a:rPr>
              <a:t>Considering u</a:t>
            </a:r>
            <a:r>
              <a:rPr lang="en-GB" sz="2000">
                <a:solidFill>
                  <a:srgbClr val="2424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pdating the National Standards for Adult Literacy and Numeracy</a:t>
            </a:r>
            <a:endParaRPr lang="en-GB" sz="2000">
              <a:solidFill>
                <a:srgbClr val="242424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Introduced more flexibility into duration of qualifications leading to employment for 16-19 year olds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2000">
                <a:ea typeface="Times New Roman" panose="02020603050405020304" pitchFamily="18" charset="0"/>
              </a:rPr>
              <a:t>Ensure flexibilities are in place for students with SEND and review qualifications regularly to ensure we are meeting the needs of all learners</a:t>
            </a:r>
            <a:endParaRPr lang="en-GB" sz="200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 teaching of reformed qualifications at level 2 will start in 2025, with additional reformed qualifications being phased in from 2026 and 2027</a:t>
            </a:r>
          </a:p>
          <a:p>
            <a:pPr marL="285750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2000">
                <a:ea typeface="Times New Roman" panose="02020603050405020304" pitchFamily="18" charset="0"/>
                <a:cs typeface="Times New Roman" panose="02020603050405020304" pitchFamily="18" charset="0"/>
              </a:rPr>
              <a:t>As at level 3, qualifications will be approved for 3 years, rather than 12 months</a:t>
            </a:r>
            <a:endParaRPr lang="en-GB" sz="200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63FE61-E5A8-44FA-B11F-AC9D7258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Key changes we are introducing at level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235E0-1496-4E3B-89BB-20151E8C87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26270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DfE 220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3860"/>
      </a:accent1>
      <a:accent2>
        <a:srgbClr val="EB5C5D"/>
      </a:accent2>
      <a:accent3>
        <a:srgbClr val="2BBAD9"/>
      </a:accent3>
      <a:accent4>
        <a:srgbClr val="A3D55F"/>
      </a:accent4>
      <a:accent5>
        <a:srgbClr val="DF7CB0"/>
      </a:accent5>
      <a:accent6>
        <a:srgbClr val="774B99"/>
      </a:accent6>
      <a:hlink>
        <a:srgbClr val="183860"/>
      </a:hlink>
      <a:folHlink>
        <a:srgbClr val="2BBAD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7269_DfE_Presentation_Ppt_PC_Widescreen_FINAL_040821.potx" id="{0031B1B9-FF40-433D-B69E-B18C31EEDA18}" vid="{C3DC1024-2339-498F-BDC1-C9C4F23854C5}"/>
    </a:ext>
  </a:extLst>
</a:theme>
</file>

<file path=ppt/theme/theme2.xml><?xml version="1.0" encoding="utf-8"?>
<a:theme xmlns:a="http://schemas.openxmlformats.org/drawingml/2006/main" name="1_Basis">
  <a:themeElements>
    <a:clrScheme name="DfE 220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3860"/>
      </a:accent1>
      <a:accent2>
        <a:srgbClr val="EB5C5D"/>
      </a:accent2>
      <a:accent3>
        <a:srgbClr val="2BBAD9"/>
      </a:accent3>
      <a:accent4>
        <a:srgbClr val="A3D55F"/>
      </a:accent4>
      <a:accent5>
        <a:srgbClr val="DF7CB0"/>
      </a:accent5>
      <a:accent6>
        <a:srgbClr val="774B99"/>
      </a:accent6>
      <a:hlink>
        <a:srgbClr val="183860"/>
      </a:hlink>
      <a:folHlink>
        <a:srgbClr val="2BBAD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.7269_DfE_Presentation_Ppt_PC_Widescreen_FINAL_040821.potx" id="{0031B1B9-FF40-433D-B69E-B18C31EEDA18}" vid="{C3DC1024-2339-498F-BDC1-C9C4F23854C5}"/>
    </a:ext>
  </a:extLst>
</a:theme>
</file>

<file path=ppt/theme/theme3.xml><?xml version="1.0" encoding="utf-8"?>
<a:theme xmlns:a="http://schemas.openxmlformats.org/drawingml/2006/main" name="Office Theme">
  <a:themeElements>
    <a:clrScheme name="DFE 726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3764"/>
      </a:accent1>
      <a:accent2>
        <a:srgbClr val="8DCF6A"/>
      </a:accent2>
      <a:accent3>
        <a:srgbClr val="05C2DF"/>
      </a:accent3>
      <a:accent4>
        <a:srgbClr val="8347AD"/>
      </a:accent4>
      <a:accent5>
        <a:srgbClr val="F478C4"/>
      </a:accent5>
      <a:accent6>
        <a:srgbClr val="FF5A5A"/>
      </a:accent6>
      <a:hlink>
        <a:srgbClr val="003764"/>
      </a:hlink>
      <a:folHlink>
        <a:srgbClr val="00BCDD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DFE 726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3764"/>
      </a:accent1>
      <a:accent2>
        <a:srgbClr val="8DCF6A"/>
      </a:accent2>
      <a:accent3>
        <a:srgbClr val="05C2DF"/>
      </a:accent3>
      <a:accent4>
        <a:srgbClr val="8347AD"/>
      </a:accent4>
      <a:accent5>
        <a:srgbClr val="F478C4"/>
      </a:accent5>
      <a:accent6>
        <a:srgbClr val="FF5A5A"/>
      </a:accent6>
      <a:hlink>
        <a:srgbClr val="003764"/>
      </a:hlink>
      <a:folHlink>
        <a:srgbClr val="00BCDD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6536E9A3FFF84482CD5CB7355324C1" ma:contentTypeVersion="16" ma:contentTypeDescription="Create a new document." ma:contentTypeScope="" ma:versionID="451f3deaae1847c36b75f6a339b9184a">
  <xsd:schema xmlns:xsd="http://www.w3.org/2001/XMLSchema" xmlns:xs="http://www.w3.org/2001/XMLSchema" xmlns:p="http://schemas.microsoft.com/office/2006/metadata/properties" xmlns:ns2="816ec48a-df29-4a66-9e4e-bbbb0adf9909" xmlns:ns3="9a8729ba-5d12-49a2-bb31-534dca2695f7" xmlns:ns4="8c566321-f672-4e06-a901-b5e72b4c4357" targetNamespace="http://schemas.microsoft.com/office/2006/metadata/properties" ma:root="true" ma:fieldsID="aedafe76c057bf9f88326b4c41c91d11" ns2:_="" ns3:_="" ns4:_="">
    <xsd:import namespace="816ec48a-df29-4a66-9e4e-bbbb0adf9909"/>
    <xsd:import namespace="9a8729ba-5d12-49a2-bb31-534dca2695f7"/>
    <xsd:import namespace="8c566321-f672-4e06-a901-b5e72b4c43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6ec48a-df29-4a66-9e4e-bbbb0adf9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c07c698-60f5-424f-b9af-f4c59398b5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8729ba-5d12-49a2-bb31-534dca2695f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566321-f672-4e06-a901-b5e72b4c4357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f15c1972-b52a-42d9-a54b-3ead733cacf7}" ma:internalName="TaxCatchAll" ma:showField="CatchAllData" ma:web="9a8729ba-5d12-49a2-bb31-534dca2695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a8729ba-5d12-49a2-bb31-534dca2695f7">
      <UserInfo>
        <DisplayName>FIORRUCCI, Karis</DisplayName>
        <AccountId>672</AccountId>
        <AccountType/>
      </UserInfo>
      <UserInfo>
        <DisplayName>FOX, Joshua</DisplayName>
        <AccountId>28</AccountId>
        <AccountType/>
      </UserInfo>
      <UserInfo>
        <DisplayName>JOHNSON, Hayley</DisplayName>
        <AccountId>593</AccountId>
        <AccountType/>
      </UserInfo>
      <UserInfo>
        <DisplayName>WHITE, Harry</DisplayName>
        <AccountId>571</AccountId>
        <AccountType/>
      </UserInfo>
      <UserInfo>
        <DisplayName>SHEPHERD, Amber</DisplayName>
        <AccountId>542</AccountId>
        <AccountType/>
      </UserInfo>
      <UserInfo>
        <DisplayName>ACLAND-HOOD, John</DisplayName>
        <AccountId>304</AccountId>
        <AccountType/>
      </UserInfo>
      <UserInfo>
        <DisplayName>KNIGHTS, Sarah</DisplayName>
        <AccountId>40</AccountId>
        <AccountType/>
      </UserInfo>
      <UserInfo>
        <DisplayName>FAIRCHILD-ANDREW, Jobshare</DisplayName>
        <AccountId>36</AccountId>
        <AccountType/>
      </UserInfo>
      <UserInfo>
        <DisplayName>CLARKE, Mary</DisplayName>
        <AccountId>683</AccountId>
        <AccountType/>
      </UserInfo>
      <UserInfo>
        <DisplayName>STEELE, Paul</DisplayName>
        <AccountId>93</AccountId>
        <AccountType/>
      </UserInfo>
      <UserInfo>
        <DisplayName>LAWRANCE, Tom</DisplayName>
        <AccountId>85</AccountId>
        <AccountType/>
      </UserInfo>
      <UserInfo>
        <DisplayName>KAUR, Bally</DisplayName>
        <AccountId>43</AccountId>
        <AccountType/>
      </UserInfo>
      <UserInfo>
        <DisplayName>RYLAND, Janet</DisplayName>
        <AccountId>42</AccountId>
        <AccountType/>
      </UserInfo>
      <UserInfo>
        <DisplayName>COLE, Rosie</DisplayName>
        <AccountId>500</AccountId>
        <AccountType/>
      </UserInfo>
      <UserInfo>
        <DisplayName>CLARKE, Sue</DisplayName>
        <AccountId>313</AccountId>
        <AccountType/>
      </UserInfo>
      <UserInfo>
        <DisplayName>WRIGHT, Louise</DisplayName>
        <AccountId>383</AccountId>
        <AccountType/>
      </UserInfo>
      <UserInfo>
        <DisplayName>NEAL, Richard</DisplayName>
        <AccountId>92</AccountId>
        <AccountType/>
      </UserInfo>
      <UserInfo>
        <DisplayName>KEMPLAY, Helen</DisplayName>
        <AccountId>257</AccountId>
        <AccountType/>
      </UserInfo>
      <UserInfo>
        <DisplayName>BAINES, Jacqueline</DisplayName>
        <AccountId>111</AccountId>
        <AccountType/>
      </UserInfo>
      <UserInfo>
        <DisplayName>FAISAL, Mariam</DisplayName>
        <AccountId>864</AccountId>
        <AccountType/>
      </UserInfo>
      <UserInfo>
        <DisplayName>COOPER, Patrick</DisplayName>
        <AccountId>80</AccountId>
        <AccountType/>
      </UserInfo>
      <UserInfo>
        <DisplayName>FREEMAN, Rob</DisplayName>
        <AccountId>316</AccountId>
        <AccountType/>
      </UserInfo>
    </SharedWithUsers>
    <TaxCatchAll xmlns="8c566321-f672-4e06-a901-b5e72b4c4357" xsi:nil="true"/>
    <lcf76f155ced4ddcb4097134ff3c332f xmlns="816ec48a-df29-4a66-9e4e-bbbb0adf990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AC47F25-FF93-42A4-983E-C42BCE83F0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61549C-75EF-406F-ACF0-E8EEF43D6D2F}">
  <ds:schemaRefs>
    <ds:schemaRef ds:uri="816ec48a-df29-4a66-9e4e-bbbb0adf9909"/>
    <ds:schemaRef ds:uri="8c566321-f672-4e06-a901-b5e72b4c4357"/>
    <ds:schemaRef ds:uri="9a8729ba-5d12-49a2-bb31-534dca2695f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1AA63E9-75EE-4162-9F77-68DC8A9C55BB}">
  <ds:schemaRefs>
    <ds:schemaRef ds:uri="816ec48a-df29-4a66-9e4e-bbbb0adf9909"/>
    <ds:schemaRef ds:uri="8c566321-f672-4e06-a901-b5e72b4c4357"/>
    <ds:schemaRef ds:uri="9a8729ba-5d12-49a2-bb31-534dca2695f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dfe-pp-template-widescreen (1)</Template>
  <TotalTime>22</TotalTime>
  <Words>2304</Words>
  <Application>Microsoft Office PowerPoint</Application>
  <PresentationFormat>Widescreen</PresentationFormat>
  <Paragraphs>333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Corbel</vt:lpstr>
      <vt:lpstr>Courier New</vt:lpstr>
      <vt:lpstr>Symbol</vt:lpstr>
      <vt:lpstr>Times New Roman</vt:lpstr>
      <vt:lpstr>Trebuchet MS</vt:lpstr>
      <vt:lpstr>Basis</vt:lpstr>
      <vt:lpstr>1_Basis</vt:lpstr>
      <vt:lpstr>Update on post-16 qualifications reform  Sue Clarke &amp; Janet Ryland – 27 April 2023 </vt:lpstr>
      <vt:lpstr>What we will cover </vt:lpstr>
      <vt:lpstr>Drivers for change </vt:lpstr>
      <vt:lpstr>Key changes we are introducing at level 3</vt:lpstr>
      <vt:lpstr>The new level 3 qualification landscape</vt:lpstr>
      <vt:lpstr>The new level 3 qualification landscape</vt:lpstr>
      <vt:lpstr>PowerPoint Presentation</vt:lpstr>
      <vt:lpstr>Subjects in which academic qualifications will be considered for funding approval</vt:lpstr>
      <vt:lpstr>Key changes we are introducing at level 2</vt:lpstr>
      <vt:lpstr>The new level 2 and below qualification landscape</vt:lpstr>
      <vt:lpstr>The new level 2 and below qualification landscape</vt:lpstr>
      <vt:lpstr>The new level 2 and below qualification landscape</vt:lpstr>
      <vt:lpstr>Key Points</vt:lpstr>
      <vt:lpstr>Department for Education   © Crown copyright 2022 </vt:lpstr>
    </vt:vector>
  </TitlesOfParts>
  <Manager>DfE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post-16 qualifications at level 3 and below</dc:title>
  <dc:subject>[Subtitle]</dc:subject>
  <dc:creator>LAWRANCE, Tom</dc:creator>
  <cp:keywords>[Add keywords]</cp:keywords>
  <cp:lastModifiedBy>RYLAND, Janet</cp:lastModifiedBy>
  <cp:revision>8</cp:revision>
  <dcterms:created xsi:type="dcterms:W3CDTF">2022-04-14T09:37:42Z</dcterms:created>
  <dcterms:modified xsi:type="dcterms:W3CDTF">2023-04-24T07:53:00Z</dcterms:modified>
  <cp:category>DfE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0x010100AD6536E9A3FFF84482CD5CB7355324C1</vt:lpwstr>
  </property>
  <property fmtid="{D5CDD505-2E9C-101B-9397-08002B2CF9AE}" pid="3" name="Site">
    <vt:lpwstr>22;#Communic​ati​ons|60b3cc5e-d979-4a7a-b73d-c058e341a548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