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3" r:id="rId5"/>
    <p:sldId id="352" r:id="rId6"/>
    <p:sldId id="355" r:id="rId7"/>
    <p:sldId id="351" r:id="rId8"/>
    <p:sldId id="353" r:id="rId9"/>
    <p:sldId id="356" r:id="rId10"/>
    <p:sldId id="354" r:id="rId11"/>
    <p:sldId id="357" r:id="rId12"/>
    <p:sldId id="359" r:id="rId13"/>
    <p:sldId id="360" r:id="rId14"/>
    <p:sldId id="361" r:id="rId15"/>
    <p:sldId id="358" r:id="rId16"/>
    <p:sldId id="362" r:id="rId17"/>
  </p:sldIdLst>
  <p:sldSz cx="9144000" cy="6858000" type="screen4x3"/>
  <p:notesSz cx="6888163" cy="1002188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7"/>
    <a:srgbClr val="00928C"/>
    <a:srgbClr val="FFCCFF"/>
    <a:srgbClr val="009900"/>
    <a:srgbClr val="FF9900"/>
    <a:srgbClr val="800080"/>
    <a:srgbClr val="0033CC"/>
    <a:srgbClr val="E927DB"/>
    <a:srgbClr val="1ED0E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1457" autoAdjust="0"/>
  </p:normalViewPr>
  <p:slideViewPr>
    <p:cSldViewPr snapToGrid="0" snapToObjects="1">
      <p:cViewPr varScale="1">
        <p:scale>
          <a:sx n="78" d="100"/>
          <a:sy n="78" d="100"/>
        </p:scale>
        <p:origin x="105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95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FC5263-F268-44CB-BA0C-A003260122A5}" type="datetimeFigureOut">
              <a:rPr lang="en-GB"/>
              <a:pPr/>
              <a:t>22/04/2023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109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1" cy="501095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4DD2C0-7714-4DAB-8C28-066478B3C6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6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95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E8B127-E519-4A86-9BBA-F535ACAAF609}" type="datetimeFigureOut">
              <a:rPr lang="en-GB"/>
              <a:pPr/>
              <a:t>22/04/2023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109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1" cy="501095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A66F0-7269-49F0-998E-01C1FB86F7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03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8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02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25538" t="43776" r="407" b="18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57200" y="6416675"/>
            <a:ext cx="183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1DBF405E-C345-401C-85D8-D82DF828E1BE}" type="slidenum">
              <a:rPr lang="en-GB" sz="1400">
                <a:solidFill>
                  <a:srgbClr val="0D0F67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400">
              <a:solidFill>
                <a:srgbClr val="0D0F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38" y="6418263"/>
            <a:ext cx="407987" cy="2270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0D1074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59524"/>
          </a:xfrm>
        </p:spPr>
        <p:txBody>
          <a:bodyPr/>
          <a:lstStyle>
            <a:lvl1pPr marL="0" indent="0" algn="ctr">
              <a:buNone/>
              <a:defRPr>
                <a:solidFill>
                  <a:srgbClr val="00928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Logo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1278" y="315882"/>
            <a:ext cx="2555522" cy="1038252"/>
          </a:xfrm>
          <a:prstGeom prst="rect">
            <a:avLst/>
          </a:prstGeom>
        </p:spPr>
      </p:pic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7646" cy="4525963"/>
          </a:xfrm>
        </p:spPr>
        <p:txBody>
          <a:bodyPr/>
          <a:lstStyle>
            <a:lvl1pPr>
              <a:defRPr>
                <a:solidFill>
                  <a:srgbClr val="00928C"/>
                </a:solidFill>
              </a:defRPr>
            </a:lvl1pPr>
            <a:lvl2pPr>
              <a:defRPr>
                <a:solidFill>
                  <a:srgbClr val="00928C"/>
                </a:solidFill>
              </a:defRPr>
            </a:lvl2pPr>
            <a:lvl3pPr>
              <a:defRPr>
                <a:solidFill>
                  <a:srgbClr val="00928C"/>
                </a:solidFill>
              </a:defRPr>
            </a:lvl3pPr>
            <a:lvl4pPr>
              <a:defRPr>
                <a:solidFill>
                  <a:srgbClr val="00928C"/>
                </a:solidFill>
              </a:defRPr>
            </a:lvl4pPr>
            <a:lvl5pPr>
              <a:defRPr>
                <a:solidFill>
                  <a:srgbClr val="00928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928C"/>
                </a:solidFill>
              </a:defRPr>
            </a:lvl1pPr>
            <a:lvl2pPr>
              <a:defRPr sz="2400">
                <a:solidFill>
                  <a:srgbClr val="00928C"/>
                </a:solidFill>
              </a:defRPr>
            </a:lvl2pPr>
            <a:lvl3pPr>
              <a:defRPr sz="2000">
                <a:solidFill>
                  <a:srgbClr val="00928C"/>
                </a:solidFill>
              </a:defRPr>
            </a:lvl3pPr>
            <a:lvl4pPr>
              <a:defRPr sz="1800">
                <a:solidFill>
                  <a:srgbClr val="00928C"/>
                </a:solidFill>
              </a:defRPr>
            </a:lvl4pPr>
            <a:lvl5pPr>
              <a:defRPr sz="1800">
                <a:solidFill>
                  <a:srgbClr val="0092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928C"/>
                </a:solidFill>
              </a:defRPr>
            </a:lvl1pPr>
            <a:lvl2pPr>
              <a:defRPr sz="2400">
                <a:solidFill>
                  <a:srgbClr val="00928C"/>
                </a:solidFill>
              </a:defRPr>
            </a:lvl2pPr>
            <a:lvl3pPr>
              <a:defRPr sz="2000">
                <a:solidFill>
                  <a:srgbClr val="00928C"/>
                </a:solidFill>
              </a:defRPr>
            </a:lvl3pPr>
            <a:lvl4pPr>
              <a:defRPr sz="1800">
                <a:solidFill>
                  <a:srgbClr val="00928C"/>
                </a:solidFill>
              </a:defRPr>
            </a:lvl4pPr>
            <a:lvl5pPr>
              <a:defRPr sz="1800">
                <a:solidFill>
                  <a:srgbClr val="00928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6" b="1809"/>
          <a:stretch/>
        </p:blipFill>
        <p:spPr>
          <a:xfrm>
            <a:off x="5257747" y="2941541"/>
            <a:ext cx="3886254" cy="3916459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51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1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37300"/>
            <a:ext cx="8229600" cy="0"/>
          </a:xfrm>
          <a:prstGeom prst="line">
            <a:avLst/>
          </a:prstGeom>
          <a:ln w="12700" cmpd="sng">
            <a:solidFill>
              <a:srgbClr val="0045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ogo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278" y="315882"/>
            <a:ext cx="2555522" cy="1038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</p:sldLayoutIdLst>
  <p:transition advTm="10000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4587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1074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928C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928C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928C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928C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928C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shcanhelp.com/protect-wordpress-rest-api-with-oauth2-auth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onwiz.com/2018/10/02/abc-inquiry-juggl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man-face-happy-smiling-29668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DD54-26B0-78C2-DCDB-5C8F6DFE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9019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004587"/>
                </a:solidFill>
              </a:rPr>
              <a:t>Running An Awarding Organisation…</a:t>
            </a:r>
            <a:br>
              <a:rPr lang="en-GB" sz="3600" b="1" dirty="0">
                <a:solidFill>
                  <a:srgbClr val="004587"/>
                </a:solidFill>
              </a:rPr>
            </a:br>
            <a:r>
              <a:rPr lang="en-GB" sz="1200" b="1" dirty="0">
                <a:solidFill>
                  <a:srgbClr val="004587"/>
                </a:solidFill>
              </a:rPr>
              <a:t> </a:t>
            </a:r>
            <a:br>
              <a:rPr lang="en-GB" sz="3600" b="1" dirty="0">
                <a:solidFill>
                  <a:srgbClr val="004587"/>
                </a:solidFill>
              </a:rPr>
            </a:br>
            <a:r>
              <a:rPr lang="en-GB" sz="3600" b="1" i="1" dirty="0">
                <a:solidFill>
                  <a:srgbClr val="004587"/>
                </a:solidFill>
              </a:rPr>
              <a:t>Can We Keep Everyone Happy? </a:t>
            </a:r>
            <a:br>
              <a:rPr lang="en-GB" sz="3600" b="1" i="1" dirty="0">
                <a:solidFill>
                  <a:srgbClr val="004587"/>
                </a:solidFill>
              </a:rPr>
            </a:br>
            <a:r>
              <a:rPr lang="en-GB" sz="1200" b="1" i="1" dirty="0">
                <a:solidFill>
                  <a:srgbClr val="004587"/>
                </a:solidFill>
              </a:rPr>
              <a:t> </a:t>
            </a:r>
            <a:br>
              <a:rPr lang="en-GB" sz="3600" b="1" i="1" dirty="0">
                <a:solidFill>
                  <a:srgbClr val="004587"/>
                </a:solidFill>
              </a:rPr>
            </a:br>
            <a:r>
              <a:rPr lang="en-GB" sz="3600" b="1" i="1" dirty="0">
                <a:solidFill>
                  <a:srgbClr val="004587"/>
                </a:solidFill>
              </a:rPr>
              <a:t>Should We Even Be Trying?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7D53F-A147-E0B4-D26E-12D475CC6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41707"/>
            <a:ext cx="6400800" cy="659524"/>
          </a:xfrm>
        </p:spPr>
        <p:txBody>
          <a:bodyPr/>
          <a:lstStyle/>
          <a:p>
            <a:r>
              <a:rPr lang="en-GB" sz="2800" b="1" dirty="0"/>
              <a:t>Vida Stewart, CEO </a:t>
            </a:r>
          </a:p>
          <a:p>
            <a:r>
              <a:rPr lang="en-GB" sz="2800" b="1" dirty="0"/>
              <a:t>Fiona Summers, Deputy CEO</a:t>
            </a:r>
          </a:p>
          <a:p>
            <a:r>
              <a:rPr lang="en-GB" sz="2800" b="1" i="1" dirty="0"/>
              <a:t>Laser Learning Awards</a:t>
            </a:r>
          </a:p>
        </p:txBody>
      </p:sp>
    </p:spTree>
    <p:extLst>
      <p:ext uri="{BB962C8B-B14F-4D97-AF65-F5344CB8AC3E}">
        <p14:creationId xmlns:p14="http://schemas.microsoft.com/office/powerpoint/2010/main" val="2233210010"/>
      </p:ext>
    </p:extLst>
  </p:cSld>
  <p:clrMapOvr>
    <a:masterClrMapping/>
  </p:clrMapOvr>
  <p:transition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3625C-E539-E120-0863-745FB56A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274638"/>
            <a:ext cx="5832131" cy="1143000"/>
          </a:xfrm>
        </p:spPr>
        <p:txBody>
          <a:bodyPr/>
          <a:lstStyle/>
          <a:p>
            <a:r>
              <a:rPr lang="en-GB" dirty="0"/>
              <a:t>Priorities and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040F-1905-D3E8-869B-4AC72A331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Flexibility and acceptability within tolerable boundaries</a:t>
            </a:r>
          </a:p>
          <a:p>
            <a:endParaRPr lang="en-GB" sz="1000" dirty="0"/>
          </a:p>
          <a:p>
            <a:r>
              <a:rPr lang="en-GB" sz="3200" dirty="0"/>
              <a:t>Priorities – awareness of how many stakeholders we’re trying to keep happy, and understanding of impacts</a:t>
            </a:r>
          </a:p>
          <a:p>
            <a:endParaRPr lang="en-GB" sz="1000" dirty="0"/>
          </a:p>
          <a:p>
            <a:r>
              <a:rPr lang="en-GB" sz="3200" dirty="0"/>
              <a:t>Responsiveness and proactivity versus achievability and reality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27808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AFAF-0CAD-C137-77EE-34F5BD48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ED8C-F439-9136-C20F-B2478031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Board members:</a:t>
            </a:r>
          </a:p>
          <a:p>
            <a:pPr lvl="1"/>
            <a:r>
              <a:rPr lang="en-GB" dirty="0"/>
              <a:t>aligned to values and mission</a:t>
            </a:r>
          </a:p>
          <a:p>
            <a:pPr lvl="1"/>
            <a:r>
              <a:rPr lang="en-GB" dirty="0"/>
              <a:t>hold SMT to account in a supportive, knowledgeable way</a:t>
            </a:r>
          </a:p>
          <a:p>
            <a:pPr lvl="1"/>
            <a:r>
              <a:rPr lang="en-GB" dirty="0"/>
              <a:t>sufficiently invested in LASER/sector</a:t>
            </a:r>
          </a:p>
          <a:p>
            <a:pPr lvl="1"/>
            <a:endParaRPr lang="en-GB" sz="800" dirty="0"/>
          </a:p>
          <a:p>
            <a:r>
              <a:rPr lang="en-GB" dirty="0"/>
              <a:t>Communicating our context(s)</a:t>
            </a:r>
          </a:p>
          <a:p>
            <a:endParaRPr lang="en-GB" sz="800" dirty="0"/>
          </a:p>
          <a:p>
            <a:r>
              <a:rPr lang="en-GB" dirty="0"/>
              <a:t>Consideration of what we need from the Board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140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6936-5895-0BC9-0D24-2414F112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and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CEEF-3D8F-4889-70EF-A003F4B1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24" y="1714501"/>
            <a:ext cx="9034130" cy="4868862"/>
          </a:xfrm>
        </p:spPr>
        <p:txBody>
          <a:bodyPr/>
          <a:lstStyle/>
          <a:p>
            <a:r>
              <a:rPr lang="en-GB" sz="3200" dirty="0"/>
              <a:t>Strength in numbers – sharing and working with other </a:t>
            </a:r>
            <a:r>
              <a:rPr lang="en-GB" dirty="0"/>
              <a:t>AOs</a:t>
            </a:r>
          </a:p>
          <a:p>
            <a:pPr lvl="1"/>
            <a:r>
              <a:rPr lang="en-GB" dirty="0"/>
              <a:t>formal (membership organisations, professional bodies, sector groups, AO forums)</a:t>
            </a:r>
          </a:p>
          <a:p>
            <a:pPr lvl="1"/>
            <a:r>
              <a:rPr lang="en-GB" dirty="0"/>
              <a:t>informal</a:t>
            </a:r>
          </a:p>
          <a:p>
            <a:pPr lvl="1"/>
            <a:r>
              <a:rPr lang="en-GB" dirty="0"/>
              <a:t>regulator supported networks and events/activities</a:t>
            </a:r>
          </a:p>
          <a:p>
            <a:pPr lvl="1"/>
            <a:r>
              <a:rPr lang="en-GB" dirty="0"/>
              <a:t>includes representation (including lobbying activity), good practice, intelligence gathering and sharing</a:t>
            </a:r>
          </a:p>
          <a:p>
            <a:pPr marL="0" indent="0">
              <a:buNone/>
            </a:pPr>
            <a:endParaRPr lang="en-GB" sz="3200" dirty="0"/>
          </a:p>
          <a:p>
            <a:pPr marL="457200" lvl="1" indent="0">
              <a:buNone/>
            </a:pP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49268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6801-9BE2-98A5-1A7E-51A40D9A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573163"/>
            <a:ext cx="8323007" cy="1484364"/>
          </a:xfrm>
        </p:spPr>
        <p:txBody>
          <a:bodyPr/>
          <a:lstStyle/>
          <a:p>
            <a:r>
              <a:rPr lang="en-GB" sz="3600" b="1" i="1" dirty="0"/>
              <a:t>Can We Keep Everyone Happy? </a:t>
            </a:r>
            <a:br>
              <a:rPr lang="en-GB" sz="3200" b="1" i="1" dirty="0"/>
            </a:br>
            <a:r>
              <a:rPr lang="en-GB" sz="1100" b="1" i="1" dirty="0"/>
              <a:t> </a:t>
            </a:r>
            <a:br>
              <a:rPr lang="en-GB" sz="3200" b="1" i="1" dirty="0"/>
            </a:br>
            <a:r>
              <a:rPr lang="en-GB" sz="3600" b="1" i="1" dirty="0"/>
              <a:t>Should We Even Be Trying?</a:t>
            </a:r>
            <a:br>
              <a:rPr lang="en-GB" sz="3600" b="1" i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AB9F-89F6-6752-A4D2-13E21151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880546"/>
            <a:ext cx="7419975" cy="2990850"/>
          </a:xfrm>
        </p:spPr>
        <p:txBody>
          <a:bodyPr/>
          <a:lstStyle/>
          <a:p>
            <a:r>
              <a:rPr lang="en-GB" sz="3200" dirty="0"/>
              <a:t>Shouldn’t be the main goal</a:t>
            </a:r>
          </a:p>
          <a:p>
            <a:r>
              <a:rPr lang="en-GB" dirty="0"/>
              <a:t>Incidental if we can meet needs</a:t>
            </a:r>
          </a:p>
          <a:p>
            <a:r>
              <a:rPr lang="en-GB" sz="3200" dirty="0"/>
              <a:t>Conflicting happiness</a:t>
            </a:r>
          </a:p>
          <a:p>
            <a:r>
              <a:rPr lang="en-GB" sz="3200" dirty="0"/>
              <a:t>Doing “the right thing”</a:t>
            </a:r>
          </a:p>
          <a:p>
            <a:r>
              <a:rPr lang="en-GB" sz="3200" dirty="0"/>
              <a:t>The </a:t>
            </a:r>
            <a:r>
              <a:rPr lang="en-GB" dirty="0"/>
              <a:t>balancing act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4E5ECD-A541-4BA5-B167-2E5948A71B25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551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5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D1074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dirty="0"/>
              <a:t>So…</a:t>
            </a:r>
          </a:p>
        </p:txBody>
      </p:sp>
      <p:pic>
        <p:nvPicPr>
          <p:cNvPr id="1026" name="Picture 2" descr="Balance disorders">
            <a:extLst>
              <a:ext uri="{FF2B5EF4-FFF2-40B4-BE49-F238E27FC236}">
                <a16:creationId xmlns:a16="http://schemas.microsoft.com/office/drawing/2014/main" id="{8F7D52EF-CD2C-0FF1-40F2-A5A0F0EA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0308" r="3164" b="14603"/>
          <a:stretch/>
        </p:blipFill>
        <p:spPr bwMode="auto">
          <a:xfrm>
            <a:off x="6046839" y="5053781"/>
            <a:ext cx="2644877" cy="1258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27896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Text&#10;&#10;Description automatically generated">
            <a:extLst>
              <a:ext uri="{FF2B5EF4-FFF2-40B4-BE49-F238E27FC236}">
                <a16:creationId xmlns:a16="http://schemas.microsoft.com/office/drawing/2014/main" id="{93660004-67AF-BC31-765A-6AC7FEA71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35" t="5100" r="5339" b="3850"/>
          <a:stretch/>
        </p:blipFill>
        <p:spPr>
          <a:xfrm>
            <a:off x="98323" y="1347019"/>
            <a:ext cx="8868695" cy="49876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4F8FDB-6408-5B1E-6247-E08F1DBB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Familiar?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DD8800-70DC-FE03-DEA8-78918316C29F}"/>
              </a:ext>
            </a:extLst>
          </p:cNvPr>
          <p:cNvSpPr/>
          <p:nvPr/>
        </p:nvSpPr>
        <p:spPr>
          <a:xfrm>
            <a:off x="8111611" y="6024799"/>
            <a:ext cx="855407" cy="30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C21E2E62-0F8F-673A-FBDB-BFC3864A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8251" y="5673545"/>
            <a:ext cx="1043700" cy="10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744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EAFE-C670-05E9-7E58-B26BF538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Magic Bullet</a:t>
            </a:r>
            <a:br>
              <a:rPr lang="en-GB" dirty="0"/>
            </a:br>
            <a:r>
              <a:rPr lang="en-GB" dirty="0"/>
              <a:t>(Our Secret Weapon)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F96D7-1E53-8306-F989-AA9416F0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678857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031" y="1565441"/>
            <a:ext cx="3479882" cy="2200311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en-GB" sz="2000" b="1" dirty="0"/>
              <a:t>Within the constraints of:</a:t>
            </a:r>
          </a:p>
          <a:p>
            <a:pPr algn="r">
              <a:spcBef>
                <a:spcPts val="0"/>
              </a:spcBef>
              <a:buNone/>
            </a:pPr>
            <a:r>
              <a:rPr lang="en-GB" sz="2000" dirty="0"/>
              <a:t>Regulators</a:t>
            </a:r>
          </a:p>
          <a:p>
            <a:pPr algn="r">
              <a:spcBef>
                <a:spcPts val="0"/>
              </a:spcBef>
              <a:buNone/>
            </a:pPr>
            <a:r>
              <a:rPr lang="en-GB" sz="2000" dirty="0"/>
              <a:t>Pseudo regulators</a:t>
            </a:r>
          </a:p>
          <a:p>
            <a:pPr algn="r">
              <a:spcBef>
                <a:spcPts val="0"/>
              </a:spcBef>
              <a:buNone/>
            </a:pPr>
            <a:r>
              <a:rPr lang="en-GB" sz="2000" dirty="0"/>
              <a:t>Funding bodies</a:t>
            </a:r>
          </a:p>
          <a:p>
            <a:pPr algn="r">
              <a:spcBef>
                <a:spcPts val="0"/>
              </a:spcBef>
              <a:buNone/>
            </a:pPr>
            <a:r>
              <a:rPr lang="en-GB" sz="2000" dirty="0"/>
              <a:t>DfE</a:t>
            </a:r>
          </a:p>
          <a:p>
            <a:pPr algn="r">
              <a:spcBef>
                <a:spcPts val="0"/>
              </a:spcBef>
              <a:buNone/>
            </a:pPr>
            <a:r>
              <a:rPr lang="en-GB" sz="2000" dirty="0"/>
              <a:t>Sector/Professional bodies</a:t>
            </a:r>
          </a:p>
          <a:p>
            <a:pPr algn="r">
              <a:spcBef>
                <a:spcPts val="600"/>
              </a:spcBef>
              <a:buNone/>
            </a:pPr>
            <a:endParaRPr lang="en-GB" sz="2400" dirty="0">
              <a:solidFill>
                <a:srgbClr val="199D8C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319605-5804-08D8-905E-BEEDFF0B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48"/>
            <a:ext cx="5518150" cy="1143000"/>
          </a:xfrm>
        </p:spPr>
        <p:txBody>
          <a:bodyPr/>
          <a:lstStyle/>
          <a:p>
            <a:r>
              <a:rPr lang="en-GB" dirty="0"/>
              <a:t>The Balancing Act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8EF411-08D0-B729-34E2-86197C296099}"/>
              </a:ext>
            </a:extLst>
          </p:cNvPr>
          <p:cNvSpPr txBox="1">
            <a:spLocks/>
          </p:cNvSpPr>
          <p:nvPr/>
        </p:nvSpPr>
        <p:spPr bwMode="auto">
          <a:xfrm>
            <a:off x="717751" y="1565441"/>
            <a:ext cx="3805084" cy="22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b="1" dirty="0"/>
              <a:t>Meeting the needs of: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Centres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Learners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Employers 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Staff 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Board/Trustees/Shareholders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GB" sz="2000" dirty="0">
              <a:solidFill>
                <a:srgbClr val="003A7C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GB" sz="2400" dirty="0">
              <a:solidFill>
                <a:srgbClr val="199D8C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7C92D3-C12E-F92A-9C57-045D67632A75}"/>
              </a:ext>
            </a:extLst>
          </p:cNvPr>
          <p:cNvSpPr txBox="1">
            <a:spLocks/>
          </p:cNvSpPr>
          <p:nvPr/>
        </p:nvSpPr>
        <p:spPr bwMode="auto">
          <a:xfrm>
            <a:off x="599768" y="4066919"/>
            <a:ext cx="8023122" cy="2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928C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2000" dirty="0"/>
              <a:t>Viability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000" dirty="0"/>
              <a:t>Manageability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en-GB" sz="2000" dirty="0"/>
              <a:t>Brand/Identity/</a:t>
            </a:r>
            <a:r>
              <a:rPr lang="en-GB" sz="2000" dirty="0" err="1"/>
              <a:t>ies</a:t>
            </a:r>
            <a:endParaRPr lang="en-GB" sz="2000" dirty="0"/>
          </a:p>
          <a:p>
            <a:pPr algn="ctr">
              <a:spcBef>
                <a:spcPts val="0"/>
              </a:spcBef>
              <a:buNone/>
            </a:pPr>
            <a:r>
              <a:rPr lang="en-GB" sz="2000" dirty="0"/>
              <a:t>Values and mission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000" dirty="0"/>
              <a:t>Maintaining confidence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000" dirty="0"/>
              <a:t>Procedures/Audit readiness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000" dirty="0"/>
              <a:t>Value to community/Productivity of nation</a:t>
            </a:r>
          </a:p>
          <a:p>
            <a:pPr algn="ctr">
              <a:spcBef>
                <a:spcPts val="600"/>
              </a:spcBef>
              <a:buFont typeface="Arial" pitchFamily="34" charset="0"/>
              <a:buNone/>
            </a:pPr>
            <a:endParaRPr lang="en-GB" sz="2000" dirty="0">
              <a:solidFill>
                <a:srgbClr val="003A7C"/>
              </a:solidFill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</a:pPr>
            <a:endParaRPr lang="en-GB" sz="2000" dirty="0">
              <a:solidFill>
                <a:srgbClr val="003A7C"/>
              </a:solidFill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</a:pPr>
            <a:endParaRPr lang="en-GB" sz="2400" dirty="0">
              <a:solidFill>
                <a:srgbClr val="199D8C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03514EA-19FA-65E0-4E6B-AA6D84FE5E16}"/>
              </a:ext>
            </a:extLst>
          </p:cNvPr>
          <p:cNvSpPr/>
          <p:nvPr/>
        </p:nvSpPr>
        <p:spPr>
          <a:xfrm>
            <a:off x="1936961" y="3679714"/>
            <a:ext cx="5368412" cy="2593266"/>
          </a:xfrm>
          <a:prstGeom prst="triangle">
            <a:avLst>
              <a:gd name="adj" fmla="val 49634"/>
            </a:avLst>
          </a:prstGeom>
          <a:noFill/>
          <a:ln w="38100">
            <a:solidFill>
              <a:srgbClr val="0045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D8B5B-C2FD-DED3-F0C5-C1A2685995C6}"/>
              </a:ext>
            </a:extLst>
          </p:cNvPr>
          <p:cNvCxnSpPr/>
          <p:nvPr/>
        </p:nvCxnSpPr>
        <p:spPr>
          <a:xfrm>
            <a:off x="717751" y="3615810"/>
            <a:ext cx="7787162" cy="0"/>
          </a:xfrm>
          <a:prstGeom prst="line">
            <a:avLst/>
          </a:prstGeom>
          <a:ln w="127000">
            <a:solidFill>
              <a:srgbClr val="0045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8142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77F1-BFE6-5C98-C8D4-8F4D4D14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2C72-1DDA-F1B4-2879-BE4C0D26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7" y="1600200"/>
            <a:ext cx="8883446" cy="4525963"/>
          </a:xfrm>
        </p:spPr>
        <p:txBody>
          <a:bodyPr/>
          <a:lstStyle/>
          <a:p>
            <a:r>
              <a:rPr lang="en-GB" sz="2400" dirty="0"/>
              <a:t>Changing policy landscapes and underlying detail</a:t>
            </a:r>
          </a:p>
          <a:p>
            <a:r>
              <a:rPr lang="en-GB" sz="2400" dirty="0"/>
              <a:t>Speaking same language/having common understanding – “lost in translation”</a:t>
            </a:r>
          </a:p>
          <a:p>
            <a:r>
              <a:rPr lang="en-GB" sz="2400" dirty="0"/>
              <a:t>Competing needs/demands</a:t>
            </a:r>
          </a:p>
          <a:p>
            <a:r>
              <a:rPr lang="en-GB" sz="2400" dirty="0"/>
              <a:t>Decision making and implications/unintended consequences</a:t>
            </a:r>
          </a:p>
          <a:p>
            <a:r>
              <a:rPr lang="en-GB" sz="2400" dirty="0"/>
              <a:t>Keeping up, keeping ahead?</a:t>
            </a:r>
          </a:p>
          <a:p>
            <a:r>
              <a:rPr lang="en-GB" sz="2400" dirty="0"/>
              <a:t>Timescales </a:t>
            </a:r>
          </a:p>
          <a:p>
            <a:r>
              <a:rPr lang="en-GB" sz="2400" dirty="0"/>
              <a:t>Running a business</a:t>
            </a:r>
          </a:p>
          <a:p>
            <a:r>
              <a:rPr lang="en-GB" sz="2400" dirty="0"/>
              <a:t>Dealing with human beings</a:t>
            </a:r>
          </a:p>
          <a:p>
            <a:r>
              <a:rPr lang="en-GB" sz="2400" dirty="0"/>
              <a:t>Continuous juggling </a:t>
            </a:r>
          </a:p>
          <a:p>
            <a:r>
              <a:rPr lang="en-GB" sz="2400" dirty="0"/>
              <a:t>The only constant is change!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869FF4D7-BCEE-B3E5-A9AB-9D5E1FA2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2" t="3297" b="12871"/>
          <a:stretch/>
        </p:blipFill>
        <p:spPr>
          <a:xfrm>
            <a:off x="6720951" y="3893574"/>
            <a:ext cx="2024843" cy="24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84591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09B1-771C-48EE-FCF4-D9FA3C88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Everyone Happy?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A072-D16B-5C60-19BA-1740D677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 lines – regulators; financial viability</a:t>
            </a:r>
          </a:p>
          <a:p>
            <a:r>
              <a:rPr lang="en-GB" dirty="0"/>
              <a:t>Needs v wants – why?</a:t>
            </a:r>
          </a:p>
          <a:p>
            <a:r>
              <a:rPr lang="en-GB" dirty="0"/>
              <a:t>Understanding</a:t>
            </a:r>
          </a:p>
          <a:p>
            <a:r>
              <a:rPr lang="en-GB" dirty="0"/>
              <a:t>Nuances </a:t>
            </a:r>
          </a:p>
          <a:p>
            <a:r>
              <a:rPr lang="en-GB" dirty="0"/>
              <a:t>Values and mission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The balancing act</a:t>
            </a:r>
          </a:p>
          <a:p>
            <a:endParaRPr lang="en-GB" dirty="0"/>
          </a:p>
        </p:txBody>
      </p:sp>
      <p:pic>
        <p:nvPicPr>
          <p:cNvPr id="21" name="Picture 20" descr="A cartoon of a dog&#10;&#10;Description automatically generated with low confidence">
            <a:extLst>
              <a:ext uri="{FF2B5EF4-FFF2-40B4-BE49-F238E27FC236}">
                <a16:creationId xmlns:a16="http://schemas.microsoft.com/office/drawing/2014/main" id="{2A789929-B8D7-9560-2586-2FB6CB16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8985" y="4409307"/>
            <a:ext cx="1666397" cy="18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53143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553D-E9D6-FC54-2971-AB52545E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1" y="2654281"/>
            <a:ext cx="7414351" cy="1143000"/>
          </a:xfrm>
        </p:spPr>
        <p:txBody>
          <a:bodyPr/>
          <a:lstStyle/>
          <a:p>
            <a:r>
              <a:rPr lang="en-GB" dirty="0"/>
              <a:t>How We (Try To) Cope …</a:t>
            </a:r>
          </a:p>
        </p:txBody>
      </p:sp>
    </p:spTree>
    <p:extLst>
      <p:ext uri="{BB962C8B-B14F-4D97-AF65-F5344CB8AC3E}">
        <p14:creationId xmlns:p14="http://schemas.microsoft.com/office/powerpoint/2010/main" val="194051586"/>
      </p:ext>
    </p:extLst>
  </p:cSld>
  <p:clrMapOvr>
    <a:masterClrMapping/>
  </p:clrMapOvr>
  <p:transition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8714-DD02-A787-3267-6B8E91C8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32" y="249066"/>
            <a:ext cx="5518150" cy="1143000"/>
          </a:xfrm>
        </p:spPr>
        <p:txBody>
          <a:bodyPr/>
          <a:lstStyle/>
          <a:p>
            <a:r>
              <a:rPr lang="en-GB" sz="3600" dirty="0"/>
              <a:t>The Team – Internal Knowledge and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0441-B06F-9623-0FE7-E80812EC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600200"/>
            <a:ext cx="8515350" cy="4705350"/>
          </a:xfrm>
        </p:spPr>
        <p:txBody>
          <a:bodyPr/>
          <a:lstStyle/>
          <a:p>
            <a:r>
              <a:rPr lang="en-GB" dirty="0"/>
              <a:t>Familiarity across whole team (not just RO) with requirements of regulators and pseudo regulators - shared responsibilities</a:t>
            </a:r>
          </a:p>
          <a:p>
            <a:endParaRPr lang="en-GB" sz="800" dirty="0"/>
          </a:p>
          <a:p>
            <a:r>
              <a:rPr lang="en-GB" dirty="0"/>
              <a:t>Competent, experienced staffing body, familiar with direction of travel</a:t>
            </a:r>
          </a:p>
          <a:p>
            <a:endParaRPr lang="en-GB" sz="800" dirty="0"/>
          </a:p>
          <a:p>
            <a:r>
              <a:rPr lang="en-GB" dirty="0"/>
              <a:t>Good understanding of needs of customers</a:t>
            </a:r>
          </a:p>
          <a:p>
            <a:endParaRPr lang="en-GB" sz="800" dirty="0"/>
          </a:p>
          <a:p>
            <a:r>
              <a:rPr lang="en-GB" dirty="0"/>
              <a:t>Learning from experience (our own and others’)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21579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DBD-0C03-E57A-7076-519DCADC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4623-282D-AD52-05FB-697D5898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Good working relationships and communications – internal; external (customers and stakeholders)</a:t>
            </a:r>
          </a:p>
          <a:p>
            <a:endParaRPr lang="en-GB" sz="1400" dirty="0"/>
          </a:p>
          <a:p>
            <a:r>
              <a:rPr lang="en-GB" sz="3200" dirty="0"/>
              <a:t>Understanding the very different needs of different centres and sectors</a:t>
            </a:r>
          </a:p>
          <a:p>
            <a:endParaRPr lang="en-GB" sz="1400" dirty="0"/>
          </a:p>
          <a:p>
            <a:r>
              <a:rPr lang="en-GB" sz="3200" dirty="0"/>
              <a:t>Adjusting communications accordingly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1743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ser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2D50DD16BF8499F70CCC500ACB62E" ma:contentTypeVersion="4" ma:contentTypeDescription="Create a new document." ma:contentTypeScope="" ma:versionID="7d3b29f9d6ab4b6dfc3610bb17101029">
  <xsd:schema xmlns:xsd="http://www.w3.org/2001/XMLSchema" xmlns:xs="http://www.w3.org/2001/XMLSchema" xmlns:p="http://schemas.microsoft.com/office/2006/metadata/properties" xmlns:ns2="f3ea1efc-fb69-4760-b138-76d089fe9aac" targetNamespace="http://schemas.microsoft.com/office/2006/metadata/properties" ma:root="true" ma:fieldsID="8f415b9aa8b9c9fa434b45a557525608" ns2:_="">
    <xsd:import namespace="f3ea1efc-fb69-4760-b138-76d089fe9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a1efc-fb69-4760-b138-76d089fe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0308D-03D8-42B0-8726-23F4D4AA9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a1efc-fb69-4760-b138-76d089fe9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02EC46-3495-42F1-BDB5-6FFAF5003DEB}">
  <ds:schemaRefs>
    <ds:schemaRef ds:uri="f3ea1efc-fb69-4760-b138-76d089fe9aa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6109CC-062F-41F4-951F-DD51D0471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Laser PowerPoint Template</Template>
  <TotalTime>9228</TotalTime>
  <Words>432</Words>
  <Application>Microsoft Office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Laser PowerPoint Template</vt:lpstr>
      <vt:lpstr>Running An Awarding Organisation…   Can We Keep Everyone Happy?    Should We Even Be Trying?</vt:lpstr>
      <vt:lpstr>Look Familiar?</vt:lpstr>
      <vt:lpstr>The Magic Bullet (Our Secret Weapon)</vt:lpstr>
      <vt:lpstr>The Balancing Act</vt:lpstr>
      <vt:lpstr>Challenges</vt:lpstr>
      <vt:lpstr>Keeping Everyone Happy?</vt:lpstr>
      <vt:lpstr>How We (Try To) Cope …</vt:lpstr>
      <vt:lpstr>The Team – Internal Knowledge and Expertise</vt:lpstr>
      <vt:lpstr>Communication</vt:lpstr>
      <vt:lpstr>Priorities and Balance</vt:lpstr>
      <vt:lpstr>Governance</vt:lpstr>
      <vt:lpstr>Collaboration and Networks</vt:lpstr>
      <vt:lpstr>Can We Keep Everyone Happy?    Should We Even Be Trying?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</dc:creator>
  <cp:lastModifiedBy>Vida Stewart</cp:lastModifiedBy>
  <cp:revision>109</cp:revision>
  <cp:lastPrinted>2023-03-24T10:29:36Z</cp:lastPrinted>
  <dcterms:created xsi:type="dcterms:W3CDTF">2012-01-25T16:02:20Z</dcterms:created>
  <dcterms:modified xsi:type="dcterms:W3CDTF">2023-04-22T11:49:19Z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0x0101009672D50DD16BF8499F70CCC500ACB62E</vt:lpwstr>
  </property>
</Properties>
</file>