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184" r:id="rId3"/>
    <p:sldId id="2185" r:id="rId4"/>
    <p:sldId id="2186" r:id="rId5"/>
    <p:sldId id="2183" r:id="rId6"/>
    <p:sldId id="1390" r:id="rId7"/>
    <p:sldId id="2181" r:id="rId8"/>
    <p:sldId id="2188" r:id="rId9"/>
    <p:sldId id="2187" r:id="rId10"/>
    <p:sldId id="2192" r:id="rId11"/>
    <p:sldId id="2193" r:id="rId12"/>
    <p:sldId id="28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0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996105-EE64-4387-826B-7C89E8D181A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C623988-FED8-4FE8-AC95-813A2A31D679}">
      <dgm:prSet phldrT="[Text]" custT="1"/>
      <dgm:spPr/>
      <dgm:t>
        <a:bodyPr/>
        <a:lstStyle/>
        <a:p>
          <a:pPr algn="ctr"/>
          <a:r>
            <a:rPr lang="en-GB" sz="1800"/>
            <a:t>Proportionate</a:t>
          </a:r>
        </a:p>
      </dgm:t>
    </dgm:pt>
    <dgm:pt modelId="{C6B8F194-50E3-4887-830A-BDEF4CBA9922}" type="parTrans" cxnId="{E14EED90-C0C5-403F-AFF7-D4EFFC43FCA8}">
      <dgm:prSet/>
      <dgm:spPr/>
      <dgm:t>
        <a:bodyPr/>
        <a:lstStyle/>
        <a:p>
          <a:pPr algn="ctr"/>
          <a:endParaRPr lang="en-GB" sz="1800"/>
        </a:p>
      </dgm:t>
    </dgm:pt>
    <dgm:pt modelId="{DCF6F937-0FC2-4B8D-90C7-A916A53D5D8C}" type="sibTrans" cxnId="{E14EED90-C0C5-403F-AFF7-D4EFFC43FCA8}">
      <dgm:prSet/>
      <dgm:spPr/>
      <dgm:t>
        <a:bodyPr/>
        <a:lstStyle/>
        <a:p>
          <a:pPr algn="ctr"/>
          <a:endParaRPr lang="en-GB" sz="1800"/>
        </a:p>
      </dgm:t>
    </dgm:pt>
    <dgm:pt modelId="{ED8A9724-EA9C-4D1A-9E00-C298612816E3}">
      <dgm:prSet phldrT="[Text]" custT="1"/>
      <dgm:spPr/>
      <dgm:t>
        <a:bodyPr/>
        <a:lstStyle/>
        <a:p>
          <a:pPr algn="ctr"/>
          <a:r>
            <a:rPr lang="en-GB" sz="1800"/>
            <a:t>No unnecessary duplication</a:t>
          </a:r>
        </a:p>
      </dgm:t>
    </dgm:pt>
    <dgm:pt modelId="{E0991B4C-60AF-4128-A237-7D12B6C400A2}" type="parTrans" cxnId="{9FD72495-57CC-4C73-AC0F-2BD366ECAB25}">
      <dgm:prSet/>
      <dgm:spPr/>
      <dgm:t>
        <a:bodyPr/>
        <a:lstStyle/>
        <a:p>
          <a:pPr algn="ctr"/>
          <a:endParaRPr lang="en-GB" sz="1800"/>
        </a:p>
      </dgm:t>
    </dgm:pt>
    <dgm:pt modelId="{53A09FFD-9C15-452B-8183-D68E3D26633E}" type="sibTrans" cxnId="{9FD72495-57CC-4C73-AC0F-2BD366ECAB25}">
      <dgm:prSet/>
      <dgm:spPr/>
      <dgm:t>
        <a:bodyPr/>
        <a:lstStyle/>
        <a:p>
          <a:pPr algn="ctr"/>
          <a:endParaRPr lang="en-GB" sz="1800"/>
        </a:p>
      </dgm:t>
    </dgm:pt>
    <dgm:pt modelId="{AC678F14-1734-432B-BDC6-F867E02E57D9}">
      <dgm:prSet phldrT="[Text]" custT="1"/>
      <dgm:spPr/>
      <dgm:t>
        <a:bodyPr/>
        <a:lstStyle/>
        <a:p>
          <a:pPr algn="ctr" rtl="0"/>
          <a:r>
            <a:rPr lang="en-GB" sz="1800" b="0"/>
            <a:t>Allow on-programme assessment</a:t>
          </a:r>
          <a:r>
            <a:rPr lang="en-GB" sz="1800" b="0">
              <a:latin typeface="Open Sans ExtraBold"/>
            </a:rPr>
            <a:t> </a:t>
          </a:r>
          <a:r>
            <a:rPr lang="en-GB" sz="1800" b="0">
              <a:latin typeface="Arial"/>
              <a:cs typeface="Arial"/>
            </a:rPr>
            <a:t>where appropriate</a:t>
          </a:r>
        </a:p>
      </dgm:t>
    </dgm:pt>
    <dgm:pt modelId="{D0E70E35-9B24-4D56-96C0-FD6797FF180B}" type="parTrans" cxnId="{59165B05-AA23-4F74-ADA2-ED2790198C27}">
      <dgm:prSet/>
      <dgm:spPr/>
      <dgm:t>
        <a:bodyPr/>
        <a:lstStyle/>
        <a:p>
          <a:pPr algn="ctr"/>
          <a:endParaRPr lang="en-GB" sz="1800"/>
        </a:p>
      </dgm:t>
    </dgm:pt>
    <dgm:pt modelId="{667170FF-B3C9-4B69-8F17-82C08E57E76F}" type="sibTrans" cxnId="{59165B05-AA23-4F74-ADA2-ED2790198C27}">
      <dgm:prSet/>
      <dgm:spPr/>
      <dgm:t>
        <a:bodyPr/>
        <a:lstStyle/>
        <a:p>
          <a:pPr algn="ctr"/>
          <a:endParaRPr lang="en-GB" sz="1800"/>
        </a:p>
      </dgm:t>
    </dgm:pt>
    <dgm:pt modelId="{A2FBB583-8777-4E14-8947-C91361A72F99}">
      <dgm:prSet phldrT="[Text]" custT="1"/>
      <dgm:spPr/>
      <dgm:t>
        <a:bodyPr/>
        <a:lstStyle/>
        <a:p>
          <a:pPr algn="ctr" rtl="0"/>
          <a:r>
            <a:rPr lang="en-GB" sz="1800"/>
            <a:t>Allow centre-assessment</a:t>
          </a:r>
          <a:r>
            <a:rPr lang="en-GB" sz="1800">
              <a:latin typeface="Open Sans ExtraBold"/>
            </a:rPr>
            <a:t> </a:t>
          </a:r>
          <a:r>
            <a:rPr lang="en-GB" sz="1800">
              <a:latin typeface="Arial"/>
              <a:cs typeface="Arial"/>
            </a:rPr>
            <a:t>where appropriate</a:t>
          </a:r>
        </a:p>
      </dgm:t>
    </dgm:pt>
    <dgm:pt modelId="{4764F48E-DFB0-42AC-B545-882CFA443584}" type="parTrans" cxnId="{3FCA4C21-CDA4-44D1-ADEC-F9AC9419C463}">
      <dgm:prSet/>
      <dgm:spPr/>
      <dgm:t>
        <a:bodyPr/>
        <a:lstStyle/>
        <a:p>
          <a:pPr algn="ctr"/>
          <a:endParaRPr lang="en-GB" sz="1800"/>
        </a:p>
      </dgm:t>
    </dgm:pt>
    <dgm:pt modelId="{37A77624-6CB1-46B2-B182-56F76C9B5E88}" type="sibTrans" cxnId="{3FCA4C21-CDA4-44D1-ADEC-F9AC9419C463}">
      <dgm:prSet/>
      <dgm:spPr/>
      <dgm:t>
        <a:bodyPr/>
        <a:lstStyle/>
        <a:p>
          <a:pPr algn="ctr"/>
          <a:endParaRPr lang="en-GB" sz="1800"/>
        </a:p>
      </dgm:t>
    </dgm:pt>
    <dgm:pt modelId="{4124F8BF-28F8-436E-9543-0973B29B4A61}">
      <dgm:prSet phldrT="[Text]" custT="1"/>
      <dgm:spPr/>
      <dgm:t>
        <a:bodyPr/>
        <a:lstStyle/>
        <a:p>
          <a:pPr algn="ctr"/>
          <a:r>
            <a:rPr lang="en-GB" sz="1800"/>
            <a:t>Short plans with minimal prescription</a:t>
          </a:r>
        </a:p>
      </dgm:t>
    </dgm:pt>
    <dgm:pt modelId="{1D1DF170-FA9C-44FD-990D-8999B2B01845}" type="parTrans" cxnId="{A90EAFF4-64CA-4765-8E01-C19C8BC16391}">
      <dgm:prSet/>
      <dgm:spPr/>
      <dgm:t>
        <a:bodyPr/>
        <a:lstStyle/>
        <a:p>
          <a:pPr algn="ctr"/>
          <a:endParaRPr lang="en-GB" sz="1800"/>
        </a:p>
      </dgm:t>
    </dgm:pt>
    <dgm:pt modelId="{FE492121-D36E-41DB-B83B-3A332D54B5CF}" type="sibTrans" cxnId="{A90EAFF4-64CA-4765-8E01-C19C8BC16391}">
      <dgm:prSet/>
      <dgm:spPr/>
      <dgm:t>
        <a:bodyPr/>
        <a:lstStyle/>
        <a:p>
          <a:pPr algn="ctr"/>
          <a:endParaRPr lang="en-GB" sz="1800"/>
        </a:p>
      </dgm:t>
    </dgm:pt>
    <dgm:pt modelId="{419A78ED-A214-47AC-85EC-C81E1FA7DE5D}">
      <dgm:prSet phldrT="[Text]" custT="1"/>
      <dgm:spPr/>
      <dgm:t>
        <a:bodyPr/>
        <a:lstStyle/>
        <a:p>
          <a:pPr algn="ctr"/>
          <a:r>
            <a:rPr lang="en-GB" sz="1800"/>
            <a:t>Employer-verified behaviours</a:t>
          </a:r>
        </a:p>
      </dgm:t>
    </dgm:pt>
    <dgm:pt modelId="{99174311-6CAC-4F71-A7F0-07E2E3B27621}" type="parTrans" cxnId="{9ADD651E-605D-43BA-B3EB-36931F98E3CF}">
      <dgm:prSet/>
      <dgm:spPr/>
      <dgm:t>
        <a:bodyPr/>
        <a:lstStyle/>
        <a:p>
          <a:pPr algn="ctr"/>
          <a:endParaRPr lang="en-GB" sz="1800"/>
        </a:p>
      </dgm:t>
    </dgm:pt>
    <dgm:pt modelId="{A750D064-8312-4766-8E5F-106BDEFCAD07}" type="sibTrans" cxnId="{9ADD651E-605D-43BA-B3EB-36931F98E3CF}">
      <dgm:prSet/>
      <dgm:spPr/>
      <dgm:t>
        <a:bodyPr/>
        <a:lstStyle/>
        <a:p>
          <a:pPr algn="ctr"/>
          <a:endParaRPr lang="en-GB" sz="1800"/>
        </a:p>
      </dgm:t>
    </dgm:pt>
    <dgm:pt modelId="{C2B8B349-7464-49BB-9F8C-3394B571CDD6}">
      <dgm:prSet phldrT="[Text]" custT="1"/>
      <dgm:spPr/>
      <dgm:t>
        <a:bodyPr/>
        <a:lstStyle/>
        <a:p>
          <a:pPr algn="ctr"/>
          <a:r>
            <a:rPr lang="en-GB" sz="1800"/>
            <a:t>Minimum number of assessment methods</a:t>
          </a:r>
        </a:p>
      </dgm:t>
    </dgm:pt>
    <dgm:pt modelId="{4ACC99FC-DDAE-4F59-B247-A0A594848DB0}" type="parTrans" cxnId="{CAF5074E-294F-4974-A934-199B535302CE}">
      <dgm:prSet/>
      <dgm:spPr/>
      <dgm:t>
        <a:bodyPr/>
        <a:lstStyle/>
        <a:p>
          <a:pPr algn="ctr"/>
          <a:endParaRPr lang="en-GB" sz="1800"/>
        </a:p>
      </dgm:t>
    </dgm:pt>
    <dgm:pt modelId="{18CAA4C2-FA2A-475E-BAAA-B7250C364F13}" type="sibTrans" cxnId="{CAF5074E-294F-4974-A934-199B535302CE}">
      <dgm:prSet/>
      <dgm:spPr/>
      <dgm:t>
        <a:bodyPr/>
        <a:lstStyle/>
        <a:p>
          <a:pPr algn="ctr"/>
          <a:endParaRPr lang="en-GB" sz="1800"/>
        </a:p>
      </dgm:t>
    </dgm:pt>
    <dgm:pt modelId="{A18E77CE-EBAC-43D0-847D-7B1976D6679D}">
      <dgm:prSet phldrT="[Text]" custT="1"/>
      <dgm:spPr/>
      <dgm:t>
        <a:bodyPr/>
        <a:lstStyle/>
        <a:p>
          <a:pPr algn="ctr"/>
          <a:r>
            <a:rPr lang="en-GB" sz="1800"/>
            <a:t>Make best use of technology</a:t>
          </a:r>
        </a:p>
      </dgm:t>
    </dgm:pt>
    <dgm:pt modelId="{FE0190B7-4FC5-486A-82CB-1D8215AC92A0}" type="parTrans" cxnId="{9FA7B6FF-0CF2-4807-A10A-C303D4CB8245}">
      <dgm:prSet/>
      <dgm:spPr/>
      <dgm:t>
        <a:bodyPr/>
        <a:lstStyle/>
        <a:p>
          <a:pPr algn="ctr"/>
          <a:endParaRPr lang="en-GB" sz="1800"/>
        </a:p>
      </dgm:t>
    </dgm:pt>
    <dgm:pt modelId="{EA69B818-9608-40A2-A807-7C59BA597326}" type="sibTrans" cxnId="{9FA7B6FF-0CF2-4807-A10A-C303D4CB8245}">
      <dgm:prSet/>
      <dgm:spPr/>
      <dgm:t>
        <a:bodyPr/>
        <a:lstStyle/>
        <a:p>
          <a:pPr algn="ctr"/>
          <a:endParaRPr lang="en-GB" sz="1800"/>
        </a:p>
      </dgm:t>
    </dgm:pt>
    <dgm:pt modelId="{4833CC8A-2EE7-4687-A561-1358EF38EB18}">
      <dgm:prSet phldrT="[Text]" custT="1"/>
      <dgm:spPr/>
      <dgm:t>
        <a:bodyPr/>
        <a:lstStyle/>
        <a:p>
          <a:pPr algn="ctr"/>
          <a:r>
            <a:rPr lang="en-GB" sz="1800"/>
            <a:t>Assessment at the right time, in the right place</a:t>
          </a:r>
        </a:p>
      </dgm:t>
    </dgm:pt>
    <dgm:pt modelId="{627F4564-EB8C-4203-A32E-459FBF3B6451}" type="parTrans" cxnId="{B34616CB-BFB7-4761-B15D-B7EEE14CFFE3}">
      <dgm:prSet/>
      <dgm:spPr/>
      <dgm:t>
        <a:bodyPr/>
        <a:lstStyle/>
        <a:p>
          <a:pPr algn="ctr"/>
          <a:endParaRPr lang="en-GB" sz="1800"/>
        </a:p>
      </dgm:t>
    </dgm:pt>
    <dgm:pt modelId="{B9D45D26-AC00-447C-AF3F-BD885495F4D8}" type="sibTrans" cxnId="{B34616CB-BFB7-4761-B15D-B7EEE14CFFE3}">
      <dgm:prSet/>
      <dgm:spPr/>
      <dgm:t>
        <a:bodyPr/>
        <a:lstStyle/>
        <a:p>
          <a:pPr algn="ctr"/>
          <a:endParaRPr lang="en-GB" sz="1800"/>
        </a:p>
      </dgm:t>
    </dgm:pt>
    <dgm:pt modelId="{D8C63704-6476-4320-B100-3161799E26AF}" type="pres">
      <dgm:prSet presAssocID="{73996105-EE64-4387-826B-7C89E8D181A6}" presName="diagram" presStyleCnt="0">
        <dgm:presLayoutVars>
          <dgm:dir/>
          <dgm:resizeHandles val="exact"/>
        </dgm:presLayoutVars>
      </dgm:prSet>
      <dgm:spPr/>
    </dgm:pt>
    <dgm:pt modelId="{5FDBBD11-B5BD-490B-8835-F02CA84CA469}" type="pres">
      <dgm:prSet presAssocID="{9C623988-FED8-4FE8-AC95-813A2A31D679}" presName="node" presStyleLbl="node1" presStyleIdx="0" presStyleCnt="9">
        <dgm:presLayoutVars>
          <dgm:bulletEnabled val="1"/>
        </dgm:presLayoutVars>
      </dgm:prSet>
      <dgm:spPr/>
    </dgm:pt>
    <dgm:pt modelId="{BC838860-6BD8-495C-B6B1-75B0FB140C76}" type="pres">
      <dgm:prSet presAssocID="{DCF6F937-0FC2-4B8D-90C7-A916A53D5D8C}" presName="sibTrans" presStyleCnt="0"/>
      <dgm:spPr/>
    </dgm:pt>
    <dgm:pt modelId="{75BB188E-3275-448C-BE72-AAB796C4A945}" type="pres">
      <dgm:prSet presAssocID="{ED8A9724-EA9C-4D1A-9E00-C298612816E3}" presName="node" presStyleLbl="node1" presStyleIdx="1" presStyleCnt="9">
        <dgm:presLayoutVars>
          <dgm:bulletEnabled val="1"/>
        </dgm:presLayoutVars>
      </dgm:prSet>
      <dgm:spPr/>
    </dgm:pt>
    <dgm:pt modelId="{A3676777-5478-452B-A729-FC7E78E9879B}" type="pres">
      <dgm:prSet presAssocID="{53A09FFD-9C15-452B-8183-D68E3D26633E}" presName="sibTrans" presStyleCnt="0"/>
      <dgm:spPr/>
    </dgm:pt>
    <dgm:pt modelId="{FD6A649C-46F2-4750-9E92-3A982C2EE046}" type="pres">
      <dgm:prSet presAssocID="{AC678F14-1734-432B-BDC6-F867E02E57D9}" presName="node" presStyleLbl="node1" presStyleIdx="2" presStyleCnt="9">
        <dgm:presLayoutVars>
          <dgm:bulletEnabled val="1"/>
        </dgm:presLayoutVars>
      </dgm:prSet>
      <dgm:spPr/>
    </dgm:pt>
    <dgm:pt modelId="{A9147D75-AFEB-4581-A668-4C25F95CA37C}" type="pres">
      <dgm:prSet presAssocID="{667170FF-B3C9-4B69-8F17-82C08E57E76F}" presName="sibTrans" presStyleCnt="0"/>
      <dgm:spPr/>
    </dgm:pt>
    <dgm:pt modelId="{67421B3C-7AEE-4739-AAE4-55CFA5345066}" type="pres">
      <dgm:prSet presAssocID="{A2FBB583-8777-4E14-8947-C91361A72F99}" presName="node" presStyleLbl="node1" presStyleIdx="3" presStyleCnt="9">
        <dgm:presLayoutVars>
          <dgm:bulletEnabled val="1"/>
        </dgm:presLayoutVars>
      </dgm:prSet>
      <dgm:spPr/>
    </dgm:pt>
    <dgm:pt modelId="{E24CFC02-188C-43D8-81A1-24071F13172F}" type="pres">
      <dgm:prSet presAssocID="{37A77624-6CB1-46B2-B182-56F76C9B5E88}" presName="sibTrans" presStyleCnt="0"/>
      <dgm:spPr/>
    </dgm:pt>
    <dgm:pt modelId="{FC7D8CF1-110A-41EF-B010-C95E6DC68FD2}" type="pres">
      <dgm:prSet presAssocID="{4124F8BF-28F8-436E-9543-0973B29B4A61}" presName="node" presStyleLbl="node1" presStyleIdx="4" presStyleCnt="9">
        <dgm:presLayoutVars>
          <dgm:bulletEnabled val="1"/>
        </dgm:presLayoutVars>
      </dgm:prSet>
      <dgm:spPr/>
    </dgm:pt>
    <dgm:pt modelId="{36B2F39A-EBFB-4899-8BE7-75FBAED37BD3}" type="pres">
      <dgm:prSet presAssocID="{FE492121-D36E-41DB-B83B-3A332D54B5CF}" presName="sibTrans" presStyleCnt="0"/>
      <dgm:spPr/>
    </dgm:pt>
    <dgm:pt modelId="{EFC3FAD1-D972-49C9-AC52-B5BEBFA3D07C}" type="pres">
      <dgm:prSet presAssocID="{419A78ED-A214-47AC-85EC-C81E1FA7DE5D}" presName="node" presStyleLbl="node1" presStyleIdx="5" presStyleCnt="9">
        <dgm:presLayoutVars>
          <dgm:bulletEnabled val="1"/>
        </dgm:presLayoutVars>
      </dgm:prSet>
      <dgm:spPr/>
    </dgm:pt>
    <dgm:pt modelId="{B7755651-E69F-4922-937F-66865A84148F}" type="pres">
      <dgm:prSet presAssocID="{A750D064-8312-4766-8E5F-106BDEFCAD07}" presName="sibTrans" presStyleCnt="0"/>
      <dgm:spPr/>
    </dgm:pt>
    <dgm:pt modelId="{B394467E-AA7D-4A2E-A29E-C49510248F64}" type="pres">
      <dgm:prSet presAssocID="{C2B8B349-7464-49BB-9F8C-3394B571CDD6}" presName="node" presStyleLbl="node1" presStyleIdx="6" presStyleCnt="9">
        <dgm:presLayoutVars>
          <dgm:bulletEnabled val="1"/>
        </dgm:presLayoutVars>
      </dgm:prSet>
      <dgm:spPr/>
    </dgm:pt>
    <dgm:pt modelId="{C3172D31-3F36-47A9-98C1-ECE177724E80}" type="pres">
      <dgm:prSet presAssocID="{18CAA4C2-FA2A-475E-BAAA-B7250C364F13}" presName="sibTrans" presStyleCnt="0"/>
      <dgm:spPr/>
    </dgm:pt>
    <dgm:pt modelId="{B78C9521-3A88-4157-AC8B-49B9BAB1B86A}" type="pres">
      <dgm:prSet presAssocID="{A18E77CE-EBAC-43D0-847D-7B1976D6679D}" presName="node" presStyleLbl="node1" presStyleIdx="7" presStyleCnt="9">
        <dgm:presLayoutVars>
          <dgm:bulletEnabled val="1"/>
        </dgm:presLayoutVars>
      </dgm:prSet>
      <dgm:spPr/>
    </dgm:pt>
    <dgm:pt modelId="{62FA4273-2DC8-4A00-9F97-34442E3CAC9C}" type="pres">
      <dgm:prSet presAssocID="{EA69B818-9608-40A2-A807-7C59BA597326}" presName="sibTrans" presStyleCnt="0"/>
      <dgm:spPr/>
    </dgm:pt>
    <dgm:pt modelId="{EAEEC4EE-036C-4548-BEA6-B38BA7C0DFE2}" type="pres">
      <dgm:prSet presAssocID="{4833CC8A-2EE7-4687-A561-1358EF38EB18}" presName="node" presStyleLbl="node1" presStyleIdx="8" presStyleCnt="9">
        <dgm:presLayoutVars>
          <dgm:bulletEnabled val="1"/>
        </dgm:presLayoutVars>
      </dgm:prSet>
      <dgm:spPr/>
    </dgm:pt>
  </dgm:ptLst>
  <dgm:cxnLst>
    <dgm:cxn modelId="{59165B05-AA23-4F74-ADA2-ED2790198C27}" srcId="{73996105-EE64-4387-826B-7C89E8D181A6}" destId="{AC678F14-1734-432B-BDC6-F867E02E57D9}" srcOrd="2" destOrd="0" parTransId="{D0E70E35-9B24-4D56-96C0-FD6797FF180B}" sibTransId="{667170FF-B3C9-4B69-8F17-82C08E57E76F}"/>
    <dgm:cxn modelId="{45D69B13-0850-48D2-B00E-5FFD5969680D}" type="presOf" srcId="{AC678F14-1734-432B-BDC6-F867E02E57D9}" destId="{FD6A649C-46F2-4750-9E92-3A982C2EE046}" srcOrd="0" destOrd="0" presId="urn:microsoft.com/office/officeart/2005/8/layout/default"/>
    <dgm:cxn modelId="{9ADD651E-605D-43BA-B3EB-36931F98E3CF}" srcId="{73996105-EE64-4387-826B-7C89E8D181A6}" destId="{419A78ED-A214-47AC-85EC-C81E1FA7DE5D}" srcOrd="5" destOrd="0" parTransId="{99174311-6CAC-4F71-A7F0-07E2E3B27621}" sibTransId="{A750D064-8312-4766-8E5F-106BDEFCAD07}"/>
    <dgm:cxn modelId="{3FCA4C21-CDA4-44D1-ADEC-F9AC9419C463}" srcId="{73996105-EE64-4387-826B-7C89E8D181A6}" destId="{A2FBB583-8777-4E14-8947-C91361A72F99}" srcOrd="3" destOrd="0" parTransId="{4764F48E-DFB0-42AC-B545-882CFA443584}" sibTransId="{37A77624-6CB1-46B2-B182-56F76C9B5E88}"/>
    <dgm:cxn modelId="{8451C637-99CE-4CB9-A685-4740ACAF7C35}" type="presOf" srcId="{ED8A9724-EA9C-4D1A-9E00-C298612816E3}" destId="{75BB188E-3275-448C-BE72-AAB796C4A945}" srcOrd="0" destOrd="0" presId="urn:microsoft.com/office/officeart/2005/8/layout/default"/>
    <dgm:cxn modelId="{AA86FB60-D0F3-4BF4-85B3-C8FAD50E75E7}" type="presOf" srcId="{4833CC8A-2EE7-4687-A561-1358EF38EB18}" destId="{EAEEC4EE-036C-4548-BEA6-B38BA7C0DFE2}" srcOrd="0" destOrd="0" presId="urn:microsoft.com/office/officeart/2005/8/layout/default"/>
    <dgm:cxn modelId="{DFC84D49-1237-4F90-8FEA-1E4C3FBFCFD9}" type="presOf" srcId="{419A78ED-A214-47AC-85EC-C81E1FA7DE5D}" destId="{EFC3FAD1-D972-49C9-AC52-B5BEBFA3D07C}" srcOrd="0" destOrd="0" presId="urn:microsoft.com/office/officeart/2005/8/layout/default"/>
    <dgm:cxn modelId="{CAF5074E-294F-4974-A934-199B535302CE}" srcId="{73996105-EE64-4387-826B-7C89E8D181A6}" destId="{C2B8B349-7464-49BB-9F8C-3394B571CDD6}" srcOrd="6" destOrd="0" parTransId="{4ACC99FC-DDAE-4F59-B247-A0A594848DB0}" sibTransId="{18CAA4C2-FA2A-475E-BAAA-B7250C364F13}"/>
    <dgm:cxn modelId="{E14EED90-C0C5-403F-AFF7-D4EFFC43FCA8}" srcId="{73996105-EE64-4387-826B-7C89E8D181A6}" destId="{9C623988-FED8-4FE8-AC95-813A2A31D679}" srcOrd="0" destOrd="0" parTransId="{C6B8F194-50E3-4887-830A-BDEF4CBA9922}" sibTransId="{DCF6F937-0FC2-4B8D-90C7-A916A53D5D8C}"/>
    <dgm:cxn modelId="{9FD72495-57CC-4C73-AC0F-2BD366ECAB25}" srcId="{73996105-EE64-4387-826B-7C89E8D181A6}" destId="{ED8A9724-EA9C-4D1A-9E00-C298612816E3}" srcOrd="1" destOrd="0" parTransId="{E0991B4C-60AF-4128-A237-7D12B6C400A2}" sibTransId="{53A09FFD-9C15-452B-8183-D68E3D26633E}"/>
    <dgm:cxn modelId="{B4E31E96-9F8E-4660-9243-D57EC3863DE5}" type="presOf" srcId="{4124F8BF-28F8-436E-9543-0973B29B4A61}" destId="{FC7D8CF1-110A-41EF-B010-C95E6DC68FD2}" srcOrd="0" destOrd="0" presId="urn:microsoft.com/office/officeart/2005/8/layout/default"/>
    <dgm:cxn modelId="{D4A2549F-55DF-492F-97AC-1EAF62CCA1F3}" type="presOf" srcId="{C2B8B349-7464-49BB-9F8C-3394B571CDD6}" destId="{B394467E-AA7D-4A2E-A29E-C49510248F64}" srcOrd="0" destOrd="0" presId="urn:microsoft.com/office/officeart/2005/8/layout/default"/>
    <dgm:cxn modelId="{2E3806AC-9576-488D-9C8C-8075BF08C4CC}" type="presOf" srcId="{9C623988-FED8-4FE8-AC95-813A2A31D679}" destId="{5FDBBD11-B5BD-490B-8835-F02CA84CA469}" srcOrd="0" destOrd="0" presId="urn:microsoft.com/office/officeart/2005/8/layout/default"/>
    <dgm:cxn modelId="{B34616CB-BFB7-4761-B15D-B7EEE14CFFE3}" srcId="{73996105-EE64-4387-826B-7C89E8D181A6}" destId="{4833CC8A-2EE7-4687-A561-1358EF38EB18}" srcOrd="8" destOrd="0" parTransId="{627F4564-EB8C-4203-A32E-459FBF3B6451}" sibTransId="{B9D45D26-AC00-447C-AF3F-BD885495F4D8}"/>
    <dgm:cxn modelId="{579DF7CE-B6D3-4CD7-B046-4E1C73D4A98A}" type="presOf" srcId="{A18E77CE-EBAC-43D0-847D-7B1976D6679D}" destId="{B78C9521-3A88-4157-AC8B-49B9BAB1B86A}" srcOrd="0" destOrd="0" presId="urn:microsoft.com/office/officeart/2005/8/layout/default"/>
    <dgm:cxn modelId="{8FBF7DD9-BF63-46CC-B0AD-E193FF64E56A}" type="presOf" srcId="{A2FBB583-8777-4E14-8947-C91361A72F99}" destId="{67421B3C-7AEE-4739-AAE4-55CFA5345066}" srcOrd="0" destOrd="0" presId="urn:microsoft.com/office/officeart/2005/8/layout/default"/>
    <dgm:cxn modelId="{D17360DF-2B24-4123-99D5-09DF8A1FA313}" type="presOf" srcId="{73996105-EE64-4387-826B-7C89E8D181A6}" destId="{D8C63704-6476-4320-B100-3161799E26AF}" srcOrd="0" destOrd="0" presId="urn:microsoft.com/office/officeart/2005/8/layout/default"/>
    <dgm:cxn modelId="{A90EAFF4-64CA-4765-8E01-C19C8BC16391}" srcId="{73996105-EE64-4387-826B-7C89E8D181A6}" destId="{4124F8BF-28F8-436E-9543-0973B29B4A61}" srcOrd="4" destOrd="0" parTransId="{1D1DF170-FA9C-44FD-990D-8999B2B01845}" sibTransId="{FE492121-D36E-41DB-B83B-3A332D54B5CF}"/>
    <dgm:cxn modelId="{9FA7B6FF-0CF2-4807-A10A-C303D4CB8245}" srcId="{73996105-EE64-4387-826B-7C89E8D181A6}" destId="{A18E77CE-EBAC-43D0-847D-7B1976D6679D}" srcOrd="7" destOrd="0" parTransId="{FE0190B7-4FC5-486A-82CB-1D8215AC92A0}" sibTransId="{EA69B818-9608-40A2-A807-7C59BA597326}"/>
    <dgm:cxn modelId="{9C3EBA3F-3D08-4FAE-A438-B61BBCDF5B06}" type="presParOf" srcId="{D8C63704-6476-4320-B100-3161799E26AF}" destId="{5FDBBD11-B5BD-490B-8835-F02CA84CA469}" srcOrd="0" destOrd="0" presId="urn:microsoft.com/office/officeart/2005/8/layout/default"/>
    <dgm:cxn modelId="{6701099F-E41C-4C28-8EF5-270BCA31CDC4}" type="presParOf" srcId="{D8C63704-6476-4320-B100-3161799E26AF}" destId="{BC838860-6BD8-495C-B6B1-75B0FB140C76}" srcOrd="1" destOrd="0" presId="urn:microsoft.com/office/officeart/2005/8/layout/default"/>
    <dgm:cxn modelId="{D2DBB4C0-CA85-49DA-9041-655D2980A459}" type="presParOf" srcId="{D8C63704-6476-4320-B100-3161799E26AF}" destId="{75BB188E-3275-448C-BE72-AAB796C4A945}" srcOrd="2" destOrd="0" presId="urn:microsoft.com/office/officeart/2005/8/layout/default"/>
    <dgm:cxn modelId="{558A13A6-945A-4E2E-B5F7-C35D93CC679A}" type="presParOf" srcId="{D8C63704-6476-4320-B100-3161799E26AF}" destId="{A3676777-5478-452B-A729-FC7E78E9879B}" srcOrd="3" destOrd="0" presId="urn:microsoft.com/office/officeart/2005/8/layout/default"/>
    <dgm:cxn modelId="{CB6BFB8A-5C26-470F-BCCA-F12B4543588B}" type="presParOf" srcId="{D8C63704-6476-4320-B100-3161799E26AF}" destId="{FD6A649C-46F2-4750-9E92-3A982C2EE046}" srcOrd="4" destOrd="0" presId="urn:microsoft.com/office/officeart/2005/8/layout/default"/>
    <dgm:cxn modelId="{78F05C4F-868D-40F7-9747-98289285712F}" type="presParOf" srcId="{D8C63704-6476-4320-B100-3161799E26AF}" destId="{A9147D75-AFEB-4581-A668-4C25F95CA37C}" srcOrd="5" destOrd="0" presId="urn:microsoft.com/office/officeart/2005/8/layout/default"/>
    <dgm:cxn modelId="{D63297E8-9E21-4223-9207-5D704367BF8F}" type="presParOf" srcId="{D8C63704-6476-4320-B100-3161799E26AF}" destId="{67421B3C-7AEE-4739-AAE4-55CFA5345066}" srcOrd="6" destOrd="0" presId="urn:microsoft.com/office/officeart/2005/8/layout/default"/>
    <dgm:cxn modelId="{446C2299-64CA-4392-9CBE-3493658A91D0}" type="presParOf" srcId="{D8C63704-6476-4320-B100-3161799E26AF}" destId="{E24CFC02-188C-43D8-81A1-24071F13172F}" srcOrd="7" destOrd="0" presId="urn:microsoft.com/office/officeart/2005/8/layout/default"/>
    <dgm:cxn modelId="{3E1E499D-5554-4DA3-94A6-BD562A0316A2}" type="presParOf" srcId="{D8C63704-6476-4320-B100-3161799E26AF}" destId="{FC7D8CF1-110A-41EF-B010-C95E6DC68FD2}" srcOrd="8" destOrd="0" presId="urn:microsoft.com/office/officeart/2005/8/layout/default"/>
    <dgm:cxn modelId="{8CE276C5-DC80-4EF7-8A3A-ECA25ABB6148}" type="presParOf" srcId="{D8C63704-6476-4320-B100-3161799E26AF}" destId="{36B2F39A-EBFB-4899-8BE7-75FBAED37BD3}" srcOrd="9" destOrd="0" presId="urn:microsoft.com/office/officeart/2005/8/layout/default"/>
    <dgm:cxn modelId="{289E3602-B72C-44A3-81BB-6ECE5E3FA7CC}" type="presParOf" srcId="{D8C63704-6476-4320-B100-3161799E26AF}" destId="{EFC3FAD1-D972-49C9-AC52-B5BEBFA3D07C}" srcOrd="10" destOrd="0" presId="urn:microsoft.com/office/officeart/2005/8/layout/default"/>
    <dgm:cxn modelId="{21EAAEFF-7A7E-4077-B31C-6A6E91C46043}" type="presParOf" srcId="{D8C63704-6476-4320-B100-3161799E26AF}" destId="{B7755651-E69F-4922-937F-66865A84148F}" srcOrd="11" destOrd="0" presId="urn:microsoft.com/office/officeart/2005/8/layout/default"/>
    <dgm:cxn modelId="{90A558CE-A8C0-4A67-A9A1-CDA3404F45F2}" type="presParOf" srcId="{D8C63704-6476-4320-B100-3161799E26AF}" destId="{B394467E-AA7D-4A2E-A29E-C49510248F64}" srcOrd="12" destOrd="0" presId="urn:microsoft.com/office/officeart/2005/8/layout/default"/>
    <dgm:cxn modelId="{689595AF-CC41-45F3-A833-FB5E304D3382}" type="presParOf" srcId="{D8C63704-6476-4320-B100-3161799E26AF}" destId="{C3172D31-3F36-47A9-98C1-ECE177724E80}" srcOrd="13" destOrd="0" presId="urn:microsoft.com/office/officeart/2005/8/layout/default"/>
    <dgm:cxn modelId="{37C18C90-2BC9-46DF-8559-5E649F2BD817}" type="presParOf" srcId="{D8C63704-6476-4320-B100-3161799E26AF}" destId="{B78C9521-3A88-4157-AC8B-49B9BAB1B86A}" srcOrd="14" destOrd="0" presId="urn:microsoft.com/office/officeart/2005/8/layout/default"/>
    <dgm:cxn modelId="{8284348C-146E-4458-9A82-0F326F72CA36}" type="presParOf" srcId="{D8C63704-6476-4320-B100-3161799E26AF}" destId="{62FA4273-2DC8-4A00-9F97-34442E3CAC9C}" srcOrd="15" destOrd="0" presId="urn:microsoft.com/office/officeart/2005/8/layout/default"/>
    <dgm:cxn modelId="{F65C6E2F-8C1A-4C1C-8FFB-941AECA58256}" type="presParOf" srcId="{D8C63704-6476-4320-B100-3161799E26AF}" destId="{EAEEC4EE-036C-4548-BEA6-B38BA7C0DFE2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BBD11-B5BD-490B-8835-F02CA84CA469}">
      <dsp:nvSpPr>
        <dsp:cNvPr id="0" name=""/>
        <dsp:cNvSpPr/>
      </dsp:nvSpPr>
      <dsp:spPr>
        <a:xfrm>
          <a:off x="638714" y="3875"/>
          <a:ext cx="2262113" cy="1357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Proportionate</a:t>
          </a:r>
        </a:p>
      </dsp:txBody>
      <dsp:txXfrm>
        <a:off x="638714" y="3875"/>
        <a:ext cx="2262113" cy="1357268"/>
      </dsp:txXfrm>
    </dsp:sp>
    <dsp:sp modelId="{75BB188E-3275-448C-BE72-AAB796C4A945}">
      <dsp:nvSpPr>
        <dsp:cNvPr id="0" name=""/>
        <dsp:cNvSpPr/>
      </dsp:nvSpPr>
      <dsp:spPr>
        <a:xfrm>
          <a:off x="3127039" y="3875"/>
          <a:ext cx="2262113" cy="1357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No unnecessary duplication</a:t>
          </a:r>
        </a:p>
      </dsp:txBody>
      <dsp:txXfrm>
        <a:off x="3127039" y="3875"/>
        <a:ext cx="2262113" cy="1357268"/>
      </dsp:txXfrm>
    </dsp:sp>
    <dsp:sp modelId="{FD6A649C-46F2-4750-9E92-3A982C2EE046}">
      <dsp:nvSpPr>
        <dsp:cNvPr id="0" name=""/>
        <dsp:cNvSpPr/>
      </dsp:nvSpPr>
      <dsp:spPr>
        <a:xfrm>
          <a:off x="5615364" y="3875"/>
          <a:ext cx="2262113" cy="1357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/>
            <a:t>Allow on-programme assessment</a:t>
          </a:r>
          <a:r>
            <a:rPr lang="en-GB" sz="1800" b="0" kern="1200">
              <a:latin typeface="Open Sans ExtraBold"/>
            </a:rPr>
            <a:t> </a:t>
          </a:r>
          <a:r>
            <a:rPr lang="en-GB" sz="1800" b="0" kern="1200">
              <a:latin typeface="Arial"/>
              <a:cs typeface="Arial"/>
            </a:rPr>
            <a:t>where appropriate</a:t>
          </a:r>
        </a:p>
      </dsp:txBody>
      <dsp:txXfrm>
        <a:off x="5615364" y="3875"/>
        <a:ext cx="2262113" cy="1357268"/>
      </dsp:txXfrm>
    </dsp:sp>
    <dsp:sp modelId="{67421B3C-7AEE-4739-AAE4-55CFA5345066}">
      <dsp:nvSpPr>
        <dsp:cNvPr id="0" name=""/>
        <dsp:cNvSpPr/>
      </dsp:nvSpPr>
      <dsp:spPr>
        <a:xfrm>
          <a:off x="638714" y="1587355"/>
          <a:ext cx="2262113" cy="1357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Allow centre-assessment</a:t>
          </a:r>
          <a:r>
            <a:rPr lang="en-GB" sz="1800" kern="1200">
              <a:latin typeface="Open Sans ExtraBold"/>
            </a:rPr>
            <a:t> </a:t>
          </a:r>
          <a:r>
            <a:rPr lang="en-GB" sz="1800" kern="1200">
              <a:latin typeface="Arial"/>
              <a:cs typeface="Arial"/>
            </a:rPr>
            <a:t>where appropriate</a:t>
          </a:r>
        </a:p>
      </dsp:txBody>
      <dsp:txXfrm>
        <a:off x="638714" y="1587355"/>
        <a:ext cx="2262113" cy="1357268"/>
      </dsp:txXfrm>
    </dsp:sp>
    <dsp:sp modelId="{FC7D8CF1-110A-41EF-B010-C95E6DC68FD2}">
      <dsp:nvSpPr>
        <dsp:cNvPr id="0" name=""/>
        <dsp:cNvSpPr/>
      </dsp:nvSpPr>
      <dsp:spPr>
        <a:xfrm>
          <a:off x="3127039" y="1587355"/>
          <a:ext cx="2262113" cy="1357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Short plans with minimal prescription</a:t>
          </a:r>
        </a:p>
      </dsp:txBody>
      <dsp:txXfrm>
        <a:off x="3127039" y="1587355"/>
        <a:ext cx="2262113" cy="1357268"/>
      </dsp:txXfrm>
    </dsp:sp>
    <dsp:sp modelId="{EFC3FAD1-D972-49C9-AC52-B5BEBFA3D07C}">
      <dsp:nvSpPr>
        <dsp:cNvPr id="0" name=""/>
        <dsp:cNvSpPr/>
      </dsp:nvSpPr>
      <dsp:spPr>
        <a:xfrm>
          <a:off x="5615364" y="1587355"/>
          <a:ext cx="2262113" cy="1357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Employer-verified behaviours</a:t>
          </a:r>
        </a:p>
      </dsp:txBody>
      <dsp:txXfrm>
        <a:off x="5615364" y="1587355"/>
        <a:ext cx="2262113" cy="1357268"/>
      </dsp:txXfrm>
    </dsp:sp>
    <dsp:sp modelId="{B394467E-AA7D-4A2E-A29E-C49510248F64}">
      <dsp:nvSpPr>
        <dsp:cNvPr id="0" name=""/>
        <dsp:cNvSpPr/>
      </dsp:nvSpPr>
      <dsp:spPr>
        <a:xfrm>
          <a:off x="638714" y="3170835"/>
          <a:ext cx="2262113" cy="1357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Minimum number of assessment methods</a:t>
          </a:r>
        </a:p>
      </dsp:txBody>
      <dsp:txXfrm>
        <a:off x="638714" y="3170835"/>
        <a:ext cx="2262113" cy="1357268"/>
      </dsp:txXfrm>
    </dsp:sp>
    <dsp:sp modelId="{B78C9521-3A88-4157-AC8B-49B9BAB1B86A}">
      <dsp:nvSpPr>
        <dsp:cNvPr id="0" name=""/>
        <dsp:cNvSpPr/>
      </dsp:nvSpPr>
      <dsp:spPr>
        <a:xfrm>
          <a:off x="3127039" y="3170835"/>
          <a:ext cx="2262113" cy="1357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Make best use of technology</a:t>
          </a:r>
        </a:p>
      </dsp:txBody>
      <dsp:txXfrm>
        <a:off x="3127039" y="3170835"/>
        <a:ext cx="2262113" cy="1357268"/>
      </dsp:txXfrm>
    </dsp:sp>
    <dsp:sp modelId="{EAEEC4EE-036C-4548-BEA6-B38BA7C0DFE2}">
      <dsp:nvSpPr>
        <dsp:cNvPr id="0" name=""/>
        <dsp:cNvSpPr/>
      </dsp:nvSpPr>
      <dsp:spPr>
        <a:xfrm>
          <a:off x="5615364" y="3170835"/>
          <a:ext cx="2262113" cy="1357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Assessment at the right time, in the right place</a:t>
          </a:r>
        </a:p>
      </dsp:txBody>
      <dsp:txXfrm>
        <a:off x="5615364" y="3170835"/>
        <a:ext cx="2262113" cy="1357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D8F72-7A4A-4E59-8AB3-FAC731AD4678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82EE6-2C4C-49EE-88B1-9CE1F8A9B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317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F6788D-A5B1-45F1-B333-60FEC2E7A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969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962F0-4E97-8F12-B2FF-2271CEAFA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282266-D92D-EFD7-337A-AC43184C57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5AE317-C514-07CD-3B7A-12AFFBA7A2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4FABE-30AA-883D-5AAB-9883F11263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3C73A-2FD9-43A8-A6A1-4001951287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649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4E89B-9C89-ED68-7097-E3D49B7C2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64645E-F4D4-7CF6-7A6B-C6E836DFC2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A5D3C7-EBBF-5897-4FF5-64089B01BA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4FCBC-FE32-733B-B071-5F2EAE9343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3C73A-2FD9-43A8-A6A1-4001951287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9483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F6788D-A5B1-45F1-B333-60FEC2E7A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474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F6788D-A5B1-45F1-B333-60FEC2E7A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184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5E0D4-3312-69FD-E786-EEABDF502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E49359-AB98-9EB5-5A7F-278341C4A2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4AF711-3FCA-EE25-6906-5B873ED099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10314F-44AF-75A9-1802-AC47339A35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3C73A-2FD9-43A8-A6A1-4001951287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272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48DE4-2CD4-5849-47FA-58C4712AD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D69E4B-B022-26EC-DBBC-62E9D473DD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D37741-F40A-B691-9E29-BE1BD3B23D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9FB2F-D2C8-7AAD-B16A-08C2DF47EA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3C73A-2FD9-43A8-A6A1-4001951287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582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05A11-EC9E-6EF9-2B41-F48AE5857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00DA3F-61AA-A34A-3FBB-FE78377C6B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488429-C1C5-A3D7-F2B9-C5EF09A5F0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8BFEFD-8A7F-970E-28CC-3496F65965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3C73A-2FD9-43A8-A6A1-4001951287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616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71630-1900-41E1-9A4C-0C48B0A4BDF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816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F6788D-A5B1-45F1-B333-60FEC2E7A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364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5D6A5-0A16-5396-C16A-700BBCA35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660DC0-BD5B-91AF-EFDE-6D8D79AEEC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D14145-4446-5C8A-17C8-DCCFB2D3B3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C3834-5917-D967-4D61-713CCFE8F0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3C73A-2FD9-43A8-A6A1-4001951287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280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587D4-9030-76C5-4385-3CA9F5E24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E88545-69D6-FA62-FD9C-BA7607BAED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219FE7-EF63-C652-E96E-01A0A2DE17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9DE1D-B2CB-C858-7870-B6430A5916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3C73A-2FD9-43A8-A6A1-4001951287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112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C989F-8B80-FD12-AD40-D0D4EF8C78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947495"/>
            <a:ext cx="10917115" cy="1562467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rgbClr val="F7F5F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1B5E32-81B9-85FB-2D04-59C88AA2DF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829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7F5F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2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64D8A-AEDE-5588-4B7C-A71669DD9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AE1F9C7-632E-27C7-4648-409B2FF928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32539" y="6177125"/>
            <a:ext cx="4463892" cy="50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38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A4E4268C-3911-51BE-F5F6-53A8A42813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32539" y="6177125"/>
            <a:ext cx="4463892" cy="50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99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11631-951E-742D-B348-3C863D3A2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E4B84-26B2-6817-4448-B0DDB35D7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2DD03E-B57C-9A15-EEA4-AD627299C2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BF580BC-E5ED-DE80-ACD4-0B66F935E0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32539" y="6177125"/>
            <a:ext cx="4463892" cy="50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46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6E9B3-D88F-3019-0CD4-F1E6213A2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BA5D2C-8C2D-94A4-2EE4-1D25A76CA9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8333BB-B59E-41F3-B6F6-AF796A4EF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CC17ED26-AB99-4CBE-A99B-CA63A072FC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32539" y="6177125"/>
            <a:ext cx="4463892" cy="50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88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36F3F-A9A8-BC13-699F-A1017075B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500188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F133A-C518-6A31-C662-679949FB4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37172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6DD8A4-6201-3E38-7126-712D4E1D981B}"/>
              </a:ext>
            </a:extLst>
          </p:cNvPr>
          <p:cNvSpPr txBox="1"/>
          <p:nvPr userDrawn="1"/>
        </p:nvSpPr>
        <p:spPr>
          <a:xfrm>
            <a:off x="750404" y="5033716"/>
            <a:ext cx="215977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n-GB" sz="1800" b="1" i="0" u="none" strike="noStrike" baseline="30000" dirty="0">
                <a:solidFill>
                  <a:srgbClr val="F7F5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London</a:t>
            </a:r>
            <a:br>
              <a:rPr lang="en-GB" sz="1800" b="0" i="0" u="none" strike="noStrike" baseline="30000" dirty="0">
                <a:solidFill>
                  <a:srgbClr val="F7F5F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="0" i="0" u="none" strike="noStrike" baseline="30000" dirty="0">
                <a:solidFill>
                  <a:srgbClr val="F7F5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Sanctuary Buildings, </a:t>
            </a:r>
            <a:br>
              <a:rPr lang="en-GB" sz="1800" b="0" i="0" u="none" strike="noStrike" baseline="30000" dirty="0">
                <a:solidFill>
                  <a:srgbClr val="F7F5F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="0" i="0" u="none" strike="noStrike" baseline="30000" dirty="0">
                <a:solidFill>
                  <a:srgbClr val="F7F5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Great Smith Street, </a:t>
            </a:r>
            <a:br>
              <a:rPr lang="en-GB" sz="1800" b="0" i="0" u="none" strike="noStrike" baseline="30000" dirty="0">
                <a:solidFill>
                  <a:srgbClr val="F7F5F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="0" i="0" u="none" strike="noStrike" baseline="30000" dirty="0">
                <a:solidFill>
                  <a:srgbClr val="F7F5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London SW1P 3BT</a:t>
            </a:r>
          </a:p>
          <a:p>
            <a:pPr marR="0" algn="l" rtl="0"/>
            <a:endParaRPr lang="en-GB" sz="1800" b="1" i="0" u="none" strike="noStrike" baseline="30000" dirty="0">
              <a:solidFill>
                <a:srgbClr val="F7F5F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l" rtl="0"/>
            <a:r>
              <a:rPr lang="en-GB" sz="1800" b="1" i="0" u="none" strike="noStrike" baseline="30000" dirty="0">
                <a:solidFill>
                  <a:srgbClr val="F7F5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Coventry</a:t>
            </a:r>
            <a:br>
              <a:rPr lang="en-GB" sz="1800" b="0" i="0" u="none" strike="noStrike" baseline="30000" dirty="0">
                <a:solidFill>
                  <a:srgbClr val="F7F5F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="0" i="0" u="none" strike="noStrike" baseline="30000" dirty="0">
                <a:solidFill>
                  <a:srgbClr val="F7F5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2 Cheylesmore House, </a:t>
            </a:r>
            <a:br>
              <a:rPr lang="en-GB" sz="1800" b="0" i="0" u="none" strike="noStrike" baseline="30000" dirty="0">
                <a:solidFill>
                  <a:srgbClr val="F7F5F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="0" i="0" u="none" strike="noStrike" baseline="30000" dirty="0">
                <a:solidFill>
                  <a:srgbClr val="F7F5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Quinton Rd, </a:t>
            </a:r>
            <a:br>
              <a:rPr lang="en-GB" sz="1800" b="0" i="0" u="none" strike="noStrike" baseline="30000" dirty="0">
                <a:solidFill>
                  <a:srgbClr val="F7F5F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="0" i="0" u="none" strike="noStrike" baseline="30000" dirty="0">
                <a:solidFill>
                  <a:srgbClr val="F7F5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Coventry CV1 2WT</a:t>
            </a:r>
          </a:p>
        </p:txBody>
      </p:sp>
    </p:spTree>
    <p:extLst>
      <p:ext uri="{BB962C8B-B14F-4D97-AF65-F5344CB8AC3E}">
        <p14:creationId xmlns:p14="http://schemas.microsoft.com/office/powerpoint/2010/main" val="100071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C989F-8B80-FD12-AD40-D0D4EF8C78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947495"/>
            <a:ext cx="10917115" cy="1562467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rgbClr val="F7F5F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1B5E32-81B9-85FB-2D04-59C88AA2DF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829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7F5F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002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AF961-3D31-532A-E0AE-533E55878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BE1CD-AF76-5325-78F7-3EA1BCAE3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5D25F3A3-0C34-0202-5F69-49749D9CB1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32539" y="6177125"/>
            <a:ext cx="4463892" cy="50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98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006D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AF961-3D31-532A-E0AE-533E55878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7F5F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BE1CD-AF76-5325-78F7-3EA1BCAE3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CC4FAC-597A-16E7-3993-673D07FAA4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23745" y="6177125"/>
            <a:ext cx="4463892" cy="50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55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rgbClr val="006D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7FB4B50D-472A-9F1E-FAAE-409F70E35BDA}"/>
              </a:ext>
            </a:extLst>
          </p:cNvPr>
          <p:cNvSpPr/>
          <p:nvPr userDrawn="1"/>
        </p:nvSpPr>
        <p:spPr>
          <a:xfrm>
            <a:off x="2767331" y="0"/>
            <a:ext cx="9424670" cy="6859089"/>
          </a:xfrm>
          <a:custGeom>
            <a:avLst/>
            <a:gdLst/>
            <a:ahLst/>
            <a:cxnLst/>
            <a:rect l="l" t="t" r="r" b="b"/>
            <a:pathLst>
              <a:path w="10837544" h="11308715">
                <a:moveTo>
                  <a:pt x="10837353" y="0"/>
                </a:moveTo>
                <a:lnTo>
                  <a:pt x="1886412" y="0"/>
                </a:lnTo>
                <a:lnTo>
                  <a:pt x="1811178" y="244745"/>
                </a:lnTo>
                <a:lnTo>
                  <a:pt x="1717145" y="548902"/>
                </a:lnTo>
                <a:lnTo>
                  <a:pt x="1282445" y="1946530"/>
                </a:lnTo>
                <a:lnTo>
                  <a:pt x="1216414" y="2160210"/>
                </a:lnTo>
                <a:lnTo>
                  <a:pt x="1151303" y="2372012"/>
                </a:lnTo>
                <a:lnTo>
                  <a:pt x="1108444" y="2512176"/>
                </a:lnTo>
                <a:lnTo>
                  <a:pt x="1066050" y="2651513"/>
                </a:lnTo>
                <a:lnTo>
                  <a:pt x="1024144" y="2790028"/>
                </a:lnTo>
                <a:lnTo>
                  <a:pt x="1003380" y="2858977"/>
                </a:lnTo>
                <a:lnTo>
                  <a:pt x="982747" y="2927722"/>
                </a:lnTo>
                <a:lnTo>
                  <a:pt x="962246" y="2996263"/>
                </a:lnTo>
                <a:lnTo>
                  <a:pt x="941881" y="3064601"/>
                </a:lnTo>
                <a:lnTo>
                  <a:pt x="921655" y="3132735"/>
                </a:lnTo>
                <a:lnTo>
                  <a:pt x="901570" y="3200666"/>
                </a:lnTo>
                <a:lnTo>
                  <a:pt x="881630" y="3268395"/>
                </a:lnTo>
                <a:lnTo>
                  <a:pt x="861836" y="3335922"/>
                </a:lnTo>
                <a:lnTo>
                  <a:pt x="842192" y="3403247"/>
                </a:lnTo>
                <a:lnTo>
                  <a:pt x="822701" y="3470371"/>
                </a:lnTo>
                <a:lnTo>
                  <a:pt x="803365" y="3537295"/>
                </a:lnTo>
                <a:lnTo>
                  <a:pt x="784187" y="3604018"/>
                </a:lnTo>
                <a:lnTo>
                  <a:pt x="765170" y="3670541"/>
                </a:lnTo>
                <a:lnTo>
                  <a:pt x="746316" y="3736864"/>
                </a:lnTo>
                <a:lnTo>
                  <a:pt x="727630" y="3802988"/>
                </a:lnTo>
                <a:lnTo>
                  <a:pt x="709112" y="3868914"/>
                </a:lnTo>
                <a:lnTo>
                  <a:pt x="690767" y="3934641"/>
                </a:lnTo>
                <a:lnTo>
                  <a:pt x="672596" y="4000171"/>
                </a:lnTo>
                <a:lnTo>
                  <a:pt x="654604" y="4065502"/>
                </a:lnTo>
                <a:lnTo>
                  <a:pt x="636791" y="4130637"/>
                </a:lnTo>
                <a:lnTo>
                  <a:pt x="619162" y="4195576"/>
                </a:lnTo>
                <a:lnTo>
                  <a:pt x="601719" y="4260318"/>
                </a:lnTo>
                <a:lnTo>
                  <a:pt x="584465" y="4324864"/>
                </a:lnTo>
                <a:lnTo>
                  <a:pt x="567403" y="4389214"/>
                </a:lnTo>
                <a:lnTo>
                  <a:pt x="550535" y="4453370"/>
                </a:lnTo>
                <a:lnTo>
                  <a:pt x="533864" y="4517331"/>
                </a:lnTo>
                <a:lnTo>
                  <a:pt x="517394" y="4581098"/>
                </a:lnTo>
                <a:lnTo>
                  <a:pt x="501126" y="4644672"/>
                </a:lnTo>
                <a:lnTo>
                  <a:pt x="485064" y="4708052"/>
                </a:lnTo>
                <a:lnTo>
                  <a:pt x="469210" y="4771239"/>
                </a:lnTo>
                <a:lnTo>
                  <a:pt x="453568" y="4834233"/>
                </a:lnTo>
                <a:lnTo>
                  <a:pt x="438139" y="4897035"/>
                </a:lnTo>
                <a:lnTo>
                  <a:pt x="422927" y="4959646"/>
                </a:lnTo>
                <a:lnTo>
                  <a:pt x="407935" y="5022065"/>
                </a:lnTo>
                <a:lnTo>
                  <a:pt x="393166" y="5084294"/>
                </a:lnTo>
                <a:lnTo>
                  <a:pt x="378621" y="5146332"/>
                </a:lnTo>
                <a:lnTo>
                  <a:pt x="364305" y="5208180"/>
                </a:lnTo>
                <a:lnTo>
                  <a:pt x="350219" y="5269839"/>
                </a:lnTo>
                <a:lnTo>
                  <a:pt x="336367" y="5331308"/>
                </a:lnTo>
                <a:lnTo>
                  <a:pt x="322751" y="5392588"/>
                </a:lnTo>
                <a:lnTo>
                  <a:pt x="309375" y="5453680"/>
                </a:lnTo>
                <a:lnTo>
                  <a:pt x="296240" y="5514584"/>
                </a:lnTo>
                <a:lnTo>
                  <a:pt x="283350" y="5575301"/>
                </a:lnTo>
                <a:lnTo>
                  <a:pt x="270708" y="5635830"/>
                </a:lnTo>
                <a:lnTo>
                  <a:pt x="258316" y="5696173"/>
                </a:lnTo>
                <a:lnTo>
                  <a:pt x="246177" y="5756329"/>
                </a:lnTo>
                <a:lnTo>
                  <a:pt x="234294" y="5816300"/>
                </a:lnTo>
                <a:lnTo>
                  <a:pt x="222670" y="5876084"/>
                </a:lnTo>
                <a:lnTo>
                  <a:pt x="211307" y="5935684"/>
                </a:lnTo>
                <a:lnTo>
                  <a:pt x="200209" y="5995100"/>
                </a:lnTo>
                <a:lnTo>
                  <a:pt x="189378" y="6054330"/>
                </a:lnTo>
                <a:lnTo>
                  <a:pt x="178816" y="6113378"/>
                </a:lnTo>
                <a:lnTo>
                  <a:pt x="168528" y="6172241"/>
                </a:lnTo>
                <a:lnTo>
                  <a:pt x="158515" y="6230922"/>
                </a:lnTo>
                <a:lnTo>
                  <a:pt x="148780" y="6289420"/>
                </a:lnTo>
                <a:lnTo>
                  <a:pt x="139326" y="6347736"/>
                </a:lnTo>
                <a:lnTo>
                  <a:pt x="130156" y="6405870"/>
                </a:lnTo>
                <a:lnTo>
                  <a:pt x="121273" y="6463823"/>
                </a:lnTo>
                <a:lnTo>
                  <a:pt x="112679" y="6521594"/>
                </a:lnTo>
                <a:lnTo>
                  <a:pt x="104378" y="6579186"/>
                </a:lnTo>
                <a:lnTo>
                  <a:pt x="96372" y="6636597"/>
                </a:lnTo>
                <a:lnTo>
                  <a:pt x="88663" y="6693828"/>
                </a:lnTo>
                <a:lnTo>
                  <a:pt x="81255" y="6750880"/>
                </a:lnTo>
                <a:lnTo>
                  <a:pt x="74151" y="6807754"/>
                </a:lnTo>
                <a:lnTo>
                  <a:pt x="67352" y="6864448"/>
                </a:lnTo>
                <a:lnTo>
                  <a:pt x="60863" y="6920965"/>
                </a:lnTo>
                <a:lnTo>
                  <a:pt x="54686" y="6977304"/>
                </a:lnTo>
                <a:lnTo>
                  <a:pt x="48823" y="7033466"/>
                </a:lnTo>
                <a:lnTo>
                  <a:pt x="43278" y="7089451"/>
                </a:lnTo>
                <a:lnTo>
                  <a:pt x="38052" y="7145260"/>
                </a:lnTo>
                <a:lnTo>
                  <a:pt x="33150" y="7200892"/>
                </a:lnTo>
                <a:lnTo>
                  <a:pt x="28574" y="7256349"/>
                </a:lnTo>
                <a:lnTo>
                  <a:pt x="24326" y="7311631"/>
                </a:lnTo>
                <a:lnTo>
                  <a:pt x="20410" y="7366739"/>
                </a:lnTo>
                <a:lnTo>
                  <a:pt x="16827" y="7421671"/>
                </a:lnTo>
                <a:lnTo>
                  <a:pt x="13582" y="7476430"/>
                </a:lnTo>
                <a:lnTo>
                  <a:pt x="10677" y="7531016"/>
                </a:lnTo>
                <a:lnTo>
                  <a:pt x="8114" y="7585428"/>
                </a:lnTo>
                <a:lnTo>
                  <a:pt x="5896" y="7639668"/>
                </a:lnTo>
                <a:lnTo>
                  <a:pt x="4027" y="7693735"/>
                </a:lnTo>
                <a:lnTo>
                  <a:pt x="2508" y="7747631"/>
                </a:lnTo>
                <a:lnTo>
                  <a:pt x="1343" y="7801355"/>
                </a:lnTo>
                <a:lnTo>
                  <a:pt x="535" y="7854908"/>
                </a:lnTo>
                <a:lnTo>
                  <a:pt x="86" y="7908290"/>
                </a:lnTo>
                <a:lnTo>
                  <a:pt x="0" y="7961502"/>
                </a:lnTo>
                <a:lnTo>
                  <a:pt x="278" y="8014545"/>
                </a:lnTo>
                <a:lnTo>
                  <a:pt x="923" y="8067418"/>
                </a:lnTo>
                <a:lnTo>
                  <a:pt x="1940" y="8120122"/>
                </a:lnTo>
                <a:lnTo>
                  <a:pt x="3329" y="8172657"/>
                </a:lnTo>
                <a:lnTo>
                  <a:pt x="5095" y="8225025"/>
                </a:lnTo>
                <a:lnTo>
                  <a:pt x="7240" y="8277224"/>
                </a:lnTo>
                <a:lnTo>
                  <a:pt x="9766" y="8329257"/>
                </a:lnTo>
                <a:lnTo>
                  <a:pt x="12677" y="8381122"/>
                </a:lnTo>
                <a:lnTo>
                  <a:pt x="15975" y="8432821"/>
                </a:lnTo>
                <a:lnTo>
                  <a:pt x="19663" y="8484354"/>
                </a:lnTo>
                <a:lnTo>
                  <a:pt x="23744" y="8535721"/>
                </a:lnTo>
                <a:lnTo>
                  <a:pt x="28221" y="8586923"/>
                </a:lnTo>
                <a:lnTo>
                  <a:pt x="33096" y="8637960"/>
                </a:lnTo>
                <a:lnTo>
                  <a:pt x="38372" y="8688833"/>
                </a:lnTo>
                <a:lnTo>
                  <a:pt x="44052" y="8739542"/>
                </a:lnTo>
                <a:lnTo>
                  <a:pt x="50139" y="8790087"/>
                </a:lnTo>
                <a:lnTo>
                  <a:pt x="56636" y="8840469"/>
                </a:lnTo>
                <a:lnTo>
                  <a:pt x="63545" y="8890688"/>
                </a:lnTo>
                <a:lnTo>
                  <a:pt x="70870" y="8940745"/>
                </a:lnTo>
                <a:lnTo>
                  <a:pt x="78612" y="8990640"/>
                </a:lnTo>
                <a:lnTo>
                  <a:pt x="86775" y="9040373"/>
                </a:lnTo>
                <a:lnTo>
                  <a:pt x="95362" y="9089946"/>
                </a:lnTo>
                <a:lnTo>
                  <a:pt x="104375" y="9139357"/>
                </a:lnTo>
                <a:lnTo>
                  <a:pt x="113818" y="9188609"/>
                </a:lnTo>
                <a:lnTo>
                  <a:pt x="123692" y="9237700"/>
                </a:lnTo>
                <a:lnTo>
                  <a:pt x="134001" y="9286632"/>
                </a:lnTo>
                <a:lnTo>
                  <a:pt x="144748" y="9335405"/>
                </a:lnTo>
                <a:lnTo>
                  <a:pt x="155935" y="9384019"/>
                </a:lnTo>
                <a:lnTo>
                  <a:pt x="167565" y="9432475"/>
                </a:lnTo>
                <a:lnTo>
                  <a:pt x="179641" y="9480773"/>
                </a:lnTo>
                <a:lnTo>
                  <a:pt x="192166" y="9528914"/>
                </a:lnTo>
                <a:lnTo>
                  <a:pt x="205143" y="9576898"/>
                </a:lnTo>
                <a:lnTo>
                  <a:pt x="218574" y="9624725"/>
                </a:lnTo>
                <a:lnTo>
                  <a:pt x="232462" y="9672397"/>
                </a:lnTo>
                <a:lnTo>
                  <a:pt x="246809" y="9719912"/>
                </a:lnTo>
                <a:lnTo>
                  <a:pt x="261620" y="9767272"/>
                </a:lnTo>
                <a:lnTo>
                  <a:pt x="276896" y="9814477"/>
                </a:lnTo>
                <a:lnTo>
                  <a:pt x="292640" y="9861528"/>
                </a:lnTo>
                <a:lnTo>
                  <a:pt x="308856" y="9908424"/>
                </a:lnTo>
                <a:lnTo>
                  <a:pt x="325545" y="9955167"/>
                </a:lnTo>
                <a:lnTo>
                  <a:pt x="342711" y="10001757"/>
                </a:lnTo>
                <a:lnTo>
                  <a:pt x="360357" y="10048194"/>
                </a:lnTo>
                <a:lnTo>
                  <a:pt x="378485" y="10094478"/>
                </a:lnTo>
                <a:lnTo>
                  <a:pt x="397098" y="10140610"/>
                </a:lnTo>
                <a:lnTo>
                  <a:pt x="416198" y="10186591"/>
                </a:lnTo>
                <a:lnTo>
                  <a:pt x="435790" y="10232420"/>
                </a:lnTo>
                <a:lnTo>
                  <a:pt x="455875" y="10278099"/>
                </a:lnTo>
                <a:lnTo>
                  <a:pt x="476456" y="10323628"/>
                </a:lnTo>
                <a:lnTo>
                  <a:pt x="497536" y="10369006"/>
                </a:lnTo>
                <a:lnTo>
                  <a:pt x="519118" y="10414235"/>
                </a:lnTo>
                <a:lnTo>
                  <a:pt x="541204" y="10459315"/>
                </a:lnTo>
                <a:lnTo>
                  <a:pt x="563798" y="10504246"/>
                </a:lnTo>
                <a:lnTo>
                  <a:pt x="586903" y="10549028"/>
                </a:lnTo>
                <a:lnTo>
                  <a:pt x="610520" y="10593663"/>
                </a:lnTo>
                <a:lnTo>
                  <a:pt x="634653" y="10638150"/>
                </a:lnTo>
                <a:lnTo>
                  <a:pt x="659305" y="10682491"/>
                </a:lnTo>
                <a:lnTo>
                  <a:pt x="684478" y="10726684"/>
                </a:lnTo>
                <a:lnTo>
                  <a:pt x="710175" y="10770732"/>
                </a:lnTo>
                <a:lnTo>
                  <a:pt x="736400" y="10814633"/>
                </a:lnTo>
                <a:lnTo>
                  <a:pt x="763154" y="10858389"/>
                </a:lnTo>
                <a:lnTo>
                  <a:pt x="790440" y="10902000"/>
                </a:lnTo>
                <a:lnTo>
                  <a:pt x="818262" y="10945467"/>
                </a:lnTo>
                <a:lnTo>
                  <a:pt x="846622" y="10988789"/>
                </a:lnTo>
                <a:lnTo>
                  <a:pt x="875523" y="11031968"/>
                </a:lnTo>
                <a:lnTo>
                  <a:pt x="904968" y="11075003"/>
                </a:lnTo>
                <a:lnTo>
                  <a:pt x="934960" y="11117896"/>
                </a:lnTo>
                <a:lnTo>
                  <a:pt x="965501" y="11160645"/>
                </a:lnTo>
                <a:lnTo>
                  <a:pt x="996593" y="11203253"/>
                </a:lnTo>
                <a:lnTo>
                  <a:pt x="1028241" y="11245719"/>
                </a:lnTo>
                <a:lnTo>
                  <a:pt x="1060447" y="11288044"/>
                </a:lnTo>
                <a:lnTo>
                  <a:pt x="1076379" y="11308556"/>
                </a:lnTo>
                <a:lnTo>
                  <a:pt x="10837353" y="11308556"/>
                </a:lnTo>
                <a:lnTo>
                  <a:pt x="10837353" y="0"/>
                </a:lnTo>
                <a:close/>
              </a:path>
            </a:pathLst>
          </a:custGeom>
          <a:solidFill>
            <a:srgbClr val="F7F5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DAF961-3D31-532A-E0AE-533E55878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8485"/>
            <a:ext cx="2484120" cy="2362835"/>
          </a:xfrm>
        </p:spPr>
        <p:txBody>
          <a:bodyPr anchor="t">
            <a:normAutofit/>
          </a:bodyPr>
          <a:lstStyle>
            <a:lvl1pPr>
              <a:defRPr sz="3200">
                <a:solidFill>
                  <a:srgbClr val="F7F5F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BE1CD-AF76-5325-78F7-3EA1BCAE3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9680" y="1127697"/>
            <a:ext cx="6141720" cy="46026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BDF14547-DAC3-6EA4-ED70-99E8A77BD9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25961" y="6173536"/>
            <a:ext cx="1502885" cy="50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84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F7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7FB4B50D-472A-9F1E-FAAE-409F70E35BDA}"/>
              </a:ext>
            </a:extLst>
          </p:cNvPr>
          <p:cNvSpPr/>
          <p:nvPr userDrawn="1"/>
        </p:nvSpPr>
        <p:spPr>
          <a:xfrm>
            <a:off x="2767331" y="0"/>
            <a:ext cx="9424670" cy="6859089"/>
          </a:xfrm>
          <a:custGeom>
            <a:avLst/>
            <a:gdLst/>
            <a:ahLst/>
            <a:cxnLst/>
            <a:rect l="l" t="t" r="r" b="b"/>
            <a:pathLst>
              <a:path w="10837544" h="11308715">
                <a:moveTo>
                  <a:pt x="10837353" y="0"/>
                </a:moveTo>
                <a:lnTo>
                  <a:pt x="1886412" y="0"/>
                </a:lnTo>
                <a:lnTo>
                  <a:pt x="1811178" y="244745"/>
                </a:lnTo>
                <a:lnTo>
                  <a:pt x="1717145" y="548902"/>
                </a:lnTo>
                <a:lnTo>
                  <a:pt x="1282445" y="1946530"/>
                </a:lnTo>
                <a:lnTo>
                  <a:pt x="1216414" y="2160210"/>
                </a:lnTo>
                <a:lnTo>
                  <a:pt x="1151303" y="2372012"/>
                </a:lnTo>
                <a:lnTo>
                  <a:pt x="1108444" y="2512176"/>
                </a:lnTo>
                <a:lnTo>
                  <a:pt x="1066050" y="2651513"/>
                </a:lnTo>
                <a:lnTo>
                  <a:pt x="1024144" y="2790028"/>
                </a:lnTo>
                <a:lnTo>
                  <a:pt x="1003380" y="2858977"/>
                </a:lnTo>
                <a:lnTo>
                  <a:pt x="982747" y="2927722"/>
                </a:lnTo>
                <a:lnTo>
                  <a:pt x="962246" y="2996263"/>
                </a:lnTo>
                <a:lnTo>
                  <a:pt x="941881" y="3064601"/>
                </a:lnTo>
                <a:lnTo>
                  <a:pt x="921655" y="3132735"/>
                </a:lnTo>
                <a:lnTo>
                  <a:pt x="901570" y="3200666"/>
                </a:lnTo>
                <a:lnTo>
                  <a:pt x="881630" y="3268395"/>
                </a:lnTo>
                <a:lnTo>
                  <a:pt x="861836" y="3335922"/>
                </a:lnTo>
                <a:lnTo>
                  <a:pt x="842192" y="3403247"/>
                </a:lnTo>
                <a:lnTo>
                  <a:pt x="822701" y="3470371"/>
                </a:lnTo>
                <a:lnTo>
                  <a:pt x="803365" y="3537295"/>
                </a:lnTo>
                <a:lnTo>
                  <a:pt x="784187" y="3604018"/>
                </a:lnTo>
                <a:lnTo>
                  <a:pt x="765170" y="3670541"/>
                </a:lnTo>
                <a:lnTo>
                  <a:pt x="746316" y="3736864"/>
                </a:lnTo>
                <a:lnTo>
                  <a:pt x="727630" y="3802988"/>
                </a:lnTo>
                <a:lnTo>
                  <a:pt x="709112" y="3868914"/>
                </a:lnTo>
                <a:lnTo>
                  <a:pt x="690767" y="3934641"/>
                </a:lnTo>
                <a:lnTo>
                  <a:pt x="672596" y="4000171"/>
                </a:lnTo>
                <a:lnTo>
                  <a:pt x="654604" y="4065502"/>
                </a:lnTo>
                <a:lnTo>
                  <a:pt x="636791" y="4130637"/>
                </a:lnTo>
                <a:lnTo>
                  <a:pt x="619162" y="4195576"/>
                </a:lnTo>
                <a:lnTo>
                  <a:pt x="601719" y="4260318"/>
                </a:lnTo>
                <a:lnTo>
                  <a:pt x="584465" y="4324864"/>
                </a:lnTo>
                <a:lnTo>
                  <a:pt x="567403" y="4389214"/>
                </a:lnTo>
                <a:lnTo>
                  <a:pt x="550535" y="4453370"/>
                </a:lnTo>
                <a:lnTo>
                  <a:pt x="533864" y="4517331"/>
                </a:lnTo>
                <a:lnTo>
                  <a:pt x="517394" y="4581098"/>
                </a:lnTo>
                <a:lnTo>
                  <a:pt x="501126" y="4644672"/>
                </a:lnTo>
                <a:lnTo>
                  <a:pt x="485064" y="4708052"/>
                </a:lnTo>
                <a:lnTo>
                  <a:pt x="469210" y="4771239"/>
                </a:lnTo>
                <a:lnTo>
                  <a:pt x="453568" y="4834233"/>
                </a:lnTo>
                <a:lnTo>
                  <a:pt x="438139" y="4897035"/>
                </a:lnTo>
                <a:lnTo>
                  <a:pt x="422927" y="4959646"/>
                </a:lnTo>
                <a:lnTo>
                  <a:pt x="407935" y="5022065"/>
                </a:lnTo>
                <a:lnTo>
                  <a:pt x="393166" y="5084294"/>
                </a:lnTo>
                <a:lnTo>
                  <a:pt x="378621" y="5146332"/>
                </a:lnTo>
                <a:lnTo>
                  <a:pt x="364305" y="5208180"/>
                </a:lnTo>
                <a:lnTo>
                  <a:pt x="350219" y="5269839"/>
                </a:lnTo>
                <a:lnTo>
                  <a:pt x="336367" y="5331308"/>
                </a:lnTo>
                <a:lnTo>
                  <a:pt x="322751" y="5392588"/>
                </a:lnTo>
                <a:lnTo>
                  <a:pt x="309375" y="5453680"/>
                </a:lnTo>
                <a:lnTo>
                  <a:pt x="296240" y="5514584"/>
                </a:lnTo>
                <a:lnTo>
                  <a:pt x="283350" y="5575301"/>
                </a:lnTo>
                <a:lnTo>
                  <a:pt x="270708" y="5635830"/>
                </a:lnTo>
                <a:lnTo>
                  <a:pt x="258316" y="5696173"/>
                </a:lnTo>
                <a:lnTo>
                  <a:pt x="246177" y="5756329"/>
                </a:lnTo>
                <a:lnTo>
                  <a:pt x="234294" y="5816300"/>
                </a:lnTo>
                <a:lnTo>
                  <a:pt x="222670" y="5876084"/>
                </a:lnTo>
                <a:lnTo>
                  <a:pt x="211307" y="5935684"/>
                </a:lnTo>
                <a:lnTo>
                  <a:pt x="200209" y="5995100"/>
                </a:lnTo>
                <a:lnTo>
                  <a:pt x="189378" y="6054330"/>
                </a:lnTo>
                <a:lnTo>
                  <a:pt x="178816" y="6113378"/>
                </a:lnTo>
                <a:lnTo>
                  <a:pt x="168528" y="6172241"/>
                </a:lnTo>
                <a:lnTo>
                  <a:pt x="158515" y="6230922"/>
                </a:lnTo>
                <a:lnTo>
                  <a:pt x="148780" y="6289420"/>
                </a:lnTo>
                <a:lnTo>
                  <a:pt x="139326" y="6347736"/>
                </a:lnTo>
                <a:lnTo>
                  <a:pt x="130156" y="6405870"/>
                </a:lnTo>
                <a:lnTo>
                  <a:pt x="121273" y="6463823"/>
                </a:lnTo>
                <a:lnTo>
                  <a:pt x="112679" y="6521594"/>
                </a:lnTo>
                <a:lnTo>
                  <a:pt x="104378" y="6579186"/>
                </a:lnTo>
                <a:lnTo>
                  <a:pt x="96372" y="6636597"/>
                </a:lnTo>
                <a:lnTo>
                  <a:pt x="88663" y="6693828"/>
                </a:lnTo>
                <a:lnTo>
                  <a:pt x="81255" y="6750880"/>
                </a:lnTo>
                <a:lnTo>
                  <a:pt x="74151" y="6807754"/>
                </a:lnTo>
                <a:lnTo>
                  <a:pt x="67352" y="6864448"/>
                </a:lnTo>
                <a:lnTo>
                  <a:pt x="60863" y="6920965"/>
                </a:lnTo>
                <a:lnTo>
                  <a:pt x="54686" y="6977304"/>
                </a:lnTo>
                <a:lnTo>
                  <a:pt x="48823" y="7033466"/>
                </a:lnTo>
                <a:lnTo>
                  <a:pt x="43278" y="7089451"/>
                </a:lnTo>
                <a:lnTo>
                  <a:pt x="38052" y="7145260"/>
                </a:lnTo>
                <a:lnTo>
                  <a:pt x="33150" y="7200892"/>
                </a:lnTo>
                <a:lnTo>
                  <a:pt x="28574" y="7256349"/>
                </a:lnTo>
                <a:lnTo>
                  <a:pt x="24326" y="7311631"/>
                </a:lnTo>
                <a:lnTo>
                  <a:pt x="20410" y="7366739"/>
                </a:lnTo>
                <a:lnTo>
                  <a:pt x="16827" y="7421671"/>
                </a:lnTo>
                <a:lnTo>
                  <a:pt x="13582" y="7476430"/>
                </a:lnTo>
                <a:lnTo>
                  <a:pt x="10677" y="7531016"/>
                </a:lnTo>
                <a:lnTo>
                  <a:pt x="8114" y="7585428"/>
                </a:lnTo>
                <a:lnTo>
                  <a:pt x="5896" y="7639668"/>
                </a:lnTo>
                <a:lnTo>
                  <a:pt x="4027" y="7693735"/>
                </a:lnTo>
                <a:lnTo>
                  <a:pt x="2508" y="7747631"/>
                </a:lnTo>
                <a:lnTo>
                  <a:pt x="1343" y="7801355"/>
                </a:lnTo>
                <a:lnTo>
                  <a:pt x="535" y="7854908"/>
                </a:lnTo>
                <a:lnTo>
                  <a:pt x="86" y="7908290"/>
                </a:lnTo>
                <a:lnTo>
                  <a:pt x="0" y="7961502"/>
                </a:lnTo>
                <a:lnTo>
                  <a:pt x="278" y="8014545"/>
                </a:lnTo>
                <a:lnTo>
                  <a:pt x="923" y="8067418"/>
                </a:lnTo>
                <a:lnTo>
                  <a:pt x="1940" y="8120122"/>
                </a:lnTo>
                <a:lnTo>
                  <a:pt x="3329" y="8172657"/>
                </a:lnTo>
                <a:lnTo>
                  <a:pt x="5095" y="8225025"/>
                </a:lnTo>
                <a:lnTo>
                  <a:pt x="7240" y="8277224"/>
                </a:lnTo>
                <a:lnTo>
                  <a:pt x="9766" y="8329257"/>
                </a:lnTo>
                <a:lnTo>
                  <a:pt x="12677" y="8381122"/>
                </a:lnTo>
                <a:lnTo>
                  <a:pt x="15975" y="8432821"/>
                </a:lnTo>
                <a:lnTo>
                  <a:pt x="19663" y="8484354"/>
                </a:lnTo>
                <a:lnTo>
                  <a:pt x="23744" y="8535721"/>
                </a:lnTo>
                <a:lnTo>
                  <a:pt x="28221" y="8586923"/>
                </a:lnTo>
                <a:lnTo>
                  <a:pt x="33096" y="8637960"/>
                </a:lnTo>
                <a:lnTo>
                  <a:pt x="38372" y="8688833"/>
                </a:lnTo>
                <a:lnTo>
                  <a:pt x="44052" y="8739542"/>
                </a:lnTo>
                <a:lnTo>
                  <a:pt x="50139" y="8790087"/>
                </a:lnTo>
                <a:lnTo>
                  <a:pt x="56636" y="8840469"/>
                </a:lnTo>
                <a:lnTo>
                  <a:pt x="63545" y="8890688"/>
                </a:lnTo>
                <a:lnTo>
                  <a:pt x="70870" y="8940745"/>
                </a:lnTo>
                <a:lnTo>
                  <a:pt x="78612" y="8990640"/>
                </a:lnTo>
                <a:lnTo>
                  <a:pt x="86775" y="9040373"/>
                </a:lnTo>
                <a:lnTo>
                  <a:pt x="95362" y="9089946"/>
                </a:lnTo>
                <a:lnTo>
                  <a:pt x="104375" y="9139357"/>
                </a:lnTo>
                <a:lnTo>
                  <a:pt x="113818" y="9188609"/>
                </a:lnTo>
                <a:lnTo>
                  <a:pt x="123692" y="9237700"/>
                </a:lnTo>
                <a:lnTo>
                  <a:pt x="134001" y="9286632"/>
                </a:lnTo>
                <a:lnTo>
                  <a:pt x="144748" y="9335405"/>
                </a:lnTo>
                <a:lnTo>
                  <a:pt x="155935" y="9384019"/>
                </a:lnTo>
                <a:lnTo>
                  <a:pt x="167565" y="9432475"/>
                </a:lnTo>
                <a:lnTo>
                  <a:pt x="179641" y="9480773"/>
                </a:lnTo>
                <a:lnTo>
                  <a:pt x="192166" y="9528914"/>
                </a:lnTo>
                <a:lnTo>
                  <a:pt x="205143" y="9576898"/>
                </a:lnTo>
                <a:lnTo>
                  <a:pt x="218574" y="9624725"/>
                </a:lnTo>
                <a:lnTo>
                  <a:pt x="232462" y="9672397"/>
                </a:lnTo>
                <a:lnTo>
                  <a:pt x="246809" y="9719912"/>
                </a:lnTo>
                <a:lnTo>
                  <a:pt x="261620" y="9767272"/>
                </a:lnTo>
                <a:lnTo>
                  <a:pt x="276896" y="9814477"/>
                </a:lnTo>
                <a:lnTo>
                  <a:pt x="292640" y="9861528"/>
                </a:lnTo>
                <a:lnTo>
                  <a:pt x="308856" y="9908424"/>
                </a:lnTo>
                <a:lnTo>
                  <a:pt x="325545" y="9955167"/>
                </a:lnTo>
                <a:lnTo>
                  <a:pt x="342711" y="10001757"/>
                </a:lnTo>
                <a:lnTo>
                  <a:pt x="360357" y="10048194"/>
                </a:lnTo>
                <a:lnTo>
                  <a:pt x="378485" y="10094478"/>
                </a:lnTo>
                <a:lnTo>
                  <a:pt x="397098" y="10140610"/>
                </a:lnTo>
                <a:lnTo>
                  <a:pt x="416198" y="10186591"/>
                </a:lnTo>
                <a:lnTo>
                  <a:pt x="435790" y="10232420"/>
                </a:lnTo>
                <a:lnTo>
                  <a:pt x="455875" y="10278099"/>
                </a:lnTo>
                <a:lnTo>
                  <a:pt x="476456" y="10323628"/>
                </a:lnTo>
                <a:lnTo>
                  <a:pt x="497536" y="10369006"/>
                </a:lnTo>
                <a:lnTo>
                  <a:pt x="519118" y="10414235"/>
                </a:lnTo>
                <a:lnTo>
                  <a:pt x="541204" y="10459315"/>
                </a:lnTo>
                <a:lnTo>
                  <a:pt x="563798" y="10504246"/>
                </a:lnTo>
                <a:lnTo>
                  <a:pt x="586903" y="10549028"/>
                </a:lnTo>
                <a:lnTo>
                  <a:pt x="610520" y="10593663"/>
                </a:lnTo>
                <a:lnTo>
                  <a:pt x="634653" y="10638150"/>
                </a:lnTo>
                <a:lnTo>
                  <a:pt x="659305" y="10682491"/>
                </a:lnTo>
                <a:lnTo>
                  <a:pt x="684478" y="10726684"/>
                </a:lnTo>
                <a:lnTo>
                  <a:pt x="710175" y="10770732"/>
                </a:lnTo>
                <a:lnTo>
                  <a:pt x="736400" y="10814633"/>
                </a:lnTo>
                <a:lnTo>
                  <a:pt x="763154" y="10858389"/>
                </a:lnTo>
                <a:lnTo>
                  <a:pt x="790440" y="10902000"/>
                </a:lnTo>
                <a:lnTo>
                  <a:pt x="818262" y="10945467"/>
                </a:lnTo>
                <a:lnTo>
                  <a:pt x="846622" y="10988789"/>
                </a:lnTo>
                <a:lnTo>
                  <a:pt x="875523" y="11031968"/>
                </a:lnTo>
                <a:lnTo>
                  <a:pt x="904968" y="11075003"/>
                </a:lnTo>
                <a:lnTo>
                  <a:pt x="934960" y="11117896"/>
                </a:lnTo>
                <a:lnTo>
                  <a:pt x="965501" y="11160645"/>
                </a:lnTo>
                <a:lnTo>
                  <a:pt x="996593" y="11203253"/>
                </a:lnTo>
                <a:lnTo>
                  <a:pt x="1028241" y="11245719"/>
                </a:lnTo>
                <a:lnTo>
                  <a:pt x="1060447" y="11288044"/>
                </a:lnTo>
                <a:lnTo>
                  <a:pt x="1076379" y="11308556"/>
                </a:lnTo>
                <a:lnTo>
                  <a:pt x="10837353" y="11308556"/>
                </a:lnTo>
                <a:lnTo>
                  <a:pt x="10837353" y="0"/>
                </a:lnTo>
                <a:close/>
              </a:path>
            </a:pathLst>
          </a:custGeom>
          <a:solidFill>
            <a:srgbClr val="006DB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BE1CD-AF76-5325-78F7-3EA1BCAE3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9680" y="1127697"/>
            <a:ext cx="6141720" cy="46026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76B779D-44CF-146E-92E9-B59960983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8485"/>
            <a:ext cx="2484120" cy="2362835"/>
          </a:xfrm>
        </p:spPr>
        <p:txBody>
          <a:bodyPr anchor="t">
            <a:normAutofit/>
          </a:bodyPr>
          <a:lstStyle>
            <a:lvl1pPr>
              <a:defRPr lang="en-GB" sz="3200" dirty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8A346A42-3BC1-6A66-2AE8-629FC71110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25961" y="6173536"/>
            <a:ext cx="1502884" cy="50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294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36F3F-A9A8-BC13-699F-A1017075B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500188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F133A-C518-6A31-C662-679949FB4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37172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859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83C1A-EB56-37E9-BA19-DF797A4B5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E454D-BB8D-5930-C265-B542C9F1D7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04A676-B335-E0C4-E786-9EF52033A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3F97B52C-5CDD-17D3-AB8B-190B29581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32539" y="6177125"/>
            <a:ext cx="4463892" cy="50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61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37C31-08DF-89DF-0C53-19F26B94A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6684E-849E-28D0-A72F-D1ADECD25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71DBC5-2F72-7B4F-B85E-FFFE514E2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E3B19E-6789-E13B-A137-DD220EBE32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50E3D7-BDA2-E3D0-FB0F-620F4FC8C0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9E3E55A2-AB1D-7636-CE3B-DBBC88A39B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32539" y="6177125"/>
            <a:ext cx="4463892" cy="50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01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87080E-C820-C633-CF89-E1E943EA3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5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57A07-242A-F843-5853-FCB107182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74358"/>
            <a:ext cx="10515600" cy="4602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548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6DBC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3956F-C754-74F8-72C4-D37C0D45B6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/>
                <a:ea typeface="Open Sans SemiBold"/>
                <a:cs typeface="Arial"/>
              </a:rPr>
              <a:t>AO Forum 30 April</a:t>
            </a:r>
            <a:br>
              <a:rPr lang="en-GB" dirty="0">
                <a:latin typeface="Arial"/>
                <a:ea typeface="Open Sans SemiBold"/>
                <a:cs typeface="Arial"/>
              </a:rPr>
            </a:br>
            <a:r>
              <a:rPr lang="en-GB" dirty="0">
                <a:latin typeface="Arial"/>
                <a:ea typeface="Open Sans SemiBold"/>
                <a:cs typeface="Arial"/>
              </a:rPr>
              <a:t>IfATE/Skills England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8826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8CE48-6C8C-BB0B-0666-34DB2B69F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A7ABE3A-6D94-F46D-08D1-1DE697594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1928195"/>
            <a:ext cx="8172371" cy="41236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 fontAlgn="base">
              <a:lnSpc>
                <a:spcPts val="1575"/>
              </a:lnSpc>
              <a:buFont typeface="Arial" panose="020B0604020202020204" pitchFamily="34" charset="0"/>
              <a:buChar char="•"/>
            </a:pPr>
            <a:r>
              <a:rPr lang="en-GB" sz="1800" b="0" i="0" u="none" strike="noStrike">
                <a:solidFill>
                  <a:srgbClr val="000000"/>
                </a:solidFill>
                <a:effectLst/>
                <a:latin typeface="Arial"/>
                <a:ea typeface="Open Sans"/>
                <a:cs typeface="Arial"/>
              </a:rPr>
              <a:t>Introduce a new approach that prioritises securing the aspects of apprenticeship assessment that employers most value, while affording EPAOs the flexibility to design assessments that are valid, reliable and efficient.</a:t>
            </a:r>
            <a:r>
              <a:rPr lang="en-US" sz="1800" b="0" i="0">
                <a:solidFill>
                  <a:srgbClr val="000000"/>
                </a:solidFill>
                <a:effectLst/>
                <a:latin typeface="Arial"/>
                <a:ea typeface="Open Sans"/>
                <a:cs typeface="Arial"/>
              </a:rPr>
              <a:t>​</a:t>
            </a:r>
            <a:endParaRPr lang="en-US" sz="1100" b="0" i="0">
              <a:solidFill>
                <a:srgbClr val="000000"/>
              </a:solidFill>
              <a:effectLst/>
              <a:latin typeface="Arial"/>
              <a:ea typeface="Open Sans"/>
              <a:cs typeface="Arial"/>
            </a:endParaRPr>
          </a:p>
          <a:p>
            <a:pPr fontAlgn="base">
              <a:lnSpc>
                <a:spcPts val="1575"/>
              </a:lnSpc>
            </a:pPr>
            <a:r>
              <a:rPr lang="en-GB" sz="1800" b="0" i="0" u="none" strike="noStrike">
                <a:solidFill>
                  <a:srgbClr val="000000"/>
                </a:solidFill>
                <a:effectLst/>
                <a:latin typeface="Arial"/>
                <a:ea typeface="Open Sans"/>
                <a:cs typeface="Arial"/>
              </a:rPr>
              <a:t>The new approach will capitalise on the benefits achieved whilst maintaining </a:t>
            </a:r>
            <a:r>
              <a:rPr lang="en-GB" sz="1800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quality.</a:t>
            </a:r>
            <a:endParaRPr lang="en-US" sz="1100">
              <a:solidFill>
                <a:srgbClr val="000000"/>
              </a:solidFill>
              <a:latin typeface="Arial"/>
              <a:ea typeface="Open Sans"/>
              <a:cs typeface="Arial"/>
            </a:endParaRPr>
          </a:p>
          <a:p>
            <a:pPr algn="l">
              <a:lnSpc>
                <a:spcPts val="1575"/>
              </a:lnSpc>
              <a:buFont typeface="Arial" panose="020B0604020202020204" pitchFamily="34" charset="0"/>
              <a:buChar char="•"/>
            </a:pPr>
            <a:r>
              <a:rPr lang="en-GB" sz="1800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This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Arial"/>
                <a:ea typeface="Open Sans"/>
                <a:cs typeface="Arial"/>
              </a:rPr>
              <a:t> will have a positive impact on numerous parts of the system, including:</a:t>
            </a:r>
            <a:r>
              <a:rPr lang="en-US" sz="1800" b="0" i="0">
                <a:solidFill>
                  <a:srgbClr val="000000"/>
                </a:solidFill>
                <a:effectLst/>
                <a:latin typeface="Arial"/>
                <a:ea typeface="Open Sans"/>
                <a:cs typeface="Arial"/>
              </a:rPr>
              <a:t>​</a:t>
            </a:r>
            <a:endParaRPr lang="en-US" sz="1100" b="0" i="0">
              <a:solidFill>
                <a:srgbClr val="000000"/>
              </a:solidFill>
              <a:effectLst/>
              <a:latin typeface="Arial"/>
              <a:ea typeface="Open Sans"/>
              <a:cs typeface="Arial"/>
            </a:endParaRPr>
          </a:p>
          <a:p>
            <a:pPr lvl="1" fontAlgn="base">
              <a:lnSpc>
                <a:spcPts val="1575"/>
              </a:lnSpc>
            </a:pPr>
            <a:r>
              <a:rPr lang="en-GB" sz="1400" b="0" i="0" u="none" strike="noStrike">
                <a:solidFill>
                  <a:srgbClr val="000000"/>
                </a:solidFill>
                <a:effectLst/>
                <a:latin typeface="Arial"/>
                <a:ea typeface="Open Sans"/>
                <a:cs typeface="Arial"/>
              </a:rPr>
              <a:t>Greater clarity for those implementing the rules</a:t>
            </a:r>
            <a:r>
              <a:rPr lang="en-US" sz="1400" b="0" i="0">
                <a:solidFill>
                  <a:srgbClr val="000000"/>
                </a:solidFill>
                <a:effectLst/>
                <a:latin typeface="Arial"/>
                <a:ea typeface="Open Sans"/>
                <a:cs typeface="Arial"/>
              </a:rPr>
              <a:t>​</a:t>
            </a:r>
            <a:endParaRPr lang="en-US" sz="700" b="0" i="0">
              <a:solidFill>
                <a:srgbClr val="000000"/>
              </a:solidFill>
              <a:effectLst/>
              <a:latin typeface="Arial"/>
              <a:ea typeface="Open Sans"/>
              <a:cs typeface="Arial"/>
            </a:endParaRPr>
          </a:p>
          <a:p>
            <a:pPr lvl="1" fontAlgn="base">
              <a:lnSpc>
                <a:spcPts val="1575"/>
              </a:lnSpc>
            </a:pPr>
            <a:r>
              <a:rPr lang="en-GB" sz="1400" b="0" i="0" u="none" strike="noStrike">
                <a:solidFill>
                  <a:srgbClr val="000000"/>
                </a:solidFill>
                <a:effectLst/>
                <a:latin typeface="Arial"/>
                <a:ea typeface="Open Sans"/>
                <a:cs typeface="Arial"/>
              </a:rPr>
              <a:t>Appropriate scope for EPAO flexibility and innovation</a:t>
            </a:r>
            <a:r>
              <a:rPr lang="en-US" sz="1400" b="0" i="0">
                <a:solidFill>
                  <a:srgbClr val="000000"/>
                </a:solidFill>
                <a:effectLst/>
                <a:latin typeface="Arial"/>
                <a:ea typeface="Open Sans"/>
                <a:cs typeface="Arial"/>
              </a:rPr>
              <a:t>​</a:t>
            </a:r>
            <a:endParaRPr lang="en-US" sz="700" b="0" i="0">
              <a:solidFill>
                <a:srgbClr val="000000"/>
              </a:solidFill>
              <a:effectLst/>
              <a:latin typeface="Arial"/>
              <a:ea typeface="Open Sans"/>
              <a:cs typeface="Arial"/>
            </a:endParaRPr>
          </a:p>
          <a:p>
            <a:pPr lvl="1" fontAlgn="base">
              <a:lnSpc>
                <a:spcPts val="1575"/>
              </a:lnSpc>
            </a:pPr>
            <a:r>
              <a:rPr lang="en-GB" sz="1400" b="0" i="0" u="none" strike="noStrike">
                <a:solidFill>
                  <a:srgbClr val="000000"/>
                </a:solidFill>
                <a:effectLst/>
                <a:latin typeface="Arial"/>
                <a:ea typeface="Open Sans"/>
                <a:cs typeface="Arial"/>
              </a:rPr>
              <a:t>Streamlined and more efficient apprenticeship assessment development</a:t>
            </a:r>
            <a:r>
              <a:rPr lang="en-US" sz="1400" b="0" i="0">
                <a:solidFill>
                  <a:srgbClr val="000000"/>
                </a:solidFill>
                <a:effectLst/>
                <a:latin typeface="Arial"/>
                <a:ea typeface="Open Sans"/>
                <a:cs typeface="Arial"/>
              </a:rPr>
              <a:t>​</a:t>
            </a:r>
            <a:endParaRPr lang="en-US" sz="700" b="0" i="0">
              <a:solidFill>
                <a:srgbClr val="000000"/>
              </a:solidFill>
              <a:effectLst/>
              <a:latin typeface="Arial"/>
              <a:ea typeface="Open Sans"/>
              <a:cs typeface="Arial"/>
            </a:endParaRPr>
          </a:p>
          <a:p>
            <a:pPr lvl="1" fontAlgn="base">
              <a:lnSpc>
                <a:spcPts val="1575"/>
              </a:lnSpc>
            </a:pPr>
            <a:r>
              <a:rPr lang="en-GB" sz="1400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Coverage</a:t>
            </a:r>
            <a:r>
              <a:rPr lang="en-GB" sz="1400" b="0" i="0" u="none" strike="noStrike">
                <a:solidFill>
                  <a:srgbClr val="000000"/>
                </a:solidFill>
                <a:effectLst/>
                <a:latin typeface="Arial"/>
                <a:ea typeface="Open Sans"/>
                <a:cs typeface="Arial"/>
              </a:rPr>
              <a:t> across all apprenticeships</a:t>
            </a:r>
            <a:r>
              <a:rPr lang="en-US" sz="1400" b="0" i="0">
                <a:solidFill>
                  <a:srgbClr val="000000"/>
                </a:solidFill>
                <a:effectLst/>
                <a:latin typeface="Arial"/>
                <a:ea typeface="Open Sans"/>
                <a:cs typeface="Arial"/>
              </a:rPr>
              <a:t>​</a:t>
            </a:r>
            <a:endParaRPr lang="en-US" sz="700" b="0" i="0">
              <a:solidFill>
                <a:srgbClr val="000000"/>
              </a:solidFill>
              <a:effectLst/>
              <a:latin typeface="Arial"/>
              <a:ea typeface="Open Sans"/>
              <a:cs typeface="Arial"/>
            </a:endParaRPr>
          </a:p>
          <a:p>
            <a:pPr lvl="1" fontAlgn="base">
              <a:lnSpc>
                <a:spcPts val="1575"/>
              </a:lnSpc>
            </a:pPr>
            <a:r>
              <a:rPr lang="en-GB" sz="1400" b="0" i="0" u="none" strike="noStrike">
                <a:solidFill>
                  <a:srgbClr val="000000"/>
                </a:solidFill>
                <a:effectLst/>
                <a:latin typeface="Arial"/>
                <a:ea typeface="Open Sans"/>
                <a:cs typeface="Arial"/>
              </a:rPr>
              <a:t>Making the best use of expertise across all stakeholders</a:t>
            </a:r>
            <a:endParaRPr lang="en-US" sz="700" b="0" i="0">
              <a:solidFill>
                <a:srgbClr val="000000"/>
              </a:solidFill>
              <a:effectLst/>
              <a:latin typeface="Arial"/>
              <a:ea typeface="Open Sans"/>
              <a:cs typeface="Arial"/>
            </a:endParaRPr>
          </a:p>
          <a:p>
            <a:pPr marL="457200" lvl="1" indent="0" fontAlgn="base">
              <a:lnSpc>
                <a:spcPts val="182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1200" b="0" i="0">
              <a:effectLst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1B430C-D69F-1BBB-174C-2694171F3A9F}"/>
              </a:ext>
            </a:extLst>
          </p:cNvPr>
          <p:cNvSpPr txBox="1">
            <a:spLocks/>
          </p:cNvSpPr>
          <p:nvPr/>
        </p:nvSpPr>
        <p:spPr>
          <a:xfrm>
            <a:off x="4143424" y="655463"/>
            <a:ext cx="7523018" cy="8125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7F5F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006DBC"/>
                </a:solidFill>
                <a:effectLst/>
                <a:uLnTx/>
                <a:uFillTx/>
                <a:latin typeface="Arial"/>
                <a:ea typeface="Open Sans"/>
                <a:cs typeface="Arial"/>
              </a:rPr>
              <a:t>End Point Assessment Reforms</a:t>
            </a:r>
          </a:p>
        </p:txBody>
      </p:sp>
    </p:spTree>
    <p:extLst>
      <p:ext uri="{BB962C8B-B14F-4D97-AF65-F5344CB8AC3E}">
        <p14:creationId xmlns:p14="http://schemas.microsoft.com/office/powerpoint/2010/main" val="1342340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BE926-E067-5E25-8A5E-BC444D2FE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FAFE6B5-690B-F76E-29D6-01177CBF613A}"/>
              </a:ext>
            </a:extLst>
          </p:cNvPr>
          <p:cNvSpPr txBox="1">
            <a:spLocks/>
          </p:cNvSpPr>
          <p:nvPr/>
        </p:nvSpPr>
        <p:spPr>
          <a:xfrm>
            <a:off x="4143424" y="655463"/>
            <a:ext cx="7523018" cy="8125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7F5F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006DBC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EPA reform – Assessment principles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068FD24-E9C2-44C5-EFBE-EBBD5A2882E3}"/>
              </a:ext>
            </a:extLst>
          </p:cNvPr>
          <p:cNvGraphicFramePr>
            <a:graphicFrameLocks/>
          </p:cNvGraphicFramePr>
          <p:nvPr/>
        </p:nvGraphicFramePr>
        <p:xfrm>
          <a:off x="3529543" y="1670558"/>
          <a:ext cx="8516193" cy="4531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4321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11E39-1FB1-255D-85FE-F2804FF8A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739" y="630509"/>
            <a:ext cx="10887017" cy="2265913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GB" sz="5000">
                <a:solidFill>
                  <a:schemeClr val="tx1"/>
                </a:solidFill>
                <a:latin typeface="Arial"/>
                <a:ea typeface="Open Sans"/>
                <a:cs typeface="Arial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074733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EB43C-5D81-FC18-852E-3674E6B69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91E1-9060-959F-AE11-025C09467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575" y="373998"/>
            <a:ext cx="10515600" cy="895157"/>
          </a:xfrm>
        </p:spPr>
        <p:txBody>
          <a:bodyPr>
            <a:normAutofit/>
          </a:bodyPr>
          <a:lstStyle/>
          <a:p>
            <a:r>
              <a:rPr lang="en-GB" dirty="0"/>
              <a:t>Quality skills training already in place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7D2F1-6F33-6331-45C3-565C41BB0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1076" y="1302234"/>
            <a:ext cx="8063478" cy="46026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IfATE</a:t>
            </a:r>
            <a:r>
              <a:rPr lang="en-GB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has since 2017 driven up the </a:t>
            </a:r>
            <a:r>
              <a:rPr lang="en-GB" sz="1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quality</a:t>
            </a:r>
            <a:r>
              <a:rPr lang="en-GB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apprenticeships and launched T Levels and Higher Technical Qualifications (HTQs) which all match up to employers’ rigorous standards.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have pulled everything together into </a:t>
            </a:r>
            <a:r>
              <a:rPr lang="en-GB" sz="1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occupational maps</a:t>
            </a:r>
            <a:r>
              <a:rPr lang="en-GB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which explain how all the different qualifications support career progression.</a:t>
            </a:r>
            <a:r>
              <a:rPr lang="en-GB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>
                <a:effectLst/>
                <a:ea typeface="Calibri" panose="020F0502020204030204" pitchFamily="34" charset="0"/>
              </a:rPr>
              <a:t>We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will continue to support employers to shape skills training until legislation is passed in Parliament to establish </a:t>
            </a:r>
            <a:r>
              <a:rPr lang="en-US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 England 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 in 2025.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303F52B-4CD0-C3D4-2E0A-D5E4AACF02A7}"/>
              </a:ext>
            </a:extLst>
          </p:cNvPr>
          <p:cNvSpPr txBox="1">
            <a:spLocks/>
          </p:cNvSpPr>
          <p:nvPr/>
        </p:nvSpPr>
        <p:spPr>
          <a:xfrm>
            <a:off x="923137" y="4367041"/>
            <a:ext cx="2351366" cy="5444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IfATE acting Chief Executive</a:t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Carmel Grant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98ED867-0847-4A7D-2C2B-0795366822D2}"/>
              </a:ext>
            </a:extLst>
          </p:cNvPr>
          <p:cNvSpPr/>
          <p:nvPr/>
        </p:nvSpPr>
        <p:spPr>
          <a:xfrm>
            <a:off x="5549794" y="3769770"/>
            <a:ext cx="1890645" cy="1989997"/>
          </a:xfrm>
          <a:prstGeom prst="roundRect">
            <a:avLst/>
          </a:prstGeom>
          <a:solidFill>
            <a:srgbClr val="CE002C">
              <a:alpha val="72941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 Levels successfully launched in 2020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 now available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B1B08CC-FE06-0547-BD36-A368E7E6D254}"/>
              </a:ext>
            </a:extLst>
          </p:cNvPr>
          <p:cNvSpPr/>
          <p:nvPr/>
        </p:nvSpPr>
        <p:spPr>
          <a:xfrm>
            <a:off x="3485158" y="3760342"/>
            <a:ext cx="1901196" cy="1989997"/>
          </a:xfrm>
          <a:prstGeom prst="roundRect">
            <a:avLst/>
          </a:prstGeom>
          <a:solidFill>
            <a:srgbClr val="CE002C">
              <a:alpha val="72941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 660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apprenticeships now available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A577EBD-FC4D-5023-9190-2E2C805C0CF5}"/>
              </a:ext>
            </a:extLst>
          </p:cNvPr>
          <p:cNvSpPr/>
          <p:nvPr/>
        </p:nvSpPr>
        <p:spPr>
          <a:xfrm>
            <a:off x="7610497" y="3770071"/>
            <a:ext cx="1870776" cy="1989997"/>
          </a:xfrm>
          <a:prstGeom prst="roundRect">
            <a:avLst/>
          </a:prstGeom>
          <a:solidFill>
            <a:srgbClr val="CE002C">
              <a:alpha val="7254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Digital Higher Technical Qualifications live from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 250 approved</a:t>
            </a:r>
          </a:p>
        </p:txBody>
      </p:sp>
      <p:pic>
        <p:nvPicPr>
          <p:cNvPr id="5" name="Picture 4" descr="A person with glasses and a scarf&#10;&#10;AI-generated content may be incorrect.">
            <a:extLst>
              <a:ext uri="{FF2B5EF4-FFF2-40B4-BE49-F238E27FC236}">
                <a16:creationId xmlns:a16="http://schemas.microsoft.com/office/drawing/2014/main" id="{A0AB1898-E55C-22AE-8E15-2095CFA5B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78" y="1859624"/>
            <a:ext cx="2286285" cy="237338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A70592D-8BA9-BACF-F1B0-1F41DE9FF77C}"/>
              </a:ext>
            </a:extLst>
          </p:cNvPr>
          <p:cNvSpPr/>
          <p:nvPr/>
        </p:nvSpPr>
        <p:spPr>
          <a:xfrm>
            <a:off x="9664586" y="3776699"/>
            <a:ext cx="1870776" cy="1989997"/>
          </a:xfrm>
          <a:prstGeom prst="roundRect">
            <a:avLst/>
          </a:prstGeom>
          <a:solidFill>
            <a:srgbClr val="CE002C">
              <a:alpha val="7254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Level 2 and 3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reformed qualifications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Approx 160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155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2D032-975E-DE44-8657-303A3CC8E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34B7F-6DD8-BAB0-996C-1F56FD418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latin typeface="Arial"/>
                <a:ea typeface="Open Sans"/>
                <a:cs typeface="Arial"/>
              </a:rPr>
              <a:t>Transfer to Skills England</a:t>
            </a:r>
            <a:endParaRPr lang="en-US" sz="34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A22B27-10A4-CC17-9E60-AE69D5932615}"/>
              </a:ext>
            </a:extLst>
          </p:cNvPr>
          <p:cNvSpPr/>
          <p:nvPr/>
        </p:nvSpPr>
        <p:spPr>
          <a:xfrm>
            <a:off x="3596641" y="1723926"/>
            <a:ext cx="3666306" cy="4119526"/>
          </a:xfrm>
          <a:prstGeom prst="roundRect">
            <a:avLst/>
          </a:prstGeom>
          <a:solidFill>
            <a:srgbClr val="BFDAEE">
              <a:alpha val="72941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Skills England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with its wider remit, will build from IfATE’s achievements by: identifying and filling skills gaps; focusing in on the Industrial Strategy priority sectors; supporting delivery that works for local areas; and improving how we give younger people the skills they need to succeed. 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C3652DE-FEF4-08BC-6121-29B0747FA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588" y="1861456"/>
            <a:ext cx="4385465" cy="384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585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B786E-5153-3B1F-D99A-7C411C92A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52D9D-24BE-AE36-7CF5-65A37B04F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latin typeface="Arial"/>
                <a:ea typeface="Open Sans"/>
                <a:cs typeface="Arial"/>
              </a:rPr>
              <a:t>Who will run Skills England?</a:t>
            </a:r>
            <a:endParaRPr lang="en-US" sz="34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47A0093-3BAF-1FA0-A8E2-6AE6ADAED4DB}"/>
              </a:ext>
            </a:extLst>
          </p:cNvPr>
          <p:cNvSpPr/>
          <p:nvPr/>
        </p:nvSpPr>
        <p:spPr>
          <a:xfrm>
            <a:off x="4525726" y="646042"/>
            <a:ext cx="4909220" cy="2362835"/>
          </a:xfrm>
          <a:prstGeom prst="roundRect">
            <a:avLst/>
          </a:prstGeom>
          <a:solidFill>
            <a:srgbClr val="CE002C">
              <a:alpha val="72941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dVisi_MSFontService"/>
                <a:ea typeface="+mn-ea"/>
                <a:cs typeface="+mn-cs"/>
              </a:rPr>
              <a:t>Former Cisco UK and Ireland Chair and CEO,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dVisi_MSFontService"/>
                <a:ea typeface="+mn-ea"/>
                <a:cs typeface="+mn-cs"/>
              </a:rPr>
              <a:t>Phil Smith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dVisi_MSFontService"/>
                <a:ea typeface="+mn-ea"/>
                <a:cs typeface="+mn-cs"/>
              </a:rPr>
              <a:t>, has been appointed as Chair. He brings extensive industry experience in digital, tech and innovation leadership, is also Co-Chair of the government’s Digital Skills Council, and was a former Chair of Innovate UK.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dVisiPilcrow_MSFontService"/>
                <a:ea typeface="+mn-ea"/>
                <a:cs typeface="+mn-cs"/>
              </a:rPr>
              <a:t> 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C44F5FD-5791-A021-5853-492383004728}"/>
              </a:ext>
            </a:extLst>
          </p:cNvPr>
          <p:cNvSpPr/>
          <p:nvPr/>
        </p:nvSpPr>
        <p:spPr>
          <a:xfrm>
            <a:off x="4525725" y="3458521"/>
            <a:ext cx="4909221" cy="2383617"/>
          </a:xfrm>
          <a:prstGeom prst="roundRect">
            <a:avLst/>
          </a:prstGeom>
          <a:solidFill>
            <a:srgbClr val="BFDAEE">
              <a:alpha val="72941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dVisi_MSFontService"/>
                <a:ea typeface="+mn-ea"/>
                <a:cs typeface="+mn-cs"/>
              </a:rPr>
              <a:t>Sunderland University Chief Executive and Vice Chancellor,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dVisi_MSFontService"/>
                <a:ea typeface="+mn-ea"/>
                <a:cs typeface="+mn-cs"/>
              </a:rPr>
              <a:t>Sir David Bell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dVisi_MSFontService"/>
                <a:ea typeface="+mn-ea"/>
                <a:cs typeface="+mn-cs"/>
              </a:rPr>
              <a:t>, has been appointed as Vice Chair. He previously served in central government as Permanent Secretary at the DfE and Chief Inspector of Schools in England.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dVisiPilcrow_MSFontService"/>
                <a:ea typeface="+mn-ea"/>
                <a:cs typeface="+mn-cs"/>
              </a:rPr>
              <a:t> 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74" name="Picture 2" descr="Phil Smith CBE">
            <a:extLst>
              <a:ext uri="{FF2B5EF4-FFF2-40B4-BE49-F238E27FC236}">
                <a16:creationId xmlns:a16="http://schemas.microsoft.com/office/drawing/2014/main" id="{B211C76A-F3AB-7E32-3A67-75112A416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798" y="954620"/>
            <a:ext cx="1787561" cy="186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8607BA-D812-E1B6-C8E9-FD92FFE77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9800" y="3665881"/>
            <a:ext cx="1787560" cy="185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52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3347A-0345-6512-6D15-74A7C6DC1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39CBA-26A3-2ADE-92E2-0659245BC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latin typeface="Arial"/>
                <a:ea typeface="Open Sans"/>
                <a:cs typeface="Arial"/>
              </a:rPr>
              <a:t>Who will run Skills England?</a:t>
            </a:r>
            <a:endParaRPr lang="en-US" sz="34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4EFD431-025D-2E26-8D7B-B00C91188747}"/>
              </a:ext>
            </a:extLst>
          </p:cNvPr>
          <p:cNvSpPr/>
          <p:nvPr/>
        </p:nvSpPr>
        <p:spPr>
          <a:xfrm>
            <a:off x="6506928" y="673750"/>
            <a:ext cx="4909221" cy="2378786"/>
          </a:xfrm>
          <a:prstGeom prst="roundRect">
            <a:avLst/>
          </a:prstGeom>
          <a:solidFill>
            <a:srgbClr val="CE002C">
              <a:alpha val="72941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dVisi_MSFontService"/>
                <a:ea typeface="+mn-ea"/>
                <a:cs typeface="+mn-cs"/>
              </a:rPr>
              <a:t>Tessa Griffiths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dVisi_MSFontService"/>
                <a:ea typeface="+mn-ea"/>
                <a:cs typeface="+mn-cs"/>
              </a:rPr>
              <a:t>and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dVisi_MSFontService"/>
                <a:ea typeface="+mn-ea"/>
                <a:cs typeface="+mn-cs"/>
              </a:rPr>
              <a:t>Sarah Maclean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dVisi_MSFontService"/>
                <a:ea typeface="+mn-ea"/>
                <a:cs typeface="+mn-cs"/>
              </a:rPr>
              <a:t>, experienced civil servants who have overseen the setting up of Shadow Skills England, have been appointed as jobshare CEO. 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dVisiPilcrow_MSFontService"/>
                <a:ea typeface="+mn-ea"/>
                <a:cs typeface="+mn-cs"/>
              </a:rPr>
              <a:t> 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386EA47-92E6-FAF7-66FB-F74B1E92A231}"/>
              </a:ext>
            </a:extLst>
          </p:cNvPr>
          <p:cNvSpPr/>
          <p:nvPr/>
        </p:nvSpPr>
        <p:spPr>
          <a:xfrm>
            <a:off x="6465368" y="3984988"/>
            <a:ext cx="4909221" cy="2362836"/>
          </a:xfrm>
          <a:prstGeom prst="roundRect">
            <a:avLst/>
          </a:prstGeom>
          <a:solidFill>
            <a:srgbClr val="BFDAEE">
              <a:alpha val="72941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dVisi_MSFontService"/>
                <a:ea typeface="+mn-ea"/>
                <a:cs typeface="+mn-cs"/>
              </a:rPr>
              <a:t>Gemma Marsh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dVisi_MSFontService"/>
                <a:ea typeface="+mn-ea"/>
                <a:cs typeface="+mn-cs"/>
              </a:rPr>
              <a:t>, who has experience with the No10 Delivery Unit and as Director of Education, Skills and Work with the Greater Manchester Combined Authority, is Deputy CEO. 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dVisiPilcrow_MSFontService"/>
                <a:ea typeface="+mn-ea"/>
                <a:cs typeface="+mn-cs"/>
              </a:rPr>
              <a:t> 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98" name="Picture 2" descr="Profile photo of Tessa Griffiths">
            <a:extLst>
              <a:ext uri="{FF2B5EF4-FFF2-40B4-BE49-F238E27FC236}">
                <a16:creationId xmlns:a16="http://schemas.microsoft.com/office/drawing/2014/main" id="{39CFB606-9D27-F3C1-E2CC-1FE5FE8DB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571" y="234894"/>
            <a:ext cx="1620977" cy="162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rofile photo of Sarah Maclean">
            <a:extLst>
              <a:ext uri="{FF2B5EF4-FFF2-40B4-BE49-F238E27FC236}">
                <a16:creationId xmlns:a16="http://schemas.microsoft.com/office/drawing/2014/main" id="{8C3210CE-1805-CB55-8944-4572E1F4B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490" y="1981205"/>
            <a:ext cx="1620977" cy="162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emma Marsh">
            <a:extLst>
              <a:ext uri="{FF2B5EF4-FFF2-40B4-BE49-F238E27FC236}">
                <a16:creationId xmlns:a16="http://schemas.microsoft.com/office/drawing/2014/main" id="{2AD5D05C-7B4E-38A5-6300-AE999CF69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572" y="4253341"/>
            <a:ext cx="1655610" cy="165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465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F27C880-3A37-8505-CF87-B6A3ED880190}"/>
              </a:ext>
            </a:extLst>
          </p:cNvPr>
          <p:cNvSpPr/>
          <p:nvPr/>
        </p:nvSpPr>
        <p:spPr>
          <a:xfrm>
            <a:off x="409074" y="6097629"/>
            <a:ext cx="5197642" cy="509482"/>
          </a:xfrm>
          <a:prstGeom prst="roundRect">
            <a:avLst/>
          </a:prstGeom>
          <a:solidFill>
            <a:srgbClr val="F7F5F1"/>
          </a:solidFill>
          <a:ln>
            <a:solidFill>
              <a:srgbClr val="F7F5F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  <p:sp>
        <p:nvSpPr>
          <p:cNvPr id="4" name="Shape 80">
            <a:extLst>
              <a:ext uri="{FF2B5EF4-FFF2-40B4-BE49-F238E27FC236}">
                <a16:creationId xmlns:a16="http://schemas.microsoft.com/office/drawing/2014/main" id="{A3F0B0C5-0CC6-AF61-DC5C-9A07B234D995}"/>
              </a:ext>
            </a:extLst>
          </p:cNvPr>
          <p:cNvSpPr>
            <a:spLocks/>
          </p:cNvSpPr>
          <p:nvPr/>
        </p:nvSpPr>
        <p:spPr bwMode="auto">
          <a:xfrm rot="2104663">
            <a:off x="4319929" y="-183070"/>
            <a:ext cx="3514211" cy="2737112"/>
          </a:xfrm>
          <a:custGeom>
            <a:avLst/>
            <a:gdLst>
              <a:gd name="T0" fmla="*/ 2147483646 w 21600"/>
              <a:gd name="T1" fmla="*/ 2147483646 h 21557"/>
              <a:gd name="T2" fmla="*/ 2147483646 w 21600"/>
              <a:gd name="T3" fmla="*/ 2147483646 h 21557"/>
              <a:gd name="T4" fmla="*/ 2147483646 w 21600"/>
              <a:gd name="T5" fmla="*/ 2147483646 h 21557"/>
              <a:gd name="T6" fmla="*/ 2147483646 w 21600"/>
              <a:gd name="T7" fmla="*/ 2147483646 h 21557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557" extrusionOk="0">
                <a:moveTo>
                  <a:pt x="9372" y="21557"/>
                </a:moveTo>
                <a:lnTo>
                  <a:pt x="5750" y="20118"/>
                </a:lnTo>
                <a:lnTo>
                  <a:pt x="5178" y="16269"/>
                </a:lnTo>
                <a:lnTo>
                  <a:pt x="2887" y="18866"/>
                </a:lnTo>
                <a:lnTo>
                  <a:pt x="0" y="17736"/>
                </a:lnTo>
                <a:cubicBezTo>
                  <a:pt x="1237" y="12494"/>
                  <a:pt x="3790" y="7917"/>
                  <a:pt x="7264" y="4713"/>
                </a:cubicBezTo>
                <a:cubicBezTo>
                  <a:pt x="10631" y="1608"/>
                  <a:pt x="14685" y="-43"/>
                  <a:pt x="18837" y="1"/>
                </a:cubicBezTo>
                <a:lnTo>
                  <a:pt x="18844" y="4156"/>
                </a:lnTo>
                <a:lnTo>
                  <a:pt x="21600" y="6251"/>
                </a:lnTo>
                <a:lnTo>
                  <a:pt x="18750" y="8303"/>
                </a:lnTo>
                <a:lnTo>
                  <a:pt x="18757" y="12480"/>
                </a:lnTo>
                <a:cubicBezTo>
                  <a:pt x="16830" y="12536"/>
                  <a:pt x="14956" y="13300"/>
                  <a:pt x="13359" y="14680"/>
                </a:cubicBezTo>
                <a:cubicBezTo>
                  <a:pt x="11456" y="16326"/>
                  <a:pt x="10050" y="18752"/>
                  <a:pt x="9372" y="21557"/>
                </a:cubicBezTo>
                <a:close/>
              </a:path>
            </a:pathLst>
          </a:custGeom>
          <a:solidFill>
            <a:srgbClr val="D4CEDE"/>
          </a:solidFill>
          <a:ln>
            <a:noFill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sp>
        <p:nvSpPr>
          <p:cNvPr id="3" name="Shape 79">
            <a:extLst>
              <a:ext uri="{FF2B5EF4-FFF2-40B4-BE49-F238E27FC236}">
                <a16:creationId xmlns:a16="http://schemas.microsoft.com/office/drawing/2014/main" id="{DBD99E95-2F37-AC37-8E98-903DE37DBF34}"/>
              </a:ext>
            </a:extLst>
          </p:cNvPr>
          <p:cNvSpPr>
            <a:spLocks/>
          </p:cNvSpPr>
          <p:nvPr/>
        </p:nvSpPr>
        <p:spPr bwMode="auto">
          <a:xfrm rot="2104663">
            <a:off x="6805689" y="1425077"/>
            <a:ext cx="3079658" cy="287361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89" y="0"/>
                </a:moveTo>
                <a:lnTo>
                  <a:pt x="89" y="3979"/>
                </a:lnTo>
                <a:lnTo>
                  <a:pt x="3118" y="5961"/>
                </a:lnTo>
                <a:lnTo>
                  <a:pt x="0" y="7876"/>
                </a:lnTo>
                <a:lnTo>
                  <a:pt x="0" y="11897"/>
                </a:lnTo>
                <a:cubicBezTo>
                  <a:pt x="2584" y="11840"/>
                  <a:pt x="5107" y="12742"/>
                  <a:pt x="7139" y="14448"/>
                </a:cubicBezTo>
                <a:cubicBezTo>
                  <a:pt x="8985" y="15999"/>
                  <a:pt x="10326" y="18133"/>
                  <a:pt x="10969" y="20546"/>
                </a:cubicBezTo>
                <a:lnTo>
                  <a:pt x="14723" y="19135"/>
                </a:lnTo>
                <a:lnTo>
                  <a:pt x="17350" y="21600"/>
                </a:lnTo>
                <a:lnTo>
                  <a:pt x="17925" y="17931"/>
                </a:lnTo>
                <a:lnTo>
                  <a:pt x="21600" y="16740"/>
                </a:lnTo>
                <a:cubicBezTo>
                  <a:pt x="20131" y="11944"/>
                  <a:pt x="17301" y="7756"/>
                  <a:pt x="13502" y="4758"/>
                </a:cubicBezTo>
                <a:cubicBezTo>
                  <a:pt x="9617" y="1691"/>
                  <a:pt x="4920" y="25"/>
                  <a:pt x="89" y="0"/>
                </a:cubicBezTo>
                <a:close/>
              </a:path>
            </a:pathLst>
          </a:custGeom>
          <a:solidFill>
            <a:srgbClr val="FAE5D2"/>
          </a:solidFill>
          <a:ln>
            <a:noFill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5" name="Shape 81">
            <a:extLst>
              <a:ext uri="{FF2B5EF4-FFF2-40B4-BE49-F238E27FC236}">
                <a16:creationId xmlns:a16="http://schemas.microsoft.com/office/drawing/2014/main" id="{9E71CD5C-C8B8-BB36-306C-A20B8D726744}"/>
              </a:ext>
            </a:extLst>
          </p:cNvPr>
          <p:cNvSpPr>
            <a:spLocks/>
          </p:cNvSpPr>
          <p:nvPr/>
        </p:nvSpPr>
        <p:spPr bwMode="auto">
          <a:xfrm rot="2104663">
            <a:off x="2859735" y="957897"/>
            <a:ext cx="2260148" cy="3732638"/>
          </a:xfrm>
          <a:custGeom>
            <a:avLst/>
            <a:gdLst>
              <a:gd name="T0" fmla="*/ 2147483646 w 21094"/>
              <a:gd name="T1" fmla="*/ 2147483646 h 21600"/>
              <a:gd name="T2" fmla="*/ 2147483646 w 21094"/>
              <a:gd name="T3" fmla="*/ 2147483646 h 21600"/>
              <a:gd name="T4" fmla="*/ 2147483646 w 21094"/>
              <a:gd name="T5" fmla="*/ 2147483646 h 21600"/>
              <a:gd name="T6" fmla="*/ 2147483646 w 21094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094" h="21600" extrusionOk="0">
                <a:moveTo>
                  <a:pt x="21094" y="14201"/>
                </a:moveTo>
                <a:lnTo>
                  <a:pt x="17712" y="17075"/>
                </a:lnTo>
                <a:lnTo>
                  <a:pt x="12950" y="16874"/>
                </a:lnTo>
                <a:lnTo>
                  <a:pt x="14769" y="19388"/>
                </a:lnTo>
                <a:lnTo>
                  <a:pt x="12226" y="21600"/>
                </a:lnTo>
                <a:cubicBezTo>
                  <a:pt x="7214" y="19294"/>
                  <a:pt x="3476" y="16088"/>
                  <a:pt x="1522" y="12420"/>
                </a:cubicBezTo>
                <a:cubicBezTo>
                  <a:pt x="-431" y="8752"/>
                  <a:pt x="-506" y="4800"/>
                  <a:pt x="1308" y="1105"/>
                </a:cubicBezTo>
                <a:lnTo>
                  <a:pt x="5731" y="1948"/>
                </a:lnTo>
                <a:lnTo>
                  <a:pt x="9310" y="0"/>
                </a:lnTo>
                <a:lnTo>
                  <a:pt x="10075" y="2940"/>
                </a:lnTo>
                <a:lnTo>
                  <a:pt x="15517" y="4016"/>
                </a:lnTo>
                <a:cubicBezTo>
                  <a:pt x="14616" y="5755"/>
                  <a:pt x="14589" y="7622"/>
                  <a:pt x="15438" y="9370"/>
                </a:cubicBezTo>
                <a:cubicBezTo>
                  <a:pt x="16389" y="11329"/>
                  <a:pt x="18382" y="13031"/>
                  <a:pt x="21094" y="14201"/>
                </a:cubicBezTo>
                <a:close/>
              </a:path>
            </a:pathLst>
          </a:custGeom>
          <a:solidFill>
            <a:srgbClr val="CFDCE3"/>
          </a:solidFill>
          <a:ln>
            <a:noFill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6" name="Shape 82">
            <a:extLst>
              <a:ext uri="{FF2B5EF4-FFF2-40B4-BE49-F238E27FC236}">
                <a16:creationId xmlns:a16="http://schemas.microsoft.com/office/drawing/2014/main" id="{ADB62B3F-11F7-AABA-80B7-DEF545A72353}"/>
              </a:ext>
            </a:extLst>
          </p:cNvPr>
          <p:cNvSpPr>
            <a:spLocks/>
          </p:cNvSpPr>
          <p:nvPr/>
        </p:nvSpPr>
        <p:spPr bwMode="auto">
          <a:xfrm rot="2104663">
            <a:off x="2914719" y="4304407"/>
            <a:ext cx="3743294" cy="1896914"/>
          </a:xfrm>
          <a:custGeom>
            <a:avLst/>
            <a:gdLst>
              <a:gd name="T0" fmla="*/ 2147483646 w 21600"/>
              <a:gd name="T1" fmla="*/ 2147483646 h 21424"/>
              <a:gd name="T2" fmla="*/ 2147483646 w 21600"/>
              <a:gd name="T3" fmla="*/ 2147483646 h 21424"/>
              <a:gd name="T4" fmla="*/ 2147483646 w 21600"/>
              <a:gd name="T5" fmla="*/ 2147483646 h 21424"/>
              <a:gd name="T6" fmla="*/ 2147483646 w 21600"/>
              <a:gd name="T7" fmla="*/ 2147483646 h 21424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424" extrusionOk="0">
                <a:moveTo>
                  <a:pt x="16194" y="288"/>
                </a:moveTo>
                <a:lnTo>
                  <a:pt x="18137" y="5584"/>
                </a:lnTo>
                <a:lnTo>
                  <a:pt x="16901" y="11043"/>
                </a:lnTo>
                <a:lnTo>
                  <a:pt x="20047" y="10363"/>
                </a:lnTo>
                <a:lnTo>
                  <a:pt x="21600" y="14910"/>
                </a:lnTo>
                <a:cubicBezTo>
                  <a:pt x="18353" y="19322"/>
                  <a:pt x="14469" y="21600"/>
                  <a:pt x="10513" y="21414"/>
                </a:cubicBezTo>
                <a:cubicBezTo>
                  <a:pt x="6726" y="21236"/>
                  <a:pt x="3058" y="18806"/>
                  <a:pt x="0" y="14449"/>
                </a:cubicBezTo>
                <a:lnTo>
                  <a:pt x="1565" y="10155"/>
                </a:lnTo>
                <a:lnTo>
                  <a:pt x="360" y="5101"/>
                </a:lnTo>
                <a:lnTo>
                  <a:pt x="3444" y="5537"/>
                </a:lnTo>
                <a:lnTo>
                  <a:pt x="5458" y="0"/>
                </a:lnTo>
                <a:cubicBezTo>
                  <a:pt x="6945" y="2142"/>
                  <a:pt x="8729" y="3361"/>
                  <a:pt x="10577" y="3497"/>
                </a:cubicBezTo>
                <a:cubicBezTo>
                  <a:pt x="12579" y="3645"/>
                  <a:pt x="14550" y="2518"/>
                  <a:pt x="16194" y="288"/>
                </a:cubicBezTo>
                <a:close/>
              </a:path>
            </a:pathLst>
          </a:custGeom>
          <a:solidFill>
            <a:srgbClr val="CFDABD"/>
          </a:solidFill>
          <a:ln>
            <a:noFill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sp>
        <p:nvSpPr>
          <p:cNvPr id="7" name="Shape 83">
            <a:extLst>
              <a:ext uri="{FF2B5EF4-FFF2-40B4-BE49-F238E27FC236}">
                <a16:creationId xmlns:a16="http://schemas.microsoft.com/office/drawing/2014/main" id="{592F6EC6-8D28-A043-F04B-8C064EED5599}"/>
              </a:ext>
            </a:extLst>
          </p:cNvPr>
          <p:cNvSpPr>
            <a:spLocks/>
          </p:cNvSpPr>
          <p:nvPr/>
        </p:nvSpPr>
        <p:spPr bwMode="auto">
          <a:xfrm rot="2104663">
            <a:off x="6148240" y="3487621"/>
            <a:ext cx="2302659" cy="3589075"/>
          </a:xfrm>
          <a:custGeom>
            <a:avLst/>
            <a:gdLst>
              <a:gd name="T0" fmla="*/ 2147483646 w 20825"/>
              <a:gd name="T1" fmla="*/ 2147483646 h 21600"/>
              <a:gd name="T2" fmla="*/ 2147483646 w 20825"/>
              <a:gd name="T3" fmla="*/ 2147483646 h 21600"/>
              <a:gd name="T4" fmla="*/ 2147483646 w 20825"/>
              <a:gd name="T5" fmla="*/ 2147483646 h 21600"/>
              <a:gd name="T6" fmla="*/ 2147483646 w 20825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825" h="21600" extrusionOk="0">
                <a:moveTo>
                  <a:pt x="19493" y="0"/>
                </a:moveTo>
                <a:cubicBezTo>
                  <a:pt x="21600" y="4478"/>
                  <a:pt x="21197" y="9310"/>
                  <a:pt x="18357" y="13606"/>
                </a:cubicBezTo>
                <a:cubicBezTo>
                  <a:pt x="16238" y="16813"/>
                  <a:pt x="12841" y="19576"/>
                  <a:pt x="8532" y="21600"/>
                </a:cubicBezTo>
                <a:lnTo>
                  <a:pt x="6151" y="19226"/>
                </a:lnTo>
                <a:lnTo>
                  <a:pt x="1051" y="19583"/>
                </a:lnTo>
                <a:lnTo>
                  <a:pt x="3041" y="16534"/>
                </a:lnTo>
                <a:lnTo>
                  <a:pt x="0" y="13838"/>
                </a:lnTo>
                <a:cubicBezTo>
                  <a:pt x="2746" y="12659"/>
                  <a:pt x="4793" y="10885"/>
                  <a:pt x="5793" y="8820"/>
                </a:cubicBezTo>
                <a:cubicBezTo>
                  <a:pt x="6713" y="6920"/>
                  <a:pt x="6695" y="4875"/>
                  <a:pt x="5743" y="2983"/>
                </a:cubicBezTo>
                <a:lnTo>
                  <a:pt x="10707" y="1812"/>
                </a:lnTo>
                <a:lnTo>
                  <a:pt x="13970" y="3744"/>
                </a:lnTo>
                <a:lnTo>
                  <a:pt x="14695" y="931"/>
                </a:lnTo>
                <a:lnTo>
                  <a:pt x="19493" y="0"/>
                </a:lnTo>
                <a:close/>
              </a:path>
            </a:pathLst>
          </a:custGeom>
          <a:solidFill>
            <a:srgbClr val="F3ECCD"/>
          </a:solidFill>
          <a:ln>
            <a:noFill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sp>
        <p:nvSpPr>
          <p:cNvPr id="14" name="Shape 84">
            <a:extLst>
              <a:ext uri="{FF2B5EF4-FFF2-40B4-BE49-F238E27FC236}">
                <a16:creationId xmlns:a16="http://schemas.microsoft.com/office/drawing/2014/main" id="{021D8F0B-D5ED-6CDA-1B7C-766F7B990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2793" y="3247170"/>
            <a:ext cx="18178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cap="all">
                <a:solidFill>
                  <a:srgbClr val="344245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kumimoji="0" lang="en-GB" sz="1500" b="1" i="0" u="none" strike="noStrike" kern="0" cap="all" spc="0" normalizeH="0" baseline="0" noProof="0" dirty="0">
                <a:ln>
                  <a:noFill/>
                </a:ln>
                <a:solidFill>
                  <a:srgbClr val="344245"/>
                </a:solidFill>
                <a:effectLst/>
                <a:uLnTx/>
                <a:uFillTx/>
                <a:latin typeface="Arial" panose="020B0604020202020204" pitchFamily="34" charset="0"/>
                <a:ea typeface="Open Sans Semibold"/>
                <a:cs typeface="Arial" panose="020B0604020202020204" pitchFamily="34" charset="0"/>
                <a:sym typeface="Open Sans Semibold"/>
              </a:rPr>
              <a:t>Skills England </a:t>
            </a:r>
            <a:endParaRPr kumimoji="0" sz="1500" b="1" i="0" u="none" strike="noStrike" kern="0" cap="all" spc="0" normalizeH="0" baseline="0" noProof="0" dirty="0">
              <a:ln>
                <a:noFill/>
              </a:ln>
              <a:solidFill>
                <a:srgbClr val="344245"/>
              </a:solidFill>
              <a:effectLst/>
              <a:uLnTx/>
              <a:uFillTx/>
              <a:latin typeface="Arial" panose="020B0604020202020204" pitchFamily="34" charset="0"/>
              <a:ea typeface="Open Sans Semibold"/>
              <a:cs typeface="Arial" panose="020B0604020202020204" pitchFamily="34" charset="0"/>
              <a:sym typeface="Open Sans Semibold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1CFCD2-5E7D-CC88-7903-019662FB1C4B}"/>
              </a:ext>
            </a:extLst>
          </p:cNvPr>
          <p:cNvSpPr txBox="1"/>
          <p:nvPr/>
        </p:nvSpPr>
        <p:spPr>
          <a:xfrm>
            <a:off x="4671704" y="773903"/>
            <a:ext cx="3008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Department for Education sets the vision and strategy for meeting skills needs, in line with the Industrial Strategy.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F8DBEB-C74A-36C4-B00B-1B969B3C85D8}"/>
              </a:ext>
            </a:extLst>
          </p:cNvPr>
          <p:cNvSpPr txBox="1"/>
          <p:nvPr/>
        </p:nvSpPr>
        <p:spPr>
          <a:xfrm>
            <a:off x="7642510" y="2448558"/>
            <a:ext cx="147315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Skills England provides authoritative assessment of skills need.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CED91A-6356-B065-6E0F-6F3DD8369CCC}"/>
              </a:ext>
            </a:extLst>
          </p:cNvPr>
          <p:cNvSpPr txBox="1"/>
          <p:nvPr/>
        </p:nvSpPr>
        <p:spPr>
          <a:xfrm>
            <a:off x="6269884" y="4851134"/>
            <a:ext cx="215206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Skills England identifies priorities for and shapes technical education to respond to skills needs.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5627A9-8733-50DC-8888-E2B79681BED4}"/>
              </a:ext>
            </a:extLst>
          </p:cNvPr>
          <p:cNvSpPr txBox="1"/>
          <p:nvPr/>
        </p:nvSpPr>
        <p:spPr>
          <a:xfrm>
            <a:off x="3819985" y="4958219"/>
            <a:ext cx="21328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Skills England ensures national and regional systems are meeting skills needs.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6D63C9-9DF2-FD86-4159-269D54622F16}"/>
              </a:ext>
            </a:extLst>
          </p:cNvPr>
          <p:cNvSpPr txBox="1"/>
          <p:nvPr/>
        </p:nvSpPr>
        <p:spPr>
          <a:xfrm>
            <a:off x="2975121" y="2132911"/>
            <a:ext cx="161941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Skills England feeds back to DfE on skills challenges and progress addressing them.</a:t>
            </a: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C20C40B0-E6BF-F3CC-9FF0-1083E0CBE9BE}"/>
              </a:ext>
            </a:extLst>
          </p:cNvPr>
          <p:cNvCxnSpPr>
            <a:cxnSpLocks/>
            <a:stCxn id="20" idx="3"/>
            <a:endCxn id="29" idx="1"/>
          </p:cNvCxnSpPr>
          <p:nvPr/>
        </p:nvCxnSpPr>
        <p:spPr>
          <a:xfrm flipV="1">
            <a:off x="9115661" y="2024811"/>
            <a:ext cx="394634" cy="1046995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B25C541-274B-6A15-367A-2E95282FC12C}"/>
              </a:ext>
            </a:extLst>
          </p:cNvPr>
          <p:cNvSpPr txBox="1"/>
          <p:nvPr/>
        </p:nvSpPr>
        <p:spPr>
          <a:xfrm>
            <a:off x="9510295" y="547483"/>
            <a:ext cx="2088169" cy="29546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Assessment is data led, with insights also gathered from employers, other government departments, regional &amp; local partners, education/ training providers, unions, the Migration Advisory Committee, and other experts.                                              </a:t>
            </a:r>
          </a:p>
        </p:txBody>
      </p: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CE48E558-1472-CCDD-C102-4656F00B7DC5}"/>
              </a:ext>
            </a:extLst>
          </p:cNvPr>
          <p:cNvCxnSpPr>
            <a:cxnSpLocks/>
            <a:stCxn id="21" idx="3"/>
            <a:endCxn id="39" idx="2"/>
          </p:cNvCxnSpPr>
          <p:nvPr/>
        </p:nvCxnSpPr>
        <p:spPr>
          <a:xfrm>
            <a:off x="8421950" y="5474382"/>
            <a:ext cx="1925389" cy="352304"/>
          </a:xfrm>
          <a:prstGeom prst="bentConnector4">
            <a:avLst>
              <a:gd name="adj1" fmla="val 26225"/>
              <a:gd name="adj2" fmla="val 164887"/>
            </a:avLst>
          </a:prstGeom>
          <a:ln w="158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D79A3C5-C5D1-1CCA-F33A-70E4A4343530}"/>
              </a:ext>
            </a:extLst>
          </p:cNvPr>
          <p:cNvSpPr txBox="1"/>
          <p:nvPr/>
        </p:nvSpPr>
        <p:spPr>
          <a:xfrm>
            <a:off x="9431814" y="4118526"/>
            <a:ext cx="1831049" cy="17081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 includes advising on training eligible for the Growth and Skills Levy and occupational standards. </a:t>
            </a:r>
          </a:p>
        </p:txBody>
      </p: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0508034E-C68C-C1AD-2A4B-F21EED84FB33}"/>
              </a:ext>
            </a:extLst>
          </p:cNvPr>
          <p:cNvCxnSpPr>
            <a:cxnSpLocks/>
            <a:stCxn id="22" idx="1"/>
            <a:endCxn id="48" idx="3"/>
          </p:cNvCxnSpPr>
          <p:nvPr/>
        </p:nvCxnSpPr>
        <p:spPr>
          <a:xfrm rot="10800000">
            <a:off x="2945687" y="4982129"/>
            <a:ext cx="874298" cy="483923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1AF1DF1E-3AB6-1BDF-5086-F1C1AB38652E}"/>
              </a:ext>
            </a:extLst>
          </p:cNvPr>
          <p:cNvSpPr txBox="1"/>
          <p:nvPr/>
        </p:nvSpPr>
        <p:spPr>
          <a:xfrm>
            <a:off x="812876" y="3743327"/>
            <a:ext cx="2132811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Working with Mayoral Combined Authorities, Employer Representative Bodies, and other regional organisations to align national and regional systems with each other and with skills needs.</a:t>
            </a:r>
          </a:p>
        </p:txBody>
      </p: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11A188C3-199C-1C69-8407-C7B14CBAE70A}"/>
              </a:ext>
            </a:extLst>
          </p:cNvPr>
          <p:cNvCxnSpPr>
            <a:cxnSpLocks/>
            <a:stCxn id="23" idx="1"/>
            <a:endCxn id="54" idx="2"/>
          </p:cNvCxnSpPr>
          <p:nvPr/>
        </p:nvCxnSpPr>
        <p:spPr>
          <a:xfrm rot="10800000">
            <a:off x="2086297" y="2092001"/>
            <a:ext cx="888824" cy="894991"/>
          </a:xfrm>
          <a:prstGeom prst="bentConnector2">
            <a:avLst/>
          </a:prstGeom>
          <a:ln w="158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CE459FEB-99B0-5AED-BF6F-56D8E6C825D4}"/>
              </a:ext>
            </a:extLst>
          </p:cNvPr>
          <p:cNvSpPr txBox="1"/>
          <p:nvPr/>
        </p:nvSpPr>
        <p:spPr>
          <a:xfrm>
            <a:off x="1186176" y="845505"/>
            <a:ext cx="180024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Skills England has a seamless feedback loop to the Department for Education.</a:t>
            </a:r>
          </a:p>
        </p:txBody>
      </p:sp>
      <p:pic>
        <p:nvPicPr>
          <p:cNvPr id="63" name="Graphic 62" descr="Workflow with solid fill">
            <a:extLst>
              <a:ext uri="{FF2B5EF4-FFF2-40B4-BE49-F238E27FC236}">
                <a16:creationId xmlns:a16="http://schemas.microsoft.com/office/drawing/2014/main" id="{D3EC267B-58F1-0CD2-FDE0-65F3B9B50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89671" y="257712"/>
            <a:ext cx="574725" cy="579542"/>
          </a:xfrm>
          <a:prstGeom prst="rect">
            <a:avLst/>
          </a:prstGeom>
        </p:spPr>
      </p:pic>
      <p:pic>
        <p:nvPicPr>
          <p:cNvPr id="65" name="Graphic 64" descr="Research with solid fill">
            <a:extLst>
              <a:ext uri="{FF2B5EF4-FFF2-40B4-BE49-F238E27FC236}">
                <a16:creationId xmlns:a16="http://schemas.microsoft.com/office/drawing/2014/main" id="{4DC5F400-7266-1475-D59B-302B07941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56681" y="1762896"/>
            <a:ext cx="574724" cy="579542"/>
          </a:xfrm>
          <a:prstGeom prst="rect">
            <a:avLst/>
          </a:prstGeom>
        </p:spPr>
      </p:pic>
      <p:pic>
        <p:nvPicPr>
          <p:cNvPr id="67" name="Graphic 66" descr="Radio microphone with solid fill">
            <a:extLst>
              <a:ext uri="{FF2B5EF4-FFF2-40B4-BE49-F238E27FC236}">
                <a16:creationId xmlns:a16="http://schemas.microsoft.com/office/drawing/2014/main" id="{F58CCEA4-1A6E-0136-421F-038436080A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22659" y="1427161"/>
            <a:ext cx="579542" cy="579542"/>
          </a:xfrm>
          <a:prstGeom prst="rect">
            <a:avLst/>
          </a:prstGeom>
        </p:spPr>
      </p:pic>
      <p:pic>
        <p:nvPicPr>
          <p:cNvPr id="69" name="Graphic 68" descr="City with solid fill">
            <a:extLst>
              <a:ext uri="{FF2B5EF4-FFF2-40B4-BE49-F238E27FC236}">
                <a16:creationId xmlns:a16="http://schemas.microsoft.com/office/drawing/2014/main" id="{757E8054-42C0-576D-0DDC-C317B5A244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24653" y="4306123"/>
            <a:ext cx="579542" cy="579542"/>
          </a:xfrm>
          <a:prstGeom prst="rect">
            <a:avLst/>
          </a:prstGeom>
        </p:spPr>
      </p:pic>
      <p:pic>
        <p:nvPicPr>
          <p:cNvPr id="71" name="Graphic 70" descr="Telescope with solid fill">
            <a:extLst>
              <a:ext uri="{FF2B5EF4-FFF2-40B4-BE49-F238E27FC236}">
                <a16:creationId xmlns:a16="http://schemas.microsoft.com/office/drawing/2014/main" id="{4A35BBBB-40A2-252A-748C-AEB447AA420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883899" y="4277039"/>
            <a:ext cx="579542" cy="57954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32D2762-FF1F-EAEF-69A0-18F99D0BABBD}"/>
              </a:ext>
            </a:extLst>
          </p:cNvPr>
          <p:cNvSpPr txBox="1">
            <a:spLocks/>
          </p:cNvSpPr>
          <p:nvPr/>
        </p:nvSpPr>
        <p:spPr>
          <a:xfrm>
            <a:off x="135467" y="132139"/>
            <a:ext cx="11615725" cy="11720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DB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/>
                <a:ea typeface="Open Sans"/>
                <a:cs typeface="Arial"/>
              </a:rPr>
              <a:t>How will it work?</a:t>
            </a:r>
          </a:p>
        </p:txBody>
      </p:sp>
    </p:spTree>
    <p:extLst>
      <p:ext uri="{BB962C8B-B14F-4D97-AF65-F5344CB8AC3E}">
        <p14:creationId xmlns:p14="http://schemas.microsoft.com/office/powerpoint/2010/main" val="660856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04706-5BD9-BAA5-FD70-2582E2B07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CF866-DC61-B425-ECB3-62C6E428D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160" y="1722991"/>
            <a:ext cx="10515600" cy="1500188"/>
          </a:xfrm>
        </p:spPr>
        <p:txBody>
          <a:bodyPr/>
          <a:lstStyle/>
          <a:p>
            <a:r>
              <a:rPr lang="en-GB" dirty="0"/>
              <a:t>Policy updates</a:t>
            </a:r>
          </a:p>
        </p:txBody>
      </p:sp>
    </p:spTree>
    <p:extLst>
      <p:ext uri="{BB962C8B-B14F-4D97-AF65-F5344CB8AC3E}">
        <p14:creationId xmlns:p14="http://schemas.microsoft.com/office/powerpoint/2010/main" val="1328286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81485-0A3F-EEB4-0B35-4E0BBE693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7BFF4-AF51-8DC7-2D02-31E2F8CC5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4" y="225194"/>
            <a:ext cx="3463648" cy="2362835"/>
          </a:xfrm>
        </p:spPr>
        <p:txBody>
          <a:bodyPr>
            <a:normAutofit/>
          </a:bodyPr>
          <a:lstStyle/>
          <a:p>
            <a:br>
              <a:rPr lang="en-US" sz="2800" dirty="0">
                <a:latin typeface="Arial"/>
                <a:ea typeface="Open Sans"/>
                <a:cs typeface="Arial"/>
              </a:rPr>
            </a:br>
            <a:endParaRPr lang="en-US" sz="2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44EF44B-8422-4662-5CD5-A2A43B428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9679" y="1909815"/>
            <a:ext cx="8056418" cy="5181602"/>
          </a:xfrm>
        </p:spPr>
        <p:txBody>
          <a:bodyPr>
            <a:normAutofit/>
          </a:bodyPr>
          <a:lstStyle/>
          <a:p>
            <a:pPr algn="l" rtl="0" fontAlgn="base">
              <a:lnSpc>
                <a:spcPts val="182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600" b="0" i="0" dirty="0">
                <a:effectLst/>
              </a:rPr>
              <a:t>The government is giving employers </a:t>
            </a:r>
            <a:r>
              <a:rPr lang="en-GB" sz="1600" b="1" i="0" dirty="0">
                <a:effectLst/>
              </a:rPr>
              <a:t>more flexibility </a:t>
            </a:r>
            <a:r>
              <a:rPr lang="en-GB" sz="1600" b="0" i="0" dirty="0">
                <a:effectLst/>
              </a:rPr>
              <a:t>over maths and English requirements for apprentices. </a:t>
            </a:r>
          </a:p>
          <a:p>
            <a:pPr algn="l" rtl="0" fontAlgn="base">
              <a:lnSpc>
                <a:spcPts val="182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600" b="0" i="0" dirty="0">
                <a:effectLst/>
              </a:rPr>
              <a:t>Businesses will now be able to decide whether adult learners, </a:t>
            </a:r>
            <a:r>
              <a:rPr lang="en-GB" sz="1600" b="1" i="0" dirty="0">
                <a:effectLst/>
              </a:rPr>
              <a:t>over the age of 19 </a:t>
            </a:r>
            <a:r>
              <a:rPr lang="en-GB" sz="1600" b="0" i="0" dirty="0">
                <a:effectLst/>
              </a:rPr>
              <a:t>will need to complete a </a:t>
            </a:r>
            <a:r>
              <a:rPr lang="en-GB" sz="1600" b="1" i="0" dirty="0">
                <a:effectLst/>
              </a:rPr>
              <a:t>level 2 English and maths qualification (equivalent to GCSE) </a:t>
            </a:r>
            <a:r>
              <a:rPr lang="en-GB" sz="1600" b="0" i="0" dirty="0">
                <a:effectLst/>
              </a:rPr>
              <a:t>to pass it. </a:t>
            </a:r>
          </a:p>
          <a:p>
            <a:pPr algn="l" rtl="0" fontAlgn="base">
              <a:lnSpc>
                <a:spcPts val="182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600" b="0" i="0" dirty="0">
                <a:effectLst/>
              </a:rPr>
              <a:t>This means more learners can qualify in high demand sectors such as healthcare, social care, and construction.</a:t>
            </a:r>
          </a:p>
          <a:p>
            <a:pPr algn="l" rtl="0" fontAlgn="base">
              <a:lnSpc>
                <a:spcPts val="182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600" b="0" i="0" dirty="0">
                <a:effectLst/>
              </a:rPr>
              <a:t>This policy change is </a:t>
            </a:r>
            <a:r>
              <a:rPr lang="en-GB" sz="1600" b="1" i="0" dirty="0">
                <a:effectLst/>
              </a:rPr>
              <a:t>effective immediately </a:t>
            </a:r>
            <a:r>
              <a:rPr lang="en-GB" sz="1600" b="0" i="0" dirty="0">
                <a:effectLst/>
              </a:rPr>
              <a:t>and will apply to new starts and existing learners currently on programme.   </a:t>
            </a:r>
          </a:p>
          <a:p>
            <a:pPr algn="l" rtl="0" fontAlgn="base">
              <a:lnSpc>
                <a:spcPts val="182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00" dirty="0"/>
          </a:p>
          <a:p>
            <a:pPr algn="l" rtl="0" fontAlgn="base">
              <a:lnSpc>
                <a:spcPts val="1651"/>
              </a:lnSpc>
              <a:buFont typeface="Arial" panose="020B0604020202020204" pitchFamily="34" charset="0"/>
              <a:buChar char="•"/>
            </a:pPr>
            <a:endParaRPr lang="en-GB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C87AE2A-6422-3AFF-D66F-53D74D37BFC1}"/>
              </a:ext>
            </a:extLst>
          </p:cNvPr>
          <p:cNvSpPr txBox="1">
            <a:spLocks/>
          </p:cNvSpPr>
          <p:nvPr/>
        </p:nvSpPr>
        <p:spPr>
          <a:xfrm>
            <a:off x="4163302" y="642211"/>
            <a:ext cx="7523018" cy="8125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7F5F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6DBC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Maths and English</a:t>
            </a:r>
          </a:p>
        </p:txBody>
      </p:sp>
    </p:spTree>
    <p:extLst>
      <p:ext uri="{BB962C8B-B14F-4D97-AF65-F5344CB8AC3E}">
        <p14:creationId xmlns:p14="http://schemas.microsoft.com/office/powerpoint/2010/main" val="672527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E8C16-6F99-70DF-0A8D-FDAAC306D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5D375-94FA-8832-A299-AB79B1912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774" y="2027585"/>
            <a:ext cx="8172371" cy="4123689"/>
          </a:xfrm>
        </p:spPr>
        <p:txBody>
          <a:bodyPr>
            <a:normAutofit/>
          </a:bodyPr>
          <a:lstStyle/>
          <a:p>
            <a:pPr algn="l" rtl="0" fontAlgn="base">
              <a:lnSpc>
                <a:spcPts val="182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600" b="0" i="0" dirty="0">
                <a:effectLst/>
              </a:rPr>
              <a:t>Apprenticeships must currently last a minimum 12 months - but we recognise there are circumstances where a learner can achieve occupational competence more quickly.  </a:t>
            </a:r>
          </a:p>
          <a:p>
            <a:pPr algn="l" rtl="0" fontAlgn="base">
              <a:lnSpc>
                <a:spcPts val="182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600" b="0" i="0" dirty="0">
                <a:effectLst/>
              </a:rPr>
              <a:t>To support this, the government will be </a:t>
            </a:r>
            <a:r>
              <a:rPr lang="en-GB" sz="1600" b="1" i="0" dirty="0">
                <a:effectLst/>
              </a:rPr>
              <a:t>reducing the minimum duration to 8 months</a:t>
            </a:r>
            <a:r>
              <a:rPr lang="en-GB" sz="1600" b="0" i="0" dirty="0">
                <a:effectLst/>
              </a:rPr>
              <a:t>.</a:t>
            </a:r>
          </a:p>
          <a:p>
            <a:pPr algn="l" rtl="0" fontAlgn="base">
              <a:lnSpc>
                <a:spcPts val="182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600" b="0" i="0" dirty="0">
                <a:effectLst/>
              </a:rPr>
              <a:t>This will allow training to be delivered and completed faster where that makes sense – eg because that’s how that </a:t>
            </a:r>
            <a:r>
              <a:rPr lang="en-GB" sz="1600" b="1" i="0" dirty="0">
                <a:effectLst/>
              </a:rPr>
              <a:t>industry works</a:t>
            </a:r>
            <a:r>
              <a:rPr lang="en-GB" sz="1600" b="0" i="0" dirty="0">
                <a:effectLst/>
              </a:rPr>
              <a:t>, or an individual has significant </a:t>
            </a:r>
            <a:r>
              <a:rPr lang="en-GB" sz="1600" b="1" i="0" dirty="0">
                <a:effectLst/>
              </a:rPr>
              <a:t>prior learning.</a:t>
            </a:r>
          </a:p>
          <a:p>
            <a:pPr marL="0" indent="0" algn="l" rtl="0" fontAlgn="base">
              <a:lnSpc>
                <a:spcPts val="182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1600" b="1" i="0" dirty="0">
              <a:effectLst/>
            </a:endParaRPr>
          </a:p>
          <a:p>
            <a:pPr marL="0" indent="0" algn="l" rtl="0" fontAlgn="base">
              <a:lnSpc>
                <a:spcPts val="182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600" b="0" i="0" dirty="0">
                <a:effectLst/>
              </a:rPr>
              <a:t> 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8F53CF9-1E2B-834E-EE44-748A33136067}"/>
              </a:ext>
            </a:extLst>
          </p:cNvPr>
          <p:cNvSpPr txBox="1">
            <a:spLocks/>
          </p:cNvSpPr>
          <p:nvPr/>
        </p:nvSpPr>
        <p:spPr>
          <a:xfrm>
            <a:off x="4103668" y="715097"/>
            <a:ext cx="7523018" cy="8125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7F5F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6DBC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Shorter apprenticeships</a:t>
            </a:r>
          </a:p>
        </p:txBody>
      </p:sp>
    </p:spTree>
    <p:extLst>
      <p:ext uri="{BB962C8B-B14F-4D97-AF65-F5344CB8AC3E}">
        <p14:creationId xmlns:p14="http://schemas.microsoft.com/office/powerpoint/2010/main" val="173769728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C Open Sans Lucida">
      <a:majorFont>
        <a:latin typeface="Open Sans ExtraBold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849</Words>
  <Application>Microsoft Office PowerPoint</Application>
  <PresentationFormat>Widescreen</PresentationFormat>
  <Paragraphs>77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Aptos</vt:lpstr>
      <vt:lpstr>Arial</vt:lpstr>
      <vt:lpstr>Calibri</vt:lpstr>
      <vt:lpstr>Lucida Sans</vt:lpstr>
      <vt:lpstr>Open Sans</vt:lpstr>
      <vt:lpstr>Open Sans ExtraBold</vt:lpstr>
      <vt:lpstr>Segoe UI</vt:lpstr>
      <vt:lpstr>Wingdings</vt:lpstr>
      <vt:lpstr>WordVisi_MSFontService</vt:lpstr>
      <vt:lpstr>WordVisiPilcrow_MSFontService</vt:lpstr>
      <vt:lpstr>1_Office Theme</vt:lpstr>
      <vt:lpstr>AO Forum 30 April IfATE/Skills England </vt:lpstr>
      <vt:lpstr>Quality skills training already in place</vt:lpstr>
      <vt:lpstr>Transfer to Skills England</vt:lpstr>
      <vt:lpstr>Who will run Skills England?</vt:lpstr>
      <vt:lpstr>Who will run Skills England?</vt:lpstr>
      <vt:lpstr>PowerPoint Presentation</vt:lpstr>
      <vt:lpstr>Policy updates</vt:lpstr>
      <vt:lpstr> </vt:lpstr>
      <vt:lpstr>PowerPoint Presentation</vt:lpstr>
      <vt:lpstr>PowerPoint Presentation</vt:lpstr>
      <vt:lpstr>PowerPoint Presentation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IBRU, Sheri</dc:creator>
  <cp:lastModifiedBy>GRANT, Carmel</cp:lastModifiedBy>
  <cp:revision>2</cp:revision>
  <dcterms:created xsi:type="dcterms:W3CDTF">2025-04-15T07:08:25Z</dcterms:created>
  <dcterms:modified xsi:type="dcterms:W3CDTF">2025-04-29T07:38:10Z</dcterms:modified>
</cp:coreProperties>
</file>